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theme/themeOverride2.xml" ContentType="application/vnd.openxmlformats-officedocument.themeOverride+xml"/>
  <Override PartName="/ppt/drawings/drawing2.xml" ContentType="application/vnd.openxmlformats-officedocument.drawingml.chartshape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drawings/drawing3.xml" ContentType="application/vnd.openxmlformats-officedocument.drawingml.chartshapes+xml"/>
  <Override PartName="/ppt/charts/chart6.xml" ContentType="application/vnd.openxmlformats-officedocument.drawingml.chart+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1"/>
  </p:sldMasterIdLst>
  <p:notesMasterIdLst>
    <p:notesMasterId r:id="rId97"/>
  </p:notesMasterIdLst>
  <p:sldIdLst>
    <p:sldId id="524" r:id="rId2"/>
    <p:sldId id="525" r:id="rId3"/>
    <p:sldId id="662" r:id="rId4"/>
    <p:sldId id="571" r:id="rId5"/>
    <p:sldId id="529" r:id="rId6"/>
    <p:sldId id="458" r:id="rId7"/>
    <p:sldId id="609" r:id="rId8"/>
    <p:sldId id="610" r:id="rId9"/>
    <p:sldId id="611" r:id="rId10"/>
    <p:sldId id="613" r:id="rId11"/>
    <p:sldId id="612" r:id="rId12"/>
    <p:sldId id="614" r:id="rId13"/>
    <p:sldId id="617" r:id="rId14"/>
    <p:sldId id="768" r:id="rId15"/>
    <p:sldId id="615" r:id="rId16"/>
    <p:sldId id="584" r:id="rId17"/>
    <p:sldId id="585" r:id="rId18"/>
    <p:sldId id="586" r:id="rId19"/>
    <p:sldId id="587" r:id="rId20"/>
    <p:sldId id="588" r:id="rId21"/>
    <p:sldId id="595" r:id="rId22"/>
    <p:sldId id="596" r:id="rId23"/>
    <p:sldId id="592" r:id="rId24"/>
    <p:sldId id="591" r:id="rId25"/>
    <p:sldId id="767" r:id="rId26"/>
    <p:sldId id="593" r:id="rId27"/>
    <p:sldId id="769" r:id="rId28"/>
    <p:sldId id="594" r:id="rId29"/>
    <p:sldId id="597" r:id="rId30"/>
    <p:sldId id="485" r:id="rId31"/>
    <p:sldId id="598" r:id="rId32"/>
    <p:sldId id="599" r:id="rId33"/>
    <p:sldId id="600" r:id="rId34"/>
    <p:sldId id="601" r:id="rId35"/>
    <p:sldId id="602" r:id="rId36"/>
    <p:sldId id="603" r:id="rId37"/>
    <p:sldId id="605" r:id="rId38"/>
    <p:sldId id="606" r:id="rId39"/>
    <p:sldId id="607" r:id="rId40"/>
    <p:sldId id="608" r:id="rId41"/>
    <p:sldId id="762" r:id="rId42"/>
    <p:sldId id="754" r:id="rId43"/>
    <p:sldId id="755" r:id="rId44"/>
    <p:sldId id="756" r:id="rId45"/>
    <p:sldId id="758" r:id="rId46"/>
    <p:sldId id="759" r:id="rId47"/>
    <p:sldId id="760" r:id="rId48"/>
    <p:sldId id="761" r:id="rId49"/>
    <p:sldId id="674" r:id="rId50"/>
    <p:sldId id="690" r:id="rId51"/>
    <p:sldId id="714" r:id="rId52"/>
    <p:sldId id="716" r:id="rId53"/>
    <p:sldId id="717" r:id="rId54"/>
    <p:sldId id="720" r:id="rId55"/>
    <p:sldId id="721" r:id="rId56"/>
    <p:sldId id="727" r:id="rId57"/>
    <p:sldId id="728" r:id="rId58"/>
    <p:sldId id="744" r:id="rId59"/>
    <p:sldId id="745" r:id="rId60"/>
    <p:sldId id="502" r:id="rId61"/>
    <p:sldId id="764" r:id="rId62"/>
    <p:sldId id="549" r:id="rId63"/>
    <p:sldId id="664" r:id="rId64"/>
    <p:sldId id="665" r:id="rId65"/>
    <p:sldId id="666" r:id="rId66"/>
    <p:sldId id="763" r:id="rId67"/>
    <p:sldId id="642" r:id="rId68"/>
    <p:sldId id="645" r:id="rId69"/>
    <p:sldId id="646" r:id="rId70"/>
    <p:sldId id="648" r:id="rId71"/>
    <p:sldId id="620" r:id="rId72"/>
    <p:sldId id="621" r:id="rId73"/>
    <p:sldId id="622" r:id="rId74"/>
    <p:sldId id="623" r:id="rId75"/>
    <p:sldId id="624" r:id="rId76"/>
    <p:sldId id="625" r:id="rId77"/>
    <p:sldId id="627" r:id="rId78"/>
    <p:sldId id="626" r:id="rId79"/>
    <p:sldId id="640" r:id="rId80"/>
    <p:sldId id="641" r:id="rId81"/>
    <p:sldId id="553" r:id="rId82"/>
    <p:sldId id="514" r:id="rId83"/>
    <p:sldId id="515" r:id="rId84"/>
    <p:sldId id="516" r:id="rId85"/>
    <p:sldId id="574" r:id="rId86"/>
    <p:sldId id="551" r:id="rId87"/>
    <p:sldId id="566" r:id="rId88"/>
    <p:sldId id="565" r:id="rId89"/>
    <p:sldId id="564" r:id="rId90"/>
    <p:sldId id="560" r:id="rId91"/>
    <p:sldId id="558" r:id="rId92"/>
    <p:sldId id="562" r:id="rId93"/>
    <p:sldId id="765" r:id="rId94"/>
    <p:sldId id="766" r:id="rId95"/>
    <p:sldId id="530" r:id="rId9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82"/>
    <a:srgbClr val="02AE3B"/>
    <a:srgbClr val="7BB8D3"/>
    <a:srgbClr val="64EAB7"/>
    <a:srgbClr val="00CC99"/>
    <a:srgbClr val="66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15391" autoAdjust="0"/>
    <p:restoredTop sz="90435" autoAdjust="0"/>
  </p:normalViewPr>
  <p:slideViewPr>
    <p:cSldViewPr>
      <p:cViewPr varScale="1">
        <p:scale>
          <a:sx n="73" d="100"/>
          <a:sy n="73" d="100"/>
        </p:scale>
        <p:origin x="654"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G:\safaee%20copy\drive%20f\&#1576;&#1608;&#1583;&#1580;&#1607;98\&#1576;&#1608;&#1583;&#1580;&#1607;%20&#1608;&#1576;&#1585;&#1606;&#1575;&#1605;&#1607;%20&#1593;&#1605;&#1604;&#1740;&#1575;&#1578;&#1740;\&#1576;&#1608;&#1583;&#1580;&#1607;\Budget%20Pishnehadi%2098%20-%2097-313-2845%20zamanbandi%20bodje(p06).xlsx" TargetMode="Externa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chemeClr val="tx1"/>
                </a:solidFill>
                <a:latin typeface="+mn-lt"/>
                <a:ea typeface="+mn-ea"/>
                <a:cs typeface="B Titr" panose="00000700000000000000" pitchFamily="2" charset="-78"/>
              </a:defRPr>
            </a:pPr>
            <a:r>
              <a:rPr lang="fa-IR" sz="1200" b="0" i="0" baseline="0">
                <a:effectLst/>
              </a:rPr>
              <a:t>پیش بینی نرخ خاموشی(دقیقه در روز)</a:t>
            </a:r>
            <a:endParaRPr lang="fa-IR" sz="1200">
              <a:effectLst/>
            </a:endParaRPr>
          </a:p>
        </c:rich>
      </c:tx>
      <c:layout/>
      <c:overlay val="0"/>
      <c:spPr>
        <a:noFill/>
        <a:ln>
          <a:noFill/>
        </a:ln>
        <a:effectLst/>
      </c:spPr>
    </c:title>
    <c:autoTitleDeleted val="0"/>
    <c:plotArea>
      <c:layout>
        <c:manualLayout>
          <c:layoutTarget val="inner"/>
          <c:xMode val="edge"/>
          <c:yMode val="edge"/>
          <c:x val="4.6958780411515917E-2"/>
          <c:y val="0.21351851851851852"/>
          <c:w val="0.93404294670420052"/>
          <c:h val="0.67975357247011969"/>
        </c:manualLayout>
      </c:layout>
      <c:lineChart>
        <c:grouping val="standard"/>
        <c:varyColors val="0"/>
        <c:ser>
          <c:idx val="0"/>
          <c:order val="0"/>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3"/>
              <c:layout>
                <c:manualLayout>
                  <c:x val="-3.5931118366302195E-2"/>
                  <c:y val="6.2916666666667023E-2"/>
                </c:manualLayout>
              </c:layout>
              <c:spPr>
                <a:solidFill>
                  <a:schemeClr val="accent2"/>
                </a:solid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048C-4D47-80B7-14A42F886D13}"/>
                </c:ext>
              </c:extLst>
            </c:dLbl>
            <c:dLbl>
              <c:idx val="4"/>
              <c:layout>
                <c:manualLayout>
                  <c:x val="-2.4401574803149612E-2"/>
                  <c:y val="6.8969816272965778E-2"/>
                </c:manualLayout>
              </c:layout>
              <c:tx>
                <c:rich>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r>
                      <a:rPr lang="en-US" dirty="0" smtClean="0"/>
                      <a:t>1.6</a:t>
                    </a:r>
                    <a:endParaRPr lang="en-US" dirty="0"/>
                  </a:p>
                </c:rich>
              </c:tx>
              <c:spPr>
                <a:solidFill>
                  <a:schemeClr val="accent2"/>
                </a:solidFill>
                <a:ln>
                  <a:noFill/>
                </a:ln>
                <a:effectLst/>
              </c:spPr>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048C-4D47-80B7-14A42F886D13}"/>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trendline>
            <c:spPr>
              <a:ln w="28575" cap="rnd">
                <a:solidFill>
                  <a:srgbClr val="FF0000"/>
                </a:solidFill>
                <a:prstDash val="sysDot"/>
              </a:ln>
              <a:effectLst/>
            </c:spPr>
            <c:trendlineType val="linear"/>
            <c:dispRSqr val="0"/>
            <c:dispEq val="0"/>
          </c:trendline>
          <c:cat>
            <c:strRef>
              <c:f>'عدد سازی برای بودجه98'!$C$1:$L$1</c:f>
              <c:strCache>
                <c:ptCount val="10"/>
                <c:pt idx="0">
                  <c:v>سال1393</c:v>
                </c:pt>
                <c:pt idx="1">
                  <c:v>سال1394</c:v>
                </c:pt>
                <c:pt idx="2">
                  <c:v>سال1395</c:v>
                </c:pt>
                <c:pt idx="3">
                  <c:v>سال1396</c:v>
                </c:pt>
                <c:pt idx="4">
                  <c:v>سال1397 </c:v>
                </c:pt>
                <c:pt idx="5">
                  <c:v>سال1398</c:v>
                </c:pt>
                <c:pt idx="6">
                  <c:v>سال1399</c:v>
                </c:pt>
                <c:pt idx="7">
                  <c:v>سال1400</c:v>
                </c:pt>
                <c:pt idx="8">
                  <c:v>سال 1401</c:v>
                </c:pt>
                <c:pt idx="9">
                  <c:v>سال 1402</c:v>
                </c:pt>
              </c:strCache>
            </c:strRef>
          </c:cat>
          <c:val>
            <c:numRef>
              <c:f>'عدد سازی برای بودجه98'!$C$2:$L$2</c:f>
              <c:numCache>
                <c:formatCode>General</c:formatCode>
                <c:ptCount val="10"/>
                <c:pt idx="0">
                  <c:v>3.22</c:v>
                </c:pt>
                <c:pt idx="1">
                  <c:v>2.3099999999999987</c:v>
                </c:pt>
                <c:pt idx="2">
                  <c:v>2.1</c:v>
                </c:pt>
                <c:pt idx="3">
                  <c:v>1.6</c:v>
                </c:pt>
                <c:pt idx="4">
                  <c:v>1.5</c:v>
                </c:pt>
                <c:pt idx="5">
                  <c:v>1.34</c:v>
                </c:pt>
                <c:pt idx="6">
                  <c:v>1.1200000000000001</c:v>
                </c:pt>
                <c:pt idx="7">
                  <c:v>0.94000000000000061</c:v>
                </c:pt>
                <c:pt idx="8">
                  <c:v>0.78</c:v>
                </c:pt>
                <c:pt idx="9">
                  <c:v>0.41000000000000031</c:v>
                </c:pt>
              </c:numCache>
            </c:numRef>
          </c:val>
          <c:smooth val="0"/>
          <c:extLst>
            <c:ext xmlns:c16="http://schemas.microsoft.com/office/drawing/2014/chart" uri="{C3380CC4-5D6E-409C-BE32-E72D297353CC}">
              <c16:uniqueId val="{00000003-048C-4D47-80B7-14A42F886D13}"/>
            </c:ext>
          </c:extLst>
        </c:ser>
        <c:ser>
          <c:idx val="1"/>
          <c:order val="1"/>
          <c:spPr>
            <a:ln w="28575" cap="rnd">
              <a:solidFill>
                <a:srgbClr val="FF0000"/>
              </a:solidFill>
              <a:round/>
            </a:ln>
            <a:effectLst/>
          </c:spPr>
          <c:marker>
            <c:symbol val="circle"/>
            <c:size val="5"/>
            <c:spPr>
              <a:solidFill>
                <a:srgbClr val="FF0000"/>
              </a:solidFill>
              <a:ln w="9525">
                <a:solidFill>
                  <a:srgbClr val="FF0000"/>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4-048C-4D47-80B7-14A42F886D13}"/>
                </c:ext>
              </c:extLst>
            </c:dLbl>
            <c:dLbl>
              <c:idx val="1"/>
              <c:delete val="1"/>
              <c:extLst>
                <c:ext xmlns:c15="http://schemas.microsoft.com/office/drawing/2012/chart" uri="{CE6537A1-D6FC-4f65-9D91-7224C49458BB}"/>
                <c:ext xmlns:c16="http://schemas.microsoft.com/office/drawing/2014/chart" uri="{C3380CC4-5D6E-409C-BE32-E72D297353CC}">
                  <c16:uniqueId val="{00000005-048C-4D47-80B7-14A42F886D13}"/>
                </c:ext>
              </c:extLst>
            </c:dLbl>
            <c:dLbl>
              <c:idx val="2"/>
              <c:delete val="1"/>
              <c:extLst>
                <c:ext xmlns:c15="http://schemas.microsoft.com/office/drawing/2012/chart" uri="{CE6537A1-D6FC-4f65-9D91-7224C49458BB}"/>
                <c:ext xmlns:c16="http://schemas.microsoft.com/office/drawing/2014/chart" uri="{C3380CC4-5D6E-409C-BE32-E72D297353CC}">
                  <c16:uniqueId val="{00000006-048C-4D47-80B7-14A42F886D13}"/>
                </c:ext>
              </c:extLst>
            </c:dLbl>
            <c:dLbl>
              <c:idx val="3"/>
              <c:layout/>
              <c:tx>
                <c:rich>
                  <a:bodyPr/>
                  <a:lstStyle/>
                  <a:p>
                    <a:r>
                      <a:rPr lang="en-US" smtClean="0"/>
                      <a:t>1.91</a:t>
                    </a:r>
                    <a:endParaRPr lang="en-US" dirty="0"/>
                  </a:p>
                </c:rich>
              </c:tx>
              <c:dLblPos val="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C3D3-4112-8FD4-CAD0A18C2B58}"/>
                </c:ext>
              </c:extLst>
            </c:dLbl>
            <c:spPr>
              <a:solidFill>
                <a:srgbClr val="92D050"/>
              </a:solid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'عدد سازی برای بودجه98'!$C$1:$L$1</c:f>
              <c:strCache>
                <c:ptCount val="10"/>
                <c:pt idx="0">
                  <c:v>سال1393</c:v>
                </c:pt>
                <c:pt idx="1">
                  <c:v>سال1394</c:v>
                </c:pt>
                <c:pt idx="2">
                  <c:v>سال1395</c:v>
                </c:pt>
                <c:pt idx="3">
                  <c:v>سال1396</c:v>
                </c:pt>
                <c:pt idx="4">
                  <c:v>سال1397 </c:v>
                </c:pt>
                <c:pt idx="5">
                  <c:v>سال1398</c:v>
                </c:pt>
                <c:pt idx="6">
                  <c:v>سال1399</c:v>
                </c:pt>
                <c:pt idx="7">
                  <c:v>سال1400</c:v>
                </c:pt>
                <c:pt idx="8">
                  <c:v>سال 1401</c:v>
                </c:pt>
                <c:pt idx="9">
                  <c:v>سال 1402</c:v>
                </c:pt>
              </c:strCache>
            </c:strRef>
          </c:cat>
          <c:val>
            <c:numRef>
              <c:f>'عدد سازی برای بودجه98'!$C$3:$L$3</c:f>
              <c:numCache>
                <c:formatCode>General</c:formatCode>
                <c:ptCount val="10"/>
                <c:pt idx="0">
                  <c:v>3.22</c:v>
                </c:pt>
                <c:pt idx="1">
                  <c:v>2.3099999999999987</c:v>
                </c:pt>
                <c:pt idx="2">
                  <c:v>2.1</c:v>
                </c:pt>
                <c:pt idx="3">
                  <c:v>1.8900000000000001</c:v>
                </c:pt>
                <c:pt idx="4">
                  <c:v>1.86</c:v>
                </c:pt>
              </c:numCache>
            </c:numRef>
          </c:val>
          <c:smooth val="0"/>
          <c:extLst>
            <c:ext xmlns:c16="http://schemas.microsoft.com/office/drawing/2014/chart" uri="{C3380CC4-5D6E-409C-BE32-E72D297353CC}">
              <c16:uniqueId val="{00000007-048C-4D47-80B7-14A42F886D13}"/>
            </c:ext>
          </c:extLst>
        </c:ser>
        <c:dLbls>
          <c:showLegendKey val="0"/>
          <c:showVal val="1"/>
          <c:showCatName val="0"/>
          <c:showSerName val="0"/>
          <c:showPercent val="0"/>
          <c:showBubbleSize val="0"/>
        </c:dLbls>
        <c:marker val="1"/>
        <c:smooth val="0"/>
        <c:axId val="160547968"/>
        <c:axId val="160549504"/>
      </c:lineChart>
      <c:catAx>
        <c:axId val="160547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B Titr" panose="00000700000000000000" pitchFamily="2" charset="-78"/>
              </a:defRPr>
            </a:pPr>
            <a:endParaRPr lang="en-US"/>
          </a:p>
        </c:txPr>
        <c:crossAx val="160549504"/>
        <c:crosses val="autoZero"/>
        <c:auto val="1"/>
        <c:lblAlgn val="ctr"/>
        <c:lblOffset val="100"/>
        <c:noMultiLvlLbl val="0"/>
      </c:catAx>
      <c:valAx>
        <c:axId val="1605495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0547968"/>
        <c:crosses val="autoZero"/>
        <c:crossBetween val="between"/>
      </c:valAx>
      <c:spPr>
        <a:noFill/>
        <a:ln>
          <a:noFill/>
        </a:ln>
        <a:effectLst/>
      </c:spPr>
    </c:plotArea>
    <c:plotVisOnly val="1"/>
    <c:dispBlanksAs val="gap"/>
    <c:showDLblsOverMax val="0"/>
    <c:extLst/>
  </c:chart>
  <c:spPr>
    <a:solidFill>
      <a:sysClr val="window" lastClr="FFFFFF"/>
    </a:solidFill>
    <a:ln>
      <a:noFill/>
    </a:ln>
    <a:effectLst/>
  </c:spPr>
  <c:txPr>
    <a:bodyPr/>
    <a:lstStyle/>
    <a:p>
      <a:pPr>
        <a:defRPr/>
      </a:pPr>
      <a:endParaRPr lang="en-US"/>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chemeClr val="tx1"/>
                </a:solidFill>
                <a:latin typeface="+mn-lt"/>
                <a:ea typeface="+mn-ea"/>
                <a:cs typeface="B Titr" panose="00000700000000000000" pitchFamily="2" charset="-78"/>
              </a:defRPr>
            </a:pPr>
            <a:r>
              <a:rPr lang="fa-IR" sz="1200" b="0" i="0" baseline="0">
                <a:effectLst/>
              </a:rPr>
              <a:t>پیش بینی نرخ خاموشی(دقیقه در سال)</a:t>
            </a:r>
            <a:endParaRPr lang="fa-IR" sz="1200">
              <a:effectLst/>
            </a:endParaRPr>
          </a:p>
        </c:rich>
      </c:tx>
      <c:layout/>
      <c:overlay val="0"/>
      <c:spPr>
        <a:noFill/>
        <a:ln>
          <a:noFill/>
        </a:ln>
        <a:effectLst/>
      </c:spPr>
    </c:title>
    <c:autoTitleDeleted val="0"/>
    <c:plotArea>
      <c:layout/>
      <c:lineChart>
        <c:grouping val="standard"/>
        <c:varyColors val="0"/>
        <c:ser>
          <c:idx val="0"/>
          <c:order val="0"/>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3"/>
              <c:layout>
                <c:manualLayout>
                  <c:x val="-3.5931118366302042E-2"/>
                  <c:y val="6.2916666666666593E-2"/>
                </c:manualLayout>
              </c:layout>
              <c:spPr>
                <a:solidFill>
                  <a:schemeClr val="accent2"/>
                </a:solid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5B0F-4531-9A58-46DABAA64CCE}"/>
                </c:ext>
              </c:extLst>
            </c:dLbl>
            <c:dLbl>
              <c:idx val="4"/>
              <c:layout>
                <c:manualLayout>
                  <c:x val="-2.4401574803149612E-2"/>
                  <c:y val="6.8969816272965778E-2"/>
                </c:manualLayout>
              </c:layout>
              <c:spPr>
                <a:solidFill>
                  <a:schemeClr val="accent2"/>
                </a:solid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5B0F-4531-9A58-46DABAA64CCE}"/>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trendline>
            <c:spPr>
              <a:ln w="28575" cap="rnd">
                <a:solidFill>
                  <a:srgbClr val="FF0000"/>
                </a:solidFill>
                <a:prstDash val="sysDot"/>
              </a:ln>
              <a:effectLst/>
            </c:spPr>
            <c:trendlineType val="linear"/>
            <c:dispRSqr val="0"/>
            <c:dispEq val="0"/>
          </c:trendline>
          <c:cat>
            <c:strRef>
              <c:f>'عدد سازی برای بودجه98'!$C$20:$L$20</c:f>
              <c:strCache>
                <c:ptCount val="10"/>
                <c:pt idx="0">
                  <c:v>سال1393</c:v>
                </c:pt>
                <c:pt idx="1">
                  <c:v>سال1394</c:v>
                </c:pt>
                <c:pt idx="2">
                  <c:v>سال1395</c:v>
                </c:pt>
                <c:pt idx="3">
                  <c:v>سال1396</c:v>
                </c:pt>
                <c:pt idx="4">
                  <c:v>سال1397 </c:v>
                </c:pt>
                <c:pt idx="5">
                  <c:v>سال1398</c:v>
                </c:pt>
                <c:pt idx="6">
                  <c:v>سال1399</c:v>
                </c:pt>
                <c:pt idx="7">
                  <c:v>سال1400</c:v>
                </c:pt>
                <c:pt idx="8">
                  <c:v>سال 1401</c:v>
                </c:pt>
                <c:pt idx="9">
                  <c:v>سال 1402</c:v>
                </c:pt>
              </c:strCache>
            </c:strRef>
          </c:cat>
          <c:val>
            <c:numRef>
              <c:f>'عدد سازی برای بودجه98'!$C$21:$L$21</c:f>
              <c:numCache>
                <c:formatCode>General</c:formatCode>
                <c:ptCount val="10"/>
                <c:pt idx="0">
                  <c:v>1175.3000000000002</c:v>
                </c:pt>
                <c:pt idx="1">
                  <c:v>843.15</c:v>
                </c:pt>
                <c:pt idx="2">
                  <c:v>766.5</c:v>
                </c:pt>
                <c:pt idx="3">
                  <c:v>584</c:v>
                </c:pt>
                <c:pt idx="4">
                  <c:v>547.5</c:v>
                </c:pt>
                <c:pt idx="5">
                  <c:v>489.1</c:v>
                </c:pt>
                <c:pt idx="6">
                  <c:v>408.8</c:v>
                </c:pt>
                <c:pt idx="7">
                  <c:v>343.09999999999923</c:v>
                </c:pt>
                <c:pt idx="8">
                  <c:v>284.7</c:v>
                </c:pt>
                <c:pt idx="9">
                  <c:v>149.64999999999998</c:v>
                </c:pt>
              </c:numCache>
            </c:numRef>
          </c:val>
          <c:smooth val="0"/>
          <c:extLst>
            <c:ext xmlns:c16="http://schemas.microsoft.com/office/drawing/2014/chart" uri="{C3380CC4-5D6E-409C-BE32-E72D297353CC}">
              <c16:uniqueId val="{00000003-5B0F-4531-9A58-46DABAA64CCE}"/>
            </c:ext>
          </c:extLst>
        </c:ser>
        <c:ser>
          <c:idx val="1"/>
          <c:order val="1"/>
          <c:spPr>
            <a:ln w="28575" cap="rnd">
              <a:solidFill>
                <a:srgbClr val="FF0000"/>
              </a:solidFill>
              <a:round/>
            </a:ln>
            <a:effectLst/>
          </c:spPr>
          <c:marker>
            <c:symbol val="circle"/>
            <c:size val="5"/>
            <c:spPr>
              <a:solidFill>
                <a:srgbClr val="FF0000"/>
              </a:solidFill>
              <a:ln w="9525">
                <a:solidFill>
                  <a:srgbClr val="FF0000"/>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4-5B0F-4531-9A58-46DABAA64CCE}"/>
                </c:ext>
              </c:extLst>
            </c:dLbl>
            <c:dLbl>
              <c:idx val="1"/>
              <c:delete val="1"/>
              <c:extLst>
                <c:ext xmlns:c15="http://schemas.microsoft.com/office/drawing/2012/chart" uri="{CE6537A1-D6FC-4f65-9D91-7224C49458BB}"/>
                <c:ext xmlns:c16="http://schemas.microsoft.com/office/drawing/2014/chart" uri="{C3380CC4-5D6E-409C-BE32-E72D297353CC}">
                  <c16:uniqueId val="{00000005-5B0F-4531-9A58-46DABAA64CCE}"/>
                </c:ext>
              </c:extLst>
            </c:dLbl>
            <c:dLbl>
              <c:idx val="2"/>
              <c:delete val="1"/>
              <c:extLst>
                <c:ext xmlns:c15="http://schemas.microsoft.com/office/drawing/2012/chart" uri="{CE6537A1-D6FC-4f65-9D91-7224C49458BB}"/>
                <c:ext xmlns:c16="http://schemas.microsoft.com/office/drawing/2014/chart" uri="{C3380CC4-5D6E-409C-BE32-E72D297353CC}">
                  <c16:uniqueId val="{00000006-5B0F-4531-9A58-46DABAA64CCE}"/>
                </c:ext>
              </c:extLst>
            </c:dLbl>
            <c:spPr>
              <a:solidFill>
                <a:srgbClr val="92D050"/>
              </a:solid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'عدد سازی برای بودجه98'!$C$20:$L$20</c:f>
              <c:strCache>
                <c:ptCount val="10"/>
                <c:pt idx="0">
                  <c:v>سال1393</c:v>
                </c:pt>
                <c:pt idx="1">
                  <c:v>سال1394</c:v>
                </c:pt>
                <c:pt idx="2">
                  <c:v>سال1395</c:v>
                </c:pt>
                <c:pt idx="3">
                  <c:v>سال1396</c:v>
                </c:pt>
                <c:pt idx="4">
                  <c:v>سال1397 </c:v>
                </c:pt>
                <c:pt idx="5">
                  <c:v>سال1398</c:v>
                </c:pt>
                <c:pt idx="6">
                  <c:v>سال1399</c:v>
                </c:pt>
                <c:pt idx="7">
                  <c:v>سال1400</c:v>
                </c:pt>
                <c:pt idx="8">
                  <c:v>سال 1401</c:v>
                </c:pt>
                <c:pt idx="9">
                  <c:v>سال 1402</c:v>
                </c:pt>
              </c:strCache>
            </c:strRef>
          </c:cat>
          <c:val>
            <c:numRef>
              <c:f>'عدد سازی برای بودجه98'!$C$22:$L$22</c:f>
              <c:numCache>
                <c:formatCode>General</c:formatCode>
                <c:ptCount val="10"/>
                <c:pt idx="0">
                  <c:v>1175.3000000000002</c:v>
                </c:pt>
                <c:pt idx="1">
                  <c:v>843.15</c:v>
                </c:pt>
                <c:pt idx="2">
                  <c:v>766.5</c:v>
                </c:pt>
                <c:pt idx="3">
                  <c:v>689.84999999999798</c:v>
                </c:pt>
                <c:pt idx="4">
                  <c:v>678.90000000000009</c:v>
                </c:pt>
              </c:numCache>
            </c:numRef>
          </c:val>
          <c:smooth val="0"/>
          <c:extLst>
            <c:ext xmlns:c16="http://schemas.microsoft.com/office/drawing/2014/chart" uri="{C3380CC4-5D6E-409C-BE32-E72D297353CC}">
              <c16:uniqueId val="{00000007-5B0F-4531-9A58-46DABAA64CCE}"/>
            </c:ext>
          </c:extLst>
        </c:ser>
        <c:dLbls>
          <c:showLegendKey val="0"/>
          <c:showVal val="1"/>
          <c:showCatName val="0"/>
          <c:showSerName val="0"/>
          <c:showPercent val="0"/>
          <c:showBubbleSize val="0"/>
        </c:dLbls>
        <c:marker val="1"/>
        <c:smooth val="0"/>
        <c:axId val="160782208"/>
        <c:axId val="160783744"/>
      </c:lineChart>
      <c:catAx>
        <c:axId val="160782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B Titr" panose="00000700000000000000" pitchFamily="2" charset="-78"/>
              </a:defRPr>
            </a:pPr>
            <a:endParaRPr lang="en-US"/>
          </a:p>
        </c:txPr>
        <c:crossAx val="160783744"/>
        <c:crosses val="autoZero"/>
        <c:auto val="1"/>
        <c:lblAlgn val="ctr"/>
        <c:lblOffset val="100"/>
        <c:noMultiLvlLbl val="0"/>
      </c:catAx>
      <c:valAx>
        <c:axId val="1607837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0782208"/>
        <c:crosses val="autoZero"/>
        <c:crossBetween val="between"/>
      </c:valAx>
      <c:spPr>
        <a:noFill/>
        <a:ln>
          <a:noFill/>
        </a:ln>
        <a:effectLst/>
      </c:spPr>
    </c:plotArea>
    <c:plotVisOnly val="1"/>
    <c:dispBlanksAs val="gap"/>
    <c:showDLblsOverMax val="0"/>
    <c:extLst/>
  </c:chart>
  <c:spPr>
    <a:solidFill>
      <a:sysClr val="window" lastClr="FFFFFF"/>
    </a:solidFill>
    <a:ln>
      <a:noFill/>
    </a:ln>
    <a:effectLst/>
  </c:spPr>
  <c:txPr>
    <a:bodyPr/>
    <a:lstStyle/>
    <a:p>
      <a:pPr>
        <a:defRPr/>
      </a:pPr>
      <a:endParaRPr lang="en-US"/>
    </a:p>
  </c:txPr>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4916405651039961E-2"/>
          <c:y val="0"/>
          <c:w val="0.89577711031516483"/>
          <c:h val="0.96180741663838154"/>
        </c:manualLayout>
      </c:layout>
      <c:pie3DChart>
        <c:varyColors val="1"/>
        <c:ser>
          <c:idx val="0"/>
          <c:order val="0"/>
          <c:tx>
            <c:strRef>
              <c:f>Sheet1!$B$1</c:f>
              <c:strCache>
                <c:ptCount val="1"/>
                <c:pt idx="0">
                  <c:v>تعداد</c:v>
                </c:pt>
              </c:strCache>
            </c:strRef>
          </c:tx>
          <c:explosion val="13"/>
          <c:dPt>
            <c:idx val="0"/>
            <c:bubble3D val="0"/>
            <c:explosion val="15"/>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19C3-4596-9798-E435DEE1C0EB}"/>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19C3-4596-9798-E435DEE1C0EB}"/>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19C3-4596-9798-E435DEE1C0EB}"/>
              </c:ext>
            </c:extLst>
          </c:dPt>
          <c:dPt>
            <c:idx val="3"/>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19C3-4596-9798-E435DEE1C0EB}"/>
              </c:ext>
            </c:extLst>
          </c:dPt>
          <c:dPt>
            <c:idx val="4"/>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9-19C3-4596-9798-E435DEE1C0EB}"/>
              </c:ext>
            </c:extLst>
          </c:dPt>
          <c:dPt>
            <c:idx val="5"/>
            <c:bubble3D val="0"/>
            <c:spPr>
              <a:solidFill>
                <a:schemeClr val="accent6"/>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B-19C3-4596-9798-E435DEE1C0EB}"/>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D-0DEB-4B82-A94C-7B317E8719DE}"/>
              </c:ext>
            </c:extLst>
          </c:dPt>
          <c:dLbls>
            <c:numFmt formatCode="0.0%" sourceLinked="0"/>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bestFit"/>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Sheet1!$A$2:$A$8</c:f>
              <c:strCache>
                <c:ptCount val="7"/>
                <c:pt idx="0">
                  <c:v>خانگي</c:v>
                </c:pt>
                <c:pt idx="1">
                  <c:v>ساير مصارف</c:v>
                </c:pt>
                <c:pt idx="2">
                  <c:v>عمومي</c:v>
                </c:pt>
                <c:pt idx="3">
                  <c:v>صنعتي</c:v>
                </c:pt>
                <c:pt idx="4">
                  <c:v>کشاورزي</c:v>
                </c:pt>
                <c:pt idx="5">
                  <c:v>روشنائي معابر</c:v>
                </c:pt>
                <c:pt idx="6">
                  <c:v>آزاد</c:v>
                </c:pt>
              </c:strCache>
            </c:strRef>
          </c:cat>
          <c:val>
            <c:numRef>
              <c:f>Sheet1!$B$2:$B$8</c:f>
              <c:numCache>
                <c:formatCode>General</c:formatCode>
                <c:ptCount val="7"/>
                <c:pt idx="0">
                  <c:v>1778654</c:v>
                </c:pt>
                <c:pt idx="1">
                  <c:v>320275</c:v>
                </c:pt>
                <c:pt idx="2">
                  <c:v>129870</c:v>
                </c:pt>
                <c:pt idx="3">
                  <c:v>33368</c:v>
                </c:pt>
                <c:pt idx="4">
                  <c:v>10671</c:v>
                </c:pt>
                <c:pt idx="5">
                  <c:v>10413</c:v>
                </c:pt>
                <c:pt idx="6">
                  <c:v>2187</c:v>
                </c:pt>
              </c:numCache>
            </c:numRef>
          </c:val>
          <c:extLst>
            <c:ext xmlns:c16="http://schemas.microsoft.com/office/drawing/2014/chart" uri="{C3380CC4-5D6E-409C-BE32-E72D297353CC}">
              <c16:uniqueId val="{0000000C-19C3-4596-9798-E435DEE1C0EB}"/>
            </c:ext>
          </c:extLst>
        </c:ser>
        <c:dLbls>
          <c:showLegendKey val="0"/>
          <c:showVal val="0"/>
          <c:showCatName val="0"/>
          <c:showSerName val="0"/>
          <c:showPercent val="1"/>
          <c:showBubbleSize val="0"/>
          <c:showLeaderLines val="1"/>
        </c:dLbls>
      </c:pie3DChart>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600" b="1" i="0" u="none" strike="noStrike" kern="1200" baseline="0">
              <a:solidFill>
                <a:schemeClr val="dk1">
                  <a:lumMod val="75000"/>
                  <a:lumOff val="25000"/>
                </a:schemeClr>
              </a:solidFill>
              <a:latin typeface="+mn-lt"/>
              <a:ea typeface="+mn-ea"/>
              <a:cs typeface="+mn-cs"/>
            </a:defRPr>
          </a:pPr>
          <a:endParaRPr lang="en-US"/>
        </a:p>
      </c:txPr>
    </c:legend>
    <c:plotVisOnly val="1"/>
    <c:dispBlanksAs val="zero"/>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546732355408813E-2"/>
          <c:y val="6.9930726188424414E-2"/>
          <c:w val="0.93549076443613544"/>
          <c:h val="0.8445651595228707"/>
        </c:manualLayout>
      </c:layout>
      <c:lineChart>
        <c:grouping val="standard"/>
        <c:varyColors val="0"/>
        <c:ser>
          <c:idx val="0"/>
          <c:order val="0"/>
          <c:tx>
            <c:strRef>
              <c:f>Sheet1!$B$1</c:f>
              <c:strCache>
                <c:ptCount val="1"/>
                <c:pt idx="0">
                  <c:v>Y-Values</c:v>
                </c:pt>
              </c:strCache>
            </c:strRef>
          </c:tx>
          <c:spPr>
            <a:ln w="63500" cap="rnd">
              <a:solidFill>
                <a:schemeClr val="accent3">
                  <a:lumMod val="75000"/>
                </a:schemeClr>
              </a:solidFill>
              <a:round/>
            </a:ln>
            <a:effectLst/>
          </c:spPr>
          <c:marker>
            <c:symbol val="circle"/>
            <c:size val="5"/>
            <c:spPr>
              <a:solidFill>
                <a:schemeClr val="accent1"/>
              </a:solidFill>
              <a:ln w="22225">
                <a:solidFill>
                  <a:schemeClr val="accent1"/>
                </a:solidFill>
              </a:ln>
              <a:effectLst/>
            </c:spPr>
          </c:marker>
          <c:dLbls>
            <c:dLbl>
              <c:idx val="2"/>
              <c:layout>
                <c:manualLayout>
                  <c:x val="-3.3232777775649522E-2"/>
                  <c:y val="-6.345483692938429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3202-4FD4-8B97-41A69407C9B9}"/>
                </c:ext>
              </c:extLst>
            </c:dLbl>
            <c:spPr>
              <a:noFill/>
              <a:ln>
                <a:noFill/>
              </a:ln>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1387</c:v>
                </c:pt>
                <c:pt idx="1">
                  <c:v>1388</c:v>
                </c:pt>
                <c:pt idx="2">
                  <c:v>1389</c:v>
                </c:pt>
                <c:pt idx="3">
                  <c:v>1390</c:v>
                </c:pt>
                <c:pt idx="4">
                  <c:v>1391</c:v>
                </c:pt>
                <c:pt idx="5">
                  <c:v>1392</c:v>
                </c:pt>
                <c:pt idx="6">
                  <c:v>1393</c:v>
                </c:pt>
                <c:pt idx="7">
                  <c:v>1394</c:v>
                </c:pt>
                <c:pt idx="8">
                  <c:v>1395</c:v>
                </c:pt>
                <c:pt idx="9">
                  <c:v>1396</c:v>
                </c:pt>
                <c:pt idx="10">
                  <c:v>1397/08</c:v>
                </c:pt>
              </c:strCache>
            </c:strRef>
          </c:cat>
          <c:val>
            <c:numRef>
              <c:f>Sheet1!$B$2:$B$12</c:f>
              <c:numCache>
                <c:formatCode>General</c:formatCode>
                <c:ptCount val="11"/>
                <c:pt idx="0">
                  <c:v>27.2</c:v>
                </c:pt>
                <c:pt idx="1">
                  <c:v>26.67</c:v>
                </c:pt>
                <c:pt idx="2">
                  <c:v>21.36</c:v>
                </c:pt>
                <c:pt idx="3">
                  <c:v>22.9</c:v>
                </c:pt>
                <c:pt idx="4">
                  <c:v>21.22</c:v>
                </c:pt>
                <c:pt idx="5">
                  <c:v>19.04</c:v>
                </c:pt>
                <c:pt idx="6">
                  <c:v>16.02</c:v>
                </c:pt>
                <c:pt idx="7">
                  <c:v>16.79</c:v>
                </c:pt>
                <c:pt idx="8">
                  <c:v>15.57</c:v>
                </c:pt>
                <c:pt idx="9">
                  <c:v>15.9</c:v>
                </c:pt>
                <c:pt idx="10" formatCode="0.00">
                  <c:v>14.17</c:v>
                </c:pt>
              </c:numCache>
            </c:numRef>
          </c:val>
          <c:smooth val="0"/>
          <c:extLst>
            <c:ext xmlns:c16="http://schemas.microsoft.com/office/drawing/2014/chart" uri="{C3380CC4-5D6E-409C-BE32-E72D297353CC}">
              <c16:uniqueId val="{00000000-3202-4FD4-8B97-41A69407C9B9}"/>
            </c:ext>
          </c:extLst>
        </c:ser>
        <c:dLbls>
          <c:showLegendKey val="0"/>
          <c:showVal val="1"/>
          <c:showCatName val="0"/>
          <c:showSerName val="0"/>
          <c:showPercent val="0"/>
          <c:showBubbleSize val="0"/>
        </c:dLbls>
        <c:marker val="1"/>
        <c:smooth val="0"/>
        <c:axId val="36284288"/>
        <c:axId val="36285824"/>
      </c:lineChart>
      <c:catAx>
        <c:axId val="3628428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36285824"/>
        <c:crosses val="autoZero"/>
        <c:auto val="1"/>
        <c:lblAlgn val="ctr"/>
        <c:lblOffset val="100"/>
        <c:tickMarkSkip val="1"/>
        <c:noMultiLvlLbl val="0"/>
      </c:catAx>
      <c:valAx>
        <c:axId val="362858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36284288"/>
        <c:crosses val="autoZero"/>
        <c:crossBetween val="between"/>
      </c:valAx>
      <c:spPr>
        <a:noFill/>
        <a:ln>
          <a:noFill/>
        </a:ln>
        <a:effectLst/>
      </c:spPr>
    </c:plotArea>
    <c:plotVisOnly val="1"/>
    <c:dispBlanksAs val="gap"/>
    <c:showDLblsOverMax val="0"/>
  </c:chart>
  <c:spPr>
    <a:noFill/>
    <a:ln>
      <a:noFill/>
    </a:ln>
    <a:effectLst/>
  </c:spPr>
  <c:txPr>
    <a:bodyPr/>
    <a:lstStyle/>
    <a:p>
      <a:pPr>
        <a:defRPr sz="1600" b="1"/>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view3D>
      <c:rotX val="75"/>
      <c:rotY val="0"/>
      <c:rAngAx val="0"/>
    </c:view3D>
    <c:floor>
      <c:thickness val="0"/>
    </c:floor>
    <c:sideWall>
      <c:thickness val="0"/>
    </c:sideWall>
    <c:backWall>
      <c:thickness val="0"/>
    </c:backWall>
    <c:plotArea>
      <c:layout/>
      <c:pie3DChart>
        <c:varyColors val="1"/>
        <c:ser>
          <c:idx val="0"/>
          <c:order val="0"/>
          <c:tx>
            <c:strRef>
              <c:f>'مسکن مهر'!$E$4:$F$4</c:f>
              <c:strCache>
                <c:ptCount val="1"/>
                <c:pt idx="0">
                  <c:v>نصب شده مانده نصب نشده</c:v>
                </c:pt>
              </c:strCache>
            </c:strRef>
          </c:tx>
          <c:explosion val="25"/>
          <c:dLbls>
            <c:dLbl>
              <c:idx val="0"/>
              <c:layout>
                <c:manualLayout>
                  <c:x val="-0.17101968503937082"/>
                  <c:y val="-0.1177460629921260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383-44FA-8E53-E4373DAFA583}"/>
                </c:ext>
              </c:extLst>
            </c:dLbl>
            <c:dLbl>
              <c:idx val="1"/>
              <c:layout>
                <c:manualLayout>
                  <c:x val="0.17306102362204726"/>
                  <c:y val="3.57972440944881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383-44FA-8E53-E4373DAFA583}"/>
                </c:ext>
              </c:extLst>
            </c:dLbl>
            <c:spPr>
              <a:noFill/>
              <a:ln>
                <a:noFill/>
              </a:ln>
              <a:effectLst/>
            </c:spPr>
            <c:txPr>
              <a:bodyPr/>
              <a:lstStyle/>
              <a:p>
                <a:pPr>
                  <a:defRPr sz="2400"/>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val>
            <c:numRef>
              <c:f>'مسکن مهر'!$E$15:$F$15</c:f>
              <c:numCache>
                <c:formatCode>#,##0</c:formatCode>
                <c:ptCount val="2"/>
                <c:pt idx="0">
                  <c:v>101436</c:v>
                </c:pt>
                <c:pt idx="1">
                  <c:v>82605</c:v>
                </c:pt>
              </c:numCache>
            </c:numRef>
          </c:val>
          <c:extLst>
            <c:ext xmlns:c16="http://schemas.microsoft.com/office/drawing/2014/chart" uri="{C3380CC4-5D6E-409C-BE32-E72D297353CC}">
              <c16:uniqueId val="{00000002-E383-44FA-8E53-E4373DAFA583}"/>
            </c:ext>
          </c:extLst>
        </c:ser>
        <c:dLbls>
          <c:showLegendKey val="0"/>
          <c:showVal val="0"/>
          <c:showCatName val="0"/>
          <c:showSerName val="0"/>
          <c:showPercent val="0"/>
          <c:showBubbleSize val="0"/>
          <c:showLeaderLines val="1"/>
        </c:dLbls>
      </c:pie3DChart>
    </c:plotArea>
    <c:plotVisOnly val="1"/>
    <c:dispBlanksAs val="gap"/>
    <c:showDLblsOverMax val="0"/>
  </c:chart>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title>
      <c:overlay val="0"/>
    </c:title>
    <c:autoTitleDeleted val="0"/>
    <c:plotArea>
      <c:layout/>
      <c:pieChart>
        <c:varyColors val="1"/>
        <c:ser>
          <c:idx val="0"/>
          <c:order val="0"/>
          <c:tx>
            <c:strRef>
              <c:f>Sheet1!$B$1</c:f>
              <c:strCache>
                <c:ptCount val="1"/>
                <c:pt idx="0">
                  <c:v>نگاه کلی </c:v>
                </c:pt>
              </c:strCache>
            </c:strRef>
          </c:tx>
          <c:dPt>
            <c:idx val="0"/>
            <c:bubble3D val="0"/>
            <c:spPr>
              <a:solidFill>
                <a:srgbClr val="92D050"/>
              </a:solidFill>
            </c:spPr>
            <c:extLst>
              <c:ext xmlns:c16="http://schemas.microsoft.com/office/drawing/2014/chart" uri="{C3380CC4-5D6E-409C-BE32-E72D297353CC}">
                <c16:uniqueId val="{00000000-DA17-4C6A-AD24-F61FE3E6E0AC}"/>
              </c:ext>
            </c:extLst>
          </c:dPt>
          <c:dPt>
            <c:idx val="1"/>
            <c:bubble3D val="0"/>
            <c:spPr>
              <a:solidFill>
                <a:srgbClr val="FB8F53"/>
              </a:solidFill>
            </c:spPr>
            <c:extLst>
              <c:ext xmlns:c16="http://schemas.microsoft.com/office/drawing/2014/chart" uri="{C3380CC4-5D6E-409C-BE32-E72D297353CC}">
                <c16:uniqueId val="{00000001-DA17-4C6A-AD24-F61FE3E6E0AC}"/>
              </c:ext>
            </c:extLst>
          </c:dPt>
          <c:dPt>
            <c:idx val="2"/>
            <c:bubble3D val="0"/>
            <c:spPr>
              <a:solidFill>
                <a:srgbClr val="E95411"/>
              </a:solidFill>
            </c:spPr>
            <c:extLst>
              <c:ext xmlns:c16="http://schemas.microsoft.com/office/drawing/2014/chart" uri="{C3380CC4-5D6E-409C-BE32-E72D297353CC}">
                <c16:uniqueId val="{00000002-DA17-4C6A-AD24-F61FE3E6E0AC}"/>
              </c:ext>
            </c:extLst>
          </c:dPt>
          <c:dLbls>
            <c:spPr>
              <a:noFill/>
              <a:ln>
                <a:noFill/>
              </a:ln>
              <a:effectLst/>
            </c:spPr>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مناسب 195 دستگاه</c:v>
                </c:pt>
                <c:pt idx="1">
                  <c:v>نیاز به تعمیر 51 دستگاه</c:v>
                </c:pt>
                <c:pt idx="2">
                  <c:v>نیاز به تعمیر فوری 9 دستگاه</c:v>
                </c:pt>
              </c:strCache>
            </c:strRef>
          </c:cat>
          <c:val>
            <c:numRef>
              <c:f>Sheet1!$B$2:$B$4</c:f>
              <c:numCache>
                <c:formatCode>General</c:formatCode>
                <c:ptCount val="3"/>
                <c:pt idx="0">
                  <c:v>195</c:v>
                </c:pt>
                <c:pt idx="1">
                  <c:v>51</c:v>
                </c:pt>
                <c:pt idx="2">
                  <c:v>17</c:v>
                </c:pt>
              </c:numCache>
            </c:numRef>
          </c:val>
          <c:extLst>
            <c:ext xmlns:c16="http://schemas.microsoft.com/office/drawing/2014/chart" uri="{C3380CC4-5D6E-409C-BE32-E72D297353CC}">
              <c16:uniqueId val="{00000003-DA17-4C6A-AD24-F61FE3E6E0AC}"/>
            </c:ext>
          </c:extLst>
        </c:ser>
        <c:dLbls>
          <c:showLegendKey val="0"/>
          <c:showVal val="0"/>
          <c:showCatName val="0"/>
          <c:showSerName val="0"/>
          <c:showPercent val="1"/>
          <c:showBubbleSize val="0"/>
          <c:showLeaderLines val="0"/>
        </c:dLbls>
        <c:firstSliceAng val="0"/>
      </c:pieChart>
    </c:plotArea>
    <c:legend>
      <c:legendPos val="r"/>
      <c:overlay val="0"/>
    </c:legend>
    <c:plotVisOnly val="1"/>
    <c:dispBlanksAs val="zero"/>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col"/>
        <c:grouping val="clustered"/>
        <c:varyColors val="0"/>
        <c:ser>
          <c:idx val="0"/>
          <c:order val="0"/>
          <c:tx>
            <c:strRef>
              <c:f>Sheet1!$B$1</c:f>
              <c:strCache>
                <c:ptCount val="1"/>
                <c:pt idx="0">
                  <c:v>Series 1</c:v>
                </c:pt>
              </c:strCache>
            </c:strRef>
          </c:tx>
          <c:invertIfNegative val="0"/>
          <c:dLbls>
            <c:dLbl>
              <c:idx val="2"/>
              <c:layout>
                <c:manualLayout>
                  <c:x val="3.0864197530864235E-3"/>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877-4F04-914D-D52E026F6EBB}"/>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مبلغ فروش انشعاب</c:v>
                </c:pt>
                <c:pt idx="1">
                  <c:v>قیمت تمام شده</c:v>
                </c:pt>
                <c:pt idx="2">
                  <c:v>مابه التفاوت</c:v>
                </c:pt>
              </c:strCache>
            </c:strRef>
          </c:cat>
          <c:val>
            <c:numRef>
              <c:f>Sheet1!$B$2:$B$4</c:f>
              <c:numCache>
                <c:formatCode>General</c:formatCode>
                <c:ptCount val="3"/>
                <c:pt idx="0">
                  <c:v>18000000</c:v>
                </c:pt>
                <c:pt idx="1">
                  <c:v>53800000</c:v>
                </c:pt>
                <c:pt idx="2">
                  <c:v>35800000</c:v>
                </c:pt>
              </c:numCache>
            </c:numRef>
          </c:val>
          <c:extLst>
            <c:ext xmlns:c16="http://schemas.microsoft.com/office/drawing/2014/chart" uri="{C3380CC4-5D6E-409C-BE32-E72D297353CC}">
              <c16:uniqueId val="{00000001-8877-4F04-914D-D52E026F6EBB}"/>
            </c:ext>
          </c:extLst>
        </c:ser>
        <c:dLbls>
          <c:showLegendKey val="0"/>
          <c:showVal val="0"/>
          <c:showCatName val="0"/>
          <c:showSerName val="0"/>
          <c:showPercent val="0"/>
          <c:showBubbleSize val="0"/>
        </c:dLbls>
        <c:gapWidth val="150"/>
        <c:axId val="229343232"/>
        <c:axId val="229344768"/>
      </c:barChart>
      <c:catAx>
        <c:axId val="229343232"/>
        <c:scaling>
          <c:orientation val="minMax"/>
        </c:scaling>
        <c:delete val="0"/>
        <c:axPos val="b"/>
        <c:numFmt formatCode="General" sourceLinked="0"/>
        <c:majorTickMark val="out"/>
        <c:minorTickMark val="none"/>
        <c:tickLblPos val="nextTo"/>
        <c:crossAx val="229344768"/>
        <c:crosses val="autoZero"/>
        <c:auto val="1"/>
        <c:lblAlgn val="ctr"/>
        <c:lblOffset val="100"/>
        <c:noMultiLvlLbl val="0"/>
      </c:catAx>
      <c:valAx>
        <c:axId val="229344768"/>
        <c:scaling>
          <c:orientation val="minMax"/>
        </c:scaling>
        <c:delete val="0"/>
        <c:axPos val="l"/>
        <c:majorGridlines/>
        <c:numFmt formatCode="General" sourceLinked="1"/>
        <c:majorTickMark val="out"/>
        <c:minorTickMark val="none"/>
        <c:tickLblPos val="nextTo"/>
        <c:crossAx val="22934323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col"/>
        <c:grouping val="clustered"/>
        <c:varyColors val="0"/>
        <c:ser>
          <c:idx val="0"/>
          <c:order val="0"/>
          <c:tx>
            <c:strRef>
              <c:f>Sheet1!$B$1</c:f>
              <c:strCache>
                <c:ptCount val="1"/>
                <c:pt idx="0">
                  <c:v>Series 1</c:v>
                </c:pt>
              </c:strCache>
            </c:strRef>
          </c:tx>
          <c:invertIfNegative val="0"/>
          <c:dLbls>
            <c:dLbl>
              <c:idx val="2"/>
              <c:layout>
                <c:manualLayout>
                  <c:x val="3.0864197530864252E-3"/>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65F-4B06-904D-022E297C44E4}"/>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مبلغ فروش انشعاب</c:v>
                </c:pt>
                <c:pt idx="1">
                  <c:v>قیمت تمام شده</c:v>
                </c:pt>
                <c:pt idx="2">
                  <c:v>مابه التفاوت</c:v>
                </c:pt>
              </c:strCache>
            </c:strRef>
          </c:cat>
          <c:val>
            <c:numRef>
              <c:f>Sheet1!$B$2:$B$4</c:f>
              <c:numCache>
                <c:formatCode>General</c:formatCode>
                <c:ptCount val="3"/>
                <c:pt idx="0">
                  <c:v>1880000</c:v>
                </c:pt>
                <c:pt idx="1">
                  <c:v>3480000</c:v>
                </c:pt>
                <c:pt idx="2">
                  <c:v>1600000</c:v>
                </c:pt>
              </c:numCache>
            </c:numRef>
          </c:val>
          <c:extLst>
            <c:ext xmlns:c16="http://schemas.microsoft.com/office/drawing/2014/chart" uri="{C3380CC4-5D6E-409C-BE32-E72D297353CC}">
              <c16:uniqueId val="{00000001-165F-4B06-904D-022E297C44E4}"/>
            </c:ext>
          </c:extLst>
        </c:ser>
        <c:dLbls>
          <c:showLegendKey val="0"/>
          <c:showVal val="0"/>
          <c:showCatName val="0"/>
          <c:showSerName val="0"/>
          <c:showPercent val="0"/>
          <c:showBubbleSize val="0"/>
        </c:dLbls>
        <c:gapWidth val="150"/>
        <c:axId val="237843968"/>
        <c:axId val="237845504"/>
      </c:barChart>
      <c:catAx>
        <c:axId val="237843968"/>
        <c:scaling>
          <c:orientation val="minMax"/>
        </c:scaling>
        <c:delete val="0"/>
        <c:axPos val="b"/>
        <c:numFmt formatCode="General" sourceLinked="0"/>
        <c:majorTickMark val="out"/>
        <c:minorTickMark val="none"/>
        <c:tickLblPos val="nextTo"/>
        <c:crossAx val="237845504"/>
        <c:crosses val="autoZero"/>
        <c:auto val="1"/>
        <c:lblAlgn val="ctr"/>
        <c:lblOffset val="100"/>
        <c:noMultiLvlLbl val="0"/>
      </c:catAx>
      <c:valAx>
        <c:axId val="237845504"/>
        <c:scaling>
          <c:orientation val="minMax"/>
        </c:scaling>
        <c:delete val="0"/>
        <c:axPos val="l"/>
        <c:majorGridlines/>
        <c:numFmt formatCode="General" sourceLinked="1"/>
        <c:majorTickMark val="out"/>
        <c:minorTickMark val="none"/>
        <c:tickLblPos val="nextTo"/>
        <c:crossAx val="23784396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diagrams/_rels/data1.xml.rels><?xml version="1.0" encoding="UTF-8" standalone="yes"?>
<Relationships xmlns="http://schemas.openxmlformats.org/package/2006/relationships"><Relationship Id="rId1" Type="http://schemas.openxmlformats.org/officeDocument/2006/relationships/image" Target="../media/image3.png"/></Relationships>
</file>

<file path=ppt/diagrams/_rels/data2.xml.rels><?xml version="1.0" encoding="UTF-8" standalone="yes"?>
<Relationships xmlns="http://schemas.openxmlformats.org/package/2006/relationships"><Relationship Id="rId1" Type="http://schemas.openxmlformats.org/officeDocument/2006/relationships/image" Target="../media/image3.png"/></Relationships>
</file>

<file path=ppt/diagrams/_rels/data6.xml.rels><?xml version="1.0" encoding="UTF-8" standalone="yes"?>
<Relationships xmlns="http://schemas.openxmlformats.org/package/2006/relationships"><Relationship Id="rId1" Type="http://schemas.openxmlformats.org/officeDocument/2006/relationships/image" Target="../media/image3.png"/></Relationships>
</file>

<file path=ppt/diagrams/_rels/drawing1.xml.rels><?xml version="1.0" encoding="UTF-8" standalone="yes"?>
<Relationships xmlns="http://schemas.openxmlformats.org/package/2006/relationships"><Relationship Id="rId1" Type="http://schemas.openxmlformats.org/officeDocument/2006/relationships/image" Target="../media/image3.png"/></Relationships>
</file>

<file path=ppt/diagrams/_rels/drawing2.xml.rels><?xml version="1.0" encoding="UTF-8" standalone="yes"?>
<Relationships xmlns="http://schemas.openxmlformats.org/package/2006/relationships"><Relationship Id="rId1" Type="http://schemas.openxmlformats.org/officeDocument/2006/relationships/image" Target="../media/image3.png"/></Relationships>
</file>

<file path=ppt/diagrams/_rels/drawing6.xml.rels><?xml version="1.0" encoding="UTF-8" standalone="yes"?>
<Relationships xmlns="http://schemas.openxmlformats.org/package/2006/relationships"><Relationship Id="rId1" Type="http://schemas.openxmlformats.org/officeDocument/2006/relationships/image" Target="../media/image3.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F70947-4ED6-4F1A-86AF-E6168DE7C826}" type="doc">
      <dgm:prSet loTypeId="urn:microsoft.com/office/officeart/2005/8/layout/radial2" loCatId="relationship" qsTypeId="urn:microsoft.com/office/officeart/2005/8/quickstyle/3d1" qsCatId="3D" csTypeId="urn:microsoft.com/office/officeart/2005/8/colors/colorful5" csCatId="colorful" phldr="1"/>
      <dgm:spPr/>
      <dgm:t>
        <a:bodyPr/>
        <a:lstStyle/>
        <a:p>
          <a:endParaRPr lang="en-US"/>
        </a:p>
      </dgm:t>
    </dgm:pt>
    <dgm:pt modelId="{DECA9591-CD67-4305-8D3C-E22643F652E3}">
      <dgm:prSet custT="1"/>
      <dgm:spPr>
        <a:ln>
          <a:noFill/>
        </a:ln>
        <a:effectLst/>
        <a:scene3d>
          <a:camera prst="orthographicFront">
            <a:rot lat="0" lon="0" rev="0"/>
          </a:camera>
          <a:lightRig rig="chilly" dir="t">
            <a:rot lat="0" lon="0" rev="18480000"/>
          </a:lightRig>
        </a:scene3d>
        <a:sp3d prstMaterial="clear">
          <a:bevelT h="63500"/>
        </a:sp3d>
      </dgm:spPr>
      <dgm:t>
        <a:bodyPr>
          <a:scene3d>
            <a:camera prst="orthographicFront"/>
            <a:lightRig rig="glow" dir="tl">
              <a:rot lat="0" lon="0" rev="5400000"/>
            </a:lightRig>
          </a:scene3d>
          <a:sp3d contourW="12700">
            <a:bevelT w="25400" h="25400"/>
            <a:contourClr>
              <a:schemeClr val="accent6">
                <a:shade val="73000"/>
              </a:schemeClr>
            </a:contourClr>
          </a:sp3d>
        </a:bodyPr>
        <a:lstStyle/>
        <a:p>
          <a:pPr rtl="1"/>
          <a:r>
            <a:rPr lang="fa-IR" sz="16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Titr" pitchFamily="2" charset="-78"/>
            </a:rPr>
            <a:t>بودجه 1398</a:t>
          </a:r>
        </a:p>
      </dgm:t>
    </dgm:pt>
    <dgm:pt modelId="{BB9804A3-F261-44FB-8699-4DBA044A52FB}" type="parTrans" cxnId="{CAD11D6E-4679-4FDC-B8B5-DDB2E4F37918}">
      <dgm:prSet>
        <dgm:style>
          <a:lnRef idx="1">
            <a:schemeClr val="accent6"/>
          </a:lnRef>
          <a:fillRef idx="0">
            <a:schemeClr val="accent6"/>
          </a:fillRef>
          <a:effectRef idx="0">
            <a:schemeClr val="accent6"/>
          </a:effectRef>
          <a:fontRef idx="minor">
            <a:schemeClr val="tx1"/>
          </a:fontRef>
        </dgm:style>
      </dgm:prSet>
      <dgm:spPr>
        <a:ln>
          <a:noFill/>
        </a:ln>
      </dgm:spPr>
      <dgm:t>
        <a:bodyPr/>
        <a:lstStyle/>
        <a:p>
          <a:endParaRPr lang="en-US"/>
        </a:p>
      </dgm:t>
    </dgm:pt>
    <dgm:pt modelId="{84F29E42-DBB3-429E-9FBD-825C6108A9BE}" type="sibTrans" cxnId="{CAD11D6E-4679-4FDC-B8B5-DDB2E4F37918}">
      <dgm:prSet/>
      <dgm:spPr/>
      <dgm:t>
        <a:bodyPr/>
        <a:lstStyle/>
        <a:p>
          <a:endParaRPr lang="en-US"/>
        </a:p>
      </dgm:t>
    </dgm:pt>
    <dgm:pt modelId="{FF02AB4A-36A5-42FB-903E-B81767F93691}" type="pres">
      <dgm:prSet presAssocID="{30F70947-4ED6-4F1A-86AF-E6168DE7C826}" presName="composite" presStyleCnt="0">
        <dgm:presLayoutVars>
          <dgm:chMax val="5"/>
          <dgm:dir/>
          <dgm:animLvl val="ctr"/>
          <dgm:resizeHandles val="exact"/>
        </dgm:presLayoutVars>
      </dgm:prSet>
      <dgm:spPr/>
      <dgm:t>
        <a:bodyPr/>
        <a:lstStyle/>
        <a:p>
          <a:endParaRPr lang="en-US"/>
        </a:p>
      </dgm:t>
    </dgm:pt>
    <dgm:pt modelId="{B69DA761-CF82-424A-A49F-E411B449D89B}" type="pres">
      <dgm:prSet presAssocID="{30F70947-4ED6-4F1A-86AF-E6168DE7C826}" presName="cycle" presStyleCnt="0"/>
      <dgm:spPr/>
    </dgm:pt>
    <dgm:pt modelId="{6D214002-43E3-4B9D-A375-A1790E002C83}" type="pres">
      <dgm:prSet presAssocID="{30F70947-4ED6-4F1A-86AF-E6168DE7C826}" presName="centerShape" presStyleCnt="0"/>
      <dgm:spPr/>
    </dgm:pt>
    <dgm:pt modelId="{F8861E21-A0A6-4EAB-9C45-AA67F5B76717}" type="pres">
      <dgm:prSet presAssocID="{30F70947-4ED6-4F1A-86AF-E6168DE7C826}" presName="connSite" presStyleLbl="node1" presStyleIdx="0" presStyleCnt="2"/>
      <dgm:spPr/>
    </dgm:pt>
    <dgm:pt modelId="{24D3981E-CBAC-4712-9E4F-1B35A5A6E09A}" type="pres">
      <dgm:prSet presAssocID="{30F70947-4ED6-4F1A-86AF-E6168DE7C826}" presName="visible" presStyleLbl="node1" presStyleIdx="0" presStyleCnt="2" custScaleX="114283" custScaleY="100151" custLinFactNeighborX="54445" custLinFactNeighborY="-9144">
        <dgm:style>
          <a:lnRef idx="2">
            <a:schemeClr val="accent6"/>
          </a:lnRef>
          <a:fillRef idx="1">
            <a:schemeClr val="lt1"/>
          </a:fillRef>
          <a:effectRef idx="0">
            <a:schemeClr val="accent6"/>
          </a:effectRef>
          <a:fontRef idx="minor">
            <a:schemeClr val="dk1"/>
          </a:fontRef>
        </dgm:style>
      </dgm:prSet>
      <dgm:spPr>
        <a:blipFill rotWithShape="0">
          <a:blip xmlns:r="http://schemas.openxmlformats.org/officeDocument/2006/relationships" r:embed="rId1"/>
          <a:stretch>
            <a:fillRect/>
          </a:stretch>
        </a:blipFill>
        <a:ln>
          <a:noFill/>
        </a:ln>
      </dgm:spPr>
      <dgm:t>
        <a:bodyPr/>
        <a:lstStyle/>
        <a:p>
          <a:endParaRPr lang="en-US"/>
        </a:p>
      </dgm:t>
    </dgm:pt>
    <dgm:pt modelId="{61E56D89-65D6-4555-BC59-CE1454CD8408}" type="pres">
      <dgm:prSet presAssocID="{BB9804A3-F261-44FB-8699-4DBA044A52FB}" presName="Name25" presStyleLbl="parChTrans1D1" presStyleIdx="0" presStyleCnt="1"/>
      <dgm:spPr/>
      <dgm:t>
        <a:bodyPr/>
        <a:lstStyle/>
        <a:p>
          <a:endParaRPr lang="en-US"/>
        </a:p>
      </dgm:t>
    </dgm:pt>
    <dgm:pt modelId="{277B00E8-386F-4D1B-801F-46B1EB25506E}" type="pres">
      <dgm:prSet presAssocID="{DECA9591-CD67-4305-8D3C-E22643F652E3}" presName="node" presStyleCnt="0"/>
      <dgm:spPr/>
    </dgm:pt>
    <dgm:pt modelId="{1F9446B6-1B26-42F7-A196-034542AC5B55}" type="pres">
      <dgm:prSet presAssocID="{DECA9591-CD67-4305-8D3C-E22643F652E3}" presName="parentNode" presStyleLbl="node1" presStyleIdx="1" presStyleCnt="2" custScaleX="472687" custScaleY="166772" custLinFactX="48653" custLinFactNeighborX="100000" custLinFactNeighborY="-12720">
        <dgm:presLayoutVars>
          <dgm:chMax val="1"/>
          <dgm:bulletEnabled val="1"/>
        </dgm:presLayoutVars>
      </dgm:prSet>
      <dgm:spPr/>
      <dgm:t>
        <a:bodyPr/>
        <a:lstStyle/>
        <a:p>
          <a:endParaRPr lang="en-US"/>
        </a:p>
      </dgm:t>
    </dgm:pt>
    <dgm:pt modelId="{4A42A201-E176-4BCD-AB0C-B23EF947473D}" type="pres">
      <dgm:prSet presAssocID="{DECA9591-CD67-4305-8D3C-E22643F652E3}" presName="childNode" presStyleLbl="revTx" presStyleIdx="0" presStyleCnt="0">
        <dgm:presLayoutVars>
          <dgm:bulletEnabled val="1"/>
        </dgm:presLayoutVars>
      </dgm:prSet>
      <dgm:spPr/>
    </dgm:pt>
  </dgm:ptLst>
  <dgm:cxnLst>
    <dgm:cxn modelId="{59750474-1AF2-4488-AA8D-B49A9948C817}" type="presOf" srcId="{BB9804A3-F261-44FB-8699-4DBA044A52FB}" destId="{61E56D89-65D6-4555-BC59-CE1454CD8408}" srcOrd="0" destOrd="0" presId="urn:microsoft.com/office/officeart/2005/8/layout/radial2"/>
    <dgm:cxn modelId="{C9CE068E-CBC1-43C6-AE72-0C7B7FAB5003}" type="presOf" srcId="{30F70947-4ED6-4F1A-86AF-E6168DE7C826}" destId="{FF02AB4A-36A5-42FB-903E-B81767F93691}" srcOrd="0" destOrd="0" presId="urn:microsoft.com/office/officeart/2005/8/layout/radial2"/>
    <dgm:cxn modelId="{81054D6F-AE02-4B4C-9987-245B89F91B3B}" type="presOf" srcId="{DECA9591-CD67-4305-8D3C-E22643F652E3}" destId="{1F9446B6-1B26-42F7-A196-034542AC5B55}" srcOrd="0" destOrd="0" presId="urn:microsoft.com/office/officeart/2005/8/layout/radial2"/>
    <dgm:cxn modelId="{CAD11D6E-4679-4FDC-B8B5-DDB2E4F37918}" srcId="{30F70947-4ED6-4F1A-86AF-E6168DE7C826}" destId="{DECA9591-CD67-4305-8D3C-E22643F652E3}" srcOrd="0" destOrd="0" parTransId="{BB9804A3-F261-44FB-8699-4DBA044A52FB}" sibTransId="{84F29E42-DBB3-429E-9FBD-825C6108A9BE}"/>
    <dgm:cxn modelId="{1D691AD5-CA11-416B-B5AB-2661BCBA11C4}" type="presParOf" srcId="{FF02AB4A-36A5-42FB-903E-B81767F93691}" destId="{B69DA761-CF82-424A-A49F-E411B449D89B}" srcOrd="0" destOrd="0" presId="urn:microsoft.com/office/officeart/2005/8/layout/radial2"/>
    <dgm:cxn modelId="{DC92F569-DFF4-4216-8F9E-B8F2C6F29832}" type="presParOf" srcId="{B69DA761-CF82-424A-A49F-E411B449D89B}" destId="{6D214002-43E3-4B9D-A375-A1790E002C83}" srcOrd="0" destOrd="0" presId="urn:microsoft.com/office/officeart/2005/8/layout/radial2"/>
    <dgm:cxn modelId="{D3101F5E-0572-424D-B3B2-23C630C776FF}" type="presParOf" srcId="{6D214002-43E3-4B9D-A375-A1790E002C83}" destId="{F8861E21-A0A6-4EAB-9C45-AA67F5B76717}" srcOrd="0" destOrd="0" presId="urn:microsoft.com/office/officeart/2005/8/layout/radial2"/>
    <dgm:cxn modelId="{ABAF3BB0-9823-49C8-A266-154AA16FF6F5}" type="presParOf" srcId="{6D214002-43E3-4B9D-A375-A1790E002C83}" destId="{24D3981E-CBAC-4712-9E4F-1B35A5A6E09A}" srcOrd="1" destOrd="0" presId="urn:microsoft.com/office/officeart/2005/8/layout/radial2"/>
    <dgm:cxn modelId="{DDFEB9D0-C14C-445F-8F0E-49103FE67150}" type="presParOf" srcId="{B69DA761-CF82-424A-A49F-E411B449D89B}" destId="{61E56D89-65D6-4555-BC59-CE1454CD8408}" srcOrd="1" destOrd="0" presId="urn:microsoft.com/office/officeart/2005/8/layout/radial2"/>
    <dgm:cxn modelId="{708E24E4-CA22-445A-9E55-DEDC261553D5}" type="presParOf" srcId="{B69DA761-CF82-424A-A49F-E411B449D89B}" destId="{277B00E8-386F-4D1B-801F-46B1EB25506E}" srcOrd="2" destOrd="0" presId="urn:microsoft.com/office/officeart/2005/8/layout/radial2"/>
    <dgm:cxn modelId="{AC32FBD2-07B6-45E7-A4CD-E64C06184DBF}" type="presParOf" srcId="{277B00E8-386F-4D1B-801F-46B1EB25506E}" destId="{1F9446B6-1B26-42F7-A196-034542AC5B55}" srcOrd="0" destOrd="0" presId="urn:microsoft.com/office/officeart/2005/8/layout/radial2"/>
    <dgm:cxn modelId="{8BB4C0C4-A22E-4892-AA5D-A9517682E4F4}" type="presParOf" srcId="{277B00E8-386F-4D1B-801F-46B1EB25506E}" destId="{4A42A201-E176-4BCD-AB0C-B23EF947473D}" srcOrd="1" destOrd="0" presId="urn:microsoft.com/office/officeart/2005/8/layout/radial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0F70947-4ED6-4F1A-86AF-E6168DE7C826}" type="doc">
      <dgm:prSet loTypeId="urn:microsoft.com/office/officeart/2005/8/layout/radial2" loCatId="relationship" qsTypeId="urn:microsoft.com/office/officeart/2005/8/quickstyle/3d1" qsCatId="3D" csTypeId="urn:microsoft.com/office/officeart/2005/8/colors/colorful5" csCatId="colorful" phldr="1"/>
      <dgm:spPr/>
      <dgm:t>
        <a:bodyPr/>
        <a:lstStyle/>
        <a:p>
          <a:endParaRPr lang="en-US"/>
        </a:p>
      </dgm:t>
    </dgm:pt>
    <dgm:pt modelId="{DECA9591-CD67-4305-8D3C-E22643F652E3}">
      <dgm:prSet custT="1"/>
      <dgm:spPr>
        <a:ln>
          <a:noFill/>
        </a:ln>
        <a:effectLst/>
        <a:scene3d>
          <a:camera prst="orthographicFront">
            <a:rot lat="0" lon="0" rev="0"/>
          </a:camera>
          <a:lightRig rig="chilly" dir="t">
            <a:rot lat="0" lon="0" rev="18480000"/>
          </a:lightRig>
        </a:scene3d>
        <a:sp3d prstMaterial="clear">
          <a:bevelT h="63500"/>
        </a:sp3d>
      </dgm:spPr>
      <dgm:t>
        <a:bodyPr>
          <a:scene3d>
            <a:camera prst="orthographicFront"/>
            <a:lightRig rig="glow" dir="tl">
              <a:rot lat="0" lon="0" rev="5400000"/>
            </a:lightRig>
          </a:scene3d>
          <a:sp3d contourW="12700">
            <a:bevelT w="25400" h="25400"/>
            <a:contourClr>
              <a:schemeClr val="accent6">
                <a:shade val="73000"/>
              </a:schemeClr>
            </a:contourClr>
          </a:sp3d>
        </a:bodyPr>
        <a:lstStyle/>
        <a:p>
          <a:pPr rtl="1"/>
          <a:r>
            <a:rPr lang="fa-IR" sz="1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Titr" pitchFamily="2" charset="-78"/>
            </a:rPr>
            <a:t>بودجه 1398 </a:t>
          </a:r>
        </a:p>
      </dgm:t>
    </dgm:pt>
    <dgm:pt modelId="{BB9804A3-F261-44FB-8699-4DBA044A52FB}" type="parTrans" cxnId="{CAD11D6E-4679-4FDC-B8B5-DDB2E4F37918}">
      <dgm:prSet>
        <dgm:style>
          <a:lnRef idx="1">
            <a:schemeClr val="accent6"/>
          </a:lnRef>
          <a:fillRef idx="0">
            <a:schemeClr val="accent6"/>
          </a:fillRef>
          <a:effectRef idx="0">
            <a:schemeClr val="accent6"/>
          </a:effectRef>
          <a:fontRef idx="minor">
            <a:schemeClr val="tx1"/>
          </a:fontRef>
        </dgm:style>
      </dgm:prSet>
      <dgm:spPr>
        <a:ln>
          <a:solidFill>
            <a:schemeClr val="bg2">
              <a:lumMod val="75000"/>
            </a:schemeClr>
          </a:solidFill>
        </a:ln>
      </dgm:spPr>
      <dgm:t>
        <a:bodyPr/>
        <a:lstStyle/>
        <a:p>
          <a:endParaRPr lang="en-US"/>
        </a:p>
      </dgm:t>
    </dgm:pt>
    <dgm:pt modelId="{84F29E42-DBB3-429E-9FBD-825C6108A9BE}" type="sibTrans" cxnId="{CAD11D6E-4679-4FDC-B8B5-DDB2E4F37918}">
      <dgm:prSet/>
      <dgm:spPr/>
      <dgm:t>
        <a:bodyPr/>
        <a:lstStyle/>
        <a:p>
          <a:endParaRPr lang="en-US"/>
        </a:p>
      </dgm:t>
    </dgm:pt>
    <dgm:pt modelId="{FF02AB4A-36A5-42FB-903E-B81767F93691}" type="pres">
      <dgm:prSet presAssocID="{30F70947-4ED6-4F1A-86AF-E6168DE7C826}" presName="composite" presStyleCnt="0">
        <dgm:presLayoutVars>
          <dgm:chMax val="5"/>
          <dgm:dir/>
          <dgm:animLvl val="ctr"/>
          <dgm:resizeHandles val="exact"/>
        </dgm:presLayoutVars>
      </dgm:prSet>
      <dgm:spPr/>
      <dgm:t>
        <a:bodyPr/>
        <a:lstStyle/>
        <a:p>
          <a:endParaRPr lang="en-US"/>
        </a:p>
      </dgm:t>
    </dgm:pt>
    <dgm:pt modelId="{B69DA761-CF82-424A-A49F-E411B449D89B}" type="pres">
      <dgm:prSet presAssocID="{30F70947-4ED6-4F1A-86AF-E6168DE7C826}" presName="cycle" presStyleCnt="0"/>
      <dgm:spPr/>
    </dgm:pt>
    <dgm:pt modelId="{6D214002-43E3-4B9D-A375-A1790E002C83}" type="pres">
      <dgm:prSet presAssocID="{30F70947-4ED6-4F1A-86AF-E6168DE7C826}" presName="centerShape" presStyleCnt="0"/>
      <dgm:spPr/>
    </dgm:pt>
    <dgm:pt modelId="{F8861E21-A0A6-4EAB-9C45-AA67F5B76717}" type="pres">
      <dgm:prSet presAssocID="{30F70947-4ED6-4F1A-86AF-E6168DE7C826}" presName="connSite" presStyleLbl="node1" presStyleIdx="0" presStyleCnt="2"/>
      <dgm:spPr/>
    </dgm:pt>
    <dgm:pt modelId="{24D3981E-CBAC-4712-9E4F-1B35A5A6E09A}" type="pres">
      <dgm:prSet presAssocID="{30F70947-4ED6-4F1A-86AF-E6168DE7C826}" presName="visible" presStyleLbl="node1" presStyleIdx="0" presStyleCnt="2" custScaleX="101807" custScaleY="100151" custLinFactNeighborX="85480" custLinFactNeighborY="-44">
        <dgm:style>
          <a:lnRef idx="2">
            <a:schemeClr val="accent6"/>
          </a:lnRef>
          <a:fillRef idx="1">
            <a:schemeClr val="lt1"/>
          </a:fillRef>
          <a:effectRef idx="0">
            <a:schemeClr val="accent6"/>
          </a:effectRef>
          <a:fontRef idx="minor">
            <a:schemeClr val="dk1"/>
          </a:fontRef>
        </dgm:style>
      </dgm:prSet>
      <dgm:spPr>
        <a:blipFill rotWithShape="0">
          <a:blip xmlns:r="http://schemas.openxmlformats.org/officeDocument/2006/relationships" r:embed="rId1"/>
          <a:stretch>
            <a:fillRect/>
          </a:stretch>
        </a:blipFill>
        <a:ln>
          <a:noFill/>
        </a:ln>
      </dgm:spPr>
      <dgm:t>
        <a:bodyPr/>
        <a:lstStyle/>
        <a:p>
          <a:endParaRPr lang="en-US"/>
        </a:p>
      </dgm:t>
    </dgm:pt>
    <dgm:pt modelId="{61E56D89-65D6-4555-BC59-CE1454CD8408}" type="pres">
      <dgm:prSet presAssocID="{BB9804A3-F261-44FB-8699-4DBA044A52FB}" presName="Name25" presStyleLbl="parChTrans1D1" presStyleIdx="0" presStyleCnt="1"/>
      <dgm:spPr/>
      <dgm:t>
        <a:bodyPr/>
        <a:lstStyle/>
        <a:p>
          <a:endParaRPr lang="en-US"/>
        </a:p>
      </dgm:t>
    </dgm:pt>
    <dgm:pt modelId="{277B00E8-386F-4D1B-801F-46B1EB25506E}" type="pres">
      <dgm:prSet presAssocID="{DECA9591-CD67-4305-8D3C-E22643F652E3}" presName="node" presStyleCnt="0"/>
      <dgm:spPr/>
    </dgm:pt>
    <dgm:pt modelId="{1F9446B6-1B26-42F7-A196-034542AC5B55}" type="pres">
      <dgm:prSet presAssocID="{DECA9591-CD67-4305-8D3C-E22643F652E3}" presName="parentNode" presStyleLbl="node1" presStyleIdx="1" presStyleCnt="2" custScaleX="559307" custScaleY="166772" custLinFactX="48653" custLinFactNeighborX="100000" custLinFactNeighborY="-12720">
        <dgm:presLayoutVars>
          <dgm:chMax val="1"/>
          <dgm:bulletEnabled val="1"/>
        </dgm:presLayoutVars>
      </dgm:prSet>
      <dgm:spPr/>
      <dgm:t>
        <a:bodyPr/>
        <a:lstStyle/>
        <a:p>
          <a:endParaRPr lang="en-US"/>
        </a:p>
      </dgm:t>
    </dgm:pt>
    <dgm:pt modelId="{4A42A201-E176-4BCD-AB0C-B23EF947473D}" type="pres">
      <dgm:prSet presAssocID="{DECA9591-CD67-4305-8D3C-E22643F652E3}" presName="childNode" presStyleLbl="revTx" presStyleIdx="0" presStyleCnt="0">
        <dgm:presLayoutVars>
          <dgm:bulletEnabled val="1"/>
        </dgm:presLayoutVars>
      </dgm:prSet>
      <dgm:spPr/>
    </dgm:pt>
  </dgm:ptLst>
  <dgm:cxnLst>
    <dgm:cxn modelId="{CAD11D6E-4679-4FDC-B8B5-DDB2E4F37918}" srcId="{30F70947-4ED6-4F1A-86AF-E6168DE7C826}" destId="{DECA9591-CD67-4305-8D3C-E22643F652E3}" srcOrd="0" destOrd="0" parTransId="{BB9804A3-F261-44FB-8699-4DBA044A52FB}" sibTransId="{84F29E42-DBB3-429E-9FBD-825C6108A9BE}"/>
    <dgm:cxn modelId="{CDD00139-FCF6-45D7-9451-711BB770E1E3}" type="presOf" srcId="{BB9804A3-F261-44FB-8699-4DBA044A52FB}" destId="{61E56D89-65D6-4555-BC59-CE1454CD8408}" srcOrd="0" destOrd="0" presId="urn:microsoft.com/office/officeart/2005/8/layout/radial2"/>
    <dgm:cxn modelId="{1610E1BF-9E72-4CAC-B971-7A4C0FE19354}" type="presOf" srcId="{DECA9591-CD67-4305-8D3C-E22643F652E3}" destId="{1F9446B6-1B26-42F7-A196-034542AC5B55}" srcOrd="0" destOrd="0" presId="urn:microsoft.com/office/officeart/2005/8/layout/radial2"/>
    <dgm:cxn modelId="{B2407492-7947-453E-8AD4-0BF80A103DC6}" type="presOf" srcId="{30F70947-4ED6-4F1A-86AF-E6168DE7C826}" destId="{FF02AB4A-36A5-42FB-903E-B81767F93691}" srcOrd="0" destOrd="0" presId="urn:microsoft.com/office/officeart/2005/8/layout/radial2"/>
    <dgm:cxn modelId="{13234C5B-2DDF-437E-A182-B8A45388C427}" type="presParOf" srcId="{FF02AB4A-36A5-42FB-903E-B81767F93691}" destId="{B69DA761-CF82-424A-A49F-E411B449D89B}" srcOrd="0" destOrd="0" presId="urn:microsoft.com/office/officeart/2005/8/layout/radial2"/>
    <dgm:cxn modelId="{ABB1CCD5-EFA7-47C8-AF67-E56BBF2FE50E}" type="presParOf" srcId="{B69DA761-CF82-424A-A49F-E411B449D89B}" destId="{6D214002-43E3-4B9D-A375-A1790E002C83}" srcOrd="0" destOrd="0" presId="urn:microsoft.com/office/officeart/2005/8/layout/radial2"/>
    <dgm:cxn modelId="{8E0A20A5-9DA3-4867-8CB4-A2829DAADE00}" type="presParOf" srcId="{6D214002-43E3-4B9D-A375-A1790E002C83}" destId="{F8861E21-A0A6-4EAB-9C45-AA67F5B76717}" srcOrd="0" destOrd="0" presId="urn:microsoft.com/office/officeart/2005/8/layout/radial2"/>
    <dgm:cxn modelId="{2E175490-72D7-4BEB-AC91-6E4657D5719C}" type="presParOf" srcId="{6D214002-43E3-4B9D-A375-A1790E002C83}" destId="{24D3981E-CBAC-4712-9E4F-1B35A5A6E09A}" srcOrd="1" destOrd="0" presId="urn:microsoft.com/office/officeart/2005/8/layout/radial2"/>
    <dgm:cxn modelId="{F5EBE46E-1EF9-4529-98FD-00C1B02683E9}" type="presParOf" srcId="{B69DA761-CF82-424A-A49F-E411B449D89B}" destId="{61E56D89-65D6-4555-BC59-CE1454CD8408}" srcOrd="1" destOrd="0" presId="urn:microsoft.com/office/officeart/2005/8/layout/radial2"/>
    <dgm:cxn modelId="{715CAC91-704C-4D13-876C-AD56459515A2}" type="presParOf" srcId="{B69DA761-CF82-424A-A49F-E411B449D89B}" destId="{277B00E8-386F-4D1B-801F-46B1EB25506E}" srcOrd="2" destOrd="0" presId="urn:microsoft.com/office/officeart/2005/8/layout/radial2"/>
    <dgm:cxn modelId="{B6BA5901-C22D-43C4-A251-1113C0BF52D9}" type="presParOf" srcId="{277B00E8-386F-4D1B-801F-46B1EB25506E}" destId="{1F9446B6-1B26-42F7-A196-034542AC5B55}" srcOrd="0" destOrd="0" presId="urn:microsoft.com/office/officeart/2005/8/layout/radial2"/>
    <dgm:cxn modelId="{5D5D36C2-2C20-4A8E-86D2-65A78BA42BE0}" type="presParOf" srcId="{277B00E8-386F-4D1B-801F-46B1EB25506E}" destId="{4A42A201-E176-4BCD-AB0C-B23EF947473D}"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F069840-FBEA-4A7C-B322-BCF113A0D319}"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0B8AF44E-D5CC-4107-9A19-725C585F05A6}">
      <dgm:prSet phldrT="[Text]" custT="1"/>
      <dgm:spPr>
        <a:solidFill>
          <a:srgbClr val="A7E8FF"/>
        </a:solidFill>
        <a:ln w="38100">
          <a:noFill/>
        </a:ln>
      </dgm:spPr>
      <dgm:t>
        <a:bodyPr/>
        <a:lstStyle/>
        <a:p>
          <a:r>
            <a:rPr lang="fa-IR" sz="2000" b="1" dirty="0" smtClean="0">
              <a:solidFill>
                <a:schemeClr val="tx1">
                  <a:lumMod val="85000"/>
                  <a:lumOff val="15000"/>
                </a:schemeClr>
              </a:solidFill>
              <a:cs typeface="B Titr" pitchFamily="2" charset="-78"/>
            </a:rPr>
            <a:t>معاونت بهره برداری و دیسپاچینگ</a:t>
          </a:r>
          <a:endParaRPr lang="en-US" sz="2000" b="1" dirty="0">
            <a:solidFill>
              <a:schemeClr val="tx1">
                <a:lumMod val="85000"/>
                <a:lumOff val="15000"/>
              </a:schemeClr>
            </a:solidFill>
            <a:cs typeface="B Titr" pitchFamily="2" charset="-78"/>
          </a:endParaRPr>
        </a:p>
      </dgm:t>
    </dgm:pt>
    <dgm:pt modelId="{A13D238D-F10B-412F-B20A-28E54088145E}" type="parTrans" cxnId="{5094D716-65DC-4FE9-A82D-5D34CD9AB163}">
      <dgm:prSet/>
      <dgm:spPr/>
      <dgm:t>
        <a:bodyPr/>
        <a:lstStyle/>
        <a:p>
          <a:endParaRPr lang="en-US"/>
        </a:p>
      </dgm:t>
    </dgm:pt>
    <dgm:pt modelId="{0A4D65F3-7C84-4C28-AC4C-027B687324DE}" type="sibTrans" cxnId="{5094D716-65DC-4FE9-A82D-5D34CD9AB163}">
      <dgm:prSet/>
      <dgm:spPr/>
      <dgm:t>
        <a:bodyPr/>
        <a:lstStyle/>
        <a:p>
          <a:endParaRPr lang="en-US"/>
        </a:p>
      </dgm:t>
    </dgm:pt>
    <dgm:pt modelId="{2729FF70-AAFF-44C6-AA05-087539C7BDA4}">
      <dgm:prSet custT="1"/>
      <dgm:spPr>
        <a:solidFill>
          <a:srgbClr val="00B0F0"/>
        </a:solidFill>
        <a:ln w="38100">
          <a:noFill/>
        </a:ln>
      </dgm:spPr>
      <dgm:t>
        <a:bodyPr/>
        <a:lstStyle/>
        <a:p>
          <a:r>
            <a:rPr lang="fa-IR" sz="2000" dirty="0" smtClean="0">
              <a:solidFill>
                <a:schemeClr val="tx1">
                  <a:lumMod val="85000"/>
                  <a:lumOff val="15000"/>
                </a:schemeClr>
              </a:solidFill>
              <a:cs typeface="B Titr" pitchFamily="2" charset="-78"/>
            </a:rPr>
            <a:t>دفتر ایمنی</a:t>
          </a:r>
          <a:endParaRPr lang="en-US" sz="2000" dirty="0">
            <a:solidFill>
              <a:schemeClr val="tx1">
                <a:lumMod val="85000"/>
                <a:lumOff val="15000"/>
              </a:schemeClr>
            </a:solidFill>
            <a:cs typeface="B Titr" pitchFamily="2" charset="-78"/>
          </a:endParaRPr>
        </a:p>
      </dgm:t>
    </dgm:pt>
    <dgm:pt modelId="{417E06A9-2D6A-40A7-93CF-CBEC313A8178}" type="parTrans" cxnId="{CF81FA75-0F41-4387-A827-AF01FF90E3FD}">
      <dgm:prSet/>
      <dgm:spPr>
        <a:ln>
          <a:solidFill>
            <a:srgbClr val="00B0F0"/>
          </a:solidFill>
        </a:ln>
      </dgm:spPr>
      <dgm:t>
        <a:bodyPr/>
        <a:lstStyle/>
        <a:p>
          <a:endParaRPr lang="en-US"/>
        </a:p>
      </dgm:t>
    </dgm:pt>
    <dgm:pt modelId="{74A7CDC9-46CB-42CF-99BA-778882469C6B}" type="sibTrans" cxnId="{CF81FA75-0F41-4387-A827-AF01FF90E3FD}">
      <dgm:prSet/>
      <dgm:spPr/>
      <dgm:t>
        <a:bodyPr/>
        <a:lstStyle/>
        <a:p>
          <a:endParaRPr lang="en-US"/>
        </a:p>
      </dgm:t>
    </dgm:pt>
    <dgm:pt modelId="{C3F64021-8A53-4165-9FB8-E24F2C240F50}">
      <dgm:prSet custT="1"/>
      <dgm:spPr>
        <a:solidFill>
          <a:srgbClr val="00B0F0"/>
        </a:solidFill>
        <a:ln w="38100">
          <a:noFill/>
        </a:ln>
      </dgm:spPr>
      <dgm:t>
        <a:bodyPr/>
        <a:lstStyle/>
        <a:p>
          <a:pPr>
            <a:lnSpc>
              <a:spcPct val="100000"/>
            </a:lnSpc>
          </a:pPr>
          <a:r>
            <a:rPr lang="fa-IR" sz="1600" dirty="0" smtClean="0">
              <a:solidFill>
                <a:schemeClr val="tx1">
                  <a:lumMod val="85000"/>
                  <a:lumOff val="15000"/>
                </a:schemeClr>
              </a:solidFill>
              <a:cs typeface="B Titr" pitchFamily="2" charset="-78"/>
            </a:rPr>
            <a:t>امور دیسپاچینگ و</a:t>
          </a:r>
        </a:p>
        <a:p>
          <a:pPr>
            <a:lnSpc>
              <a:spcPct val="100000"/>
            </a:lnSpc>
          </a:pPr>
          <a:r>
            <a:rPr lang="fa-IR" sz="1600" dirty="0" smtClean="0">
              <a:solidFill>
                <a:schemeClr val="tx1">
                  <a:lumMod val="85000"/>
                  <a:lumOff val="15000"/>
                </a:schemeClr>
              </a:solidFill>
              <a:cs typeface="B Titr" pitchFamily="2" charset="-78"/>
            </a:rPr>
            <a:t>فوریت های برق</a:t>
          </a:r>
          <a:endParaRPr lang="en-US" sz="1600" dirty="0">
            <a:solidFill>
              <a:schemeClr val="tx1">
                <a:lumMod val="85000"/>
                <a:lumOff val="15000"/>
              </a:schemeClr>
            </a:solidFill>
            <a:cs typeface="B Titr" pitchFamily="2" charset="-78"/>
          </a:endParaRPr>
        </a:p>
      </dgm:t>
    </dgm:pt>
    <dgm:pt modelId="{28EAA3B6-2D97-4950-88D9-C2F56E89C50F}" type="parTrans" cxnId="{85253D6F-C420-4D4B-85D3-93249D23B4AE}">
      <dgm:prSet/>
      <dgm:spPr>
        <a:solidFill>
          <a:srgbClr val="00B0F0"/>
        </a:solidFill>
        <a:ln>
          <a:solidFill>
            <a:srgbClr val="00B0F0"/>
          </a:solidFill>
        </a:ln>
      </dgm:spPr>
      <dgm:t>
        <a:bodyPr/>
        <a:lstStyle/>
        <a:p>
          <a:endParaRPr lang="en-US"/>
        </a:p>
      </dgm:t>
    </dgm:pt>
    <dgm:pt modelId="{6DF7FCF5-B7E1-41C6-B0BE-732FB002DAF6}" type="sibTrans" cxnId="{85253D6F-C420-4D4B-85D3-93249D23B4AE}">
      <dgm:prSet/>
      <dgm:spPr/>
      <dgm:t>
        <a:bodyPr/>
        <a:lstStyle/>
        <a:p>
          <a:endParaRPr lang="en-US"/>
        </a:p>
      </dgm:t>
    </dgm:pt>
    <dgm:pt modelId="{2A13C9FD-923A-491A-A5FE-A941F2ECDF37}">
      <dgm:prSet custT="1"/>
      <dgm:spPr>
        <a:solidFill>
          <a:srgbClr val="00B0F0"/>
        </a:solidFill>
        <a:ln w="38100">
          <a:noFill/>
        </a:ln>
      </dgm:spPr>
      <dgm:t>
        <a:bodyPr/>
        <a:lstStyle/>
        <a:p>
          <a:r>
            <a:rPr lang="fa-IR" sz="1800" dirty="0" smtClean="0">
              <a:solidFill>
                <a:schemeClr val="tx1">
                  <a:lumMod val="85000"/>
                  <a:lumOff val="15000"/>
                </a:schemeClr>
              </a:solidFill>
              <a:cs typeface="B Titr" pitchFamily="2" charset="-78"/>
            </a:rPr>
            <a:t>امور </a:t>
          </a:r>
        </a:p>
        <a:p>
          <a:r>
            <a:rPr lang="fa-IR" sz="1800" dirty="0" smtClean="0">
              <a:solidFill>
                <a:schemeClr val="tx1">
                  <a:lumMod val="85000"/>
                  <a:lumOff val="15000"/>
                </a:schemeClr>
              </a:solidFill>
              <a:cs typeface="B Titr" pitchFamily="2" charset="-78"/>
            </a:rPr>
            <a:t>خدمات فنی</a:t>
          </a:r>
          <a:endParaRPr lang="en-US" sz="1800" dirty="0">
            <a:solidFill>
              <a:schemeClr val="tx1">
                <a:lumMod val="85000"/>
                <a:lumOff val="15000"/>
              </a:schemeClr>
            </a:solidFill>
            <a:cs typeface="B Titr" pitchFamily="2" charset="-78"/>
          </a:endParaRPr>
        </a:p>
      </dgm:t>
    </dgm:pt>
    <dgm:pt modelId="{A3FF02BE-7918-460E-8118-23698B74CE0D}" type="parTrans" cxnId="{BB196CAC-0B87-4962-BFDE-E7C3A24B2E94}">
      <dgm:prSet/>
      <dgm:spPr>
        <a:ln>
          <a:solidFill>
            <a:srgbClr val="00B0F0"/>
          </a:solidFill>
        </a:ln>
      </dgm:spPr>
      <dgm:t>
        <a:bodyPr/>
        <a:lstStyle/>
        <a:p>
          <a:endParaRPr lang="en-US"/>
        </a:p>
      </dgm:t>
    </dgm:pt>
    <dgm:pt modelId="{E0E14D5A-9F71-40BF-BD39-F11CF13C9E4E}" type="sibTrans" cxnId="{BB196CAC-0B87-4962-BFDE-E7C3A24B2E94}">
      <dgm:prSet/>
      <dgm:spPr/>
      <dgm:t>
        <a:bodyPr/>
        <a:lstStyle/>
        <a:p>
          <a:endParaRPr lang="en-US"/>
        </a:p>
      </dgm:t>
    </dgm:pt>
    <dgm:pt modelId="{0A543CBF-11CD-46E7-AB36-FFE8671873BD}">
      <dgm:prSet custT="1"/>
      <dgm:spPr>
        <a:solidFill>
          <a:srgbClr val="00B0F0"/>
        </a:solidFill>
        <a:ln w="38100">
          <a:noFill/>
        </a:ln>
      </dgm:spPr>
      <dgm:t>
        <a:bodyPr/>
        <a:lstStyle/>
        <a:p>
          <a:r>
            <a:rPr lang="fa-IR" sz="1800" dirty="0" smtClean="0">
              <a:solidFill>
                <a:schemeClr val="tx1">
                  <a:lumMod val="85000"/>
                  <a:lumOff val="15000"/>
                </a:schemeClr>
              </a:solidFill>
              <a:cs typeface="B Titr" pitchFamily="2" charset="-78"/>
            </a:rPr>
            <a:t> بهره برداری</a:t>
          </a:r>
          <a:endParaRPr lang="en-US" sz="1800" dirty="0">
            <a:solidFill>
              <a:schemeClr val="tx1">
                <a:lumMod val="85000"/>
                <a:lumOff val="15000"/>
              </a:schemeClr>
            </a:solidFill>
            <a:cs typeface="B Titr" pitchFamily="2" charset="-78"/>
          </a:endParaRPr>
        </a:p>
      </dgm:t>
    </dgm:pt>
    <dgm:pt modelId="{034B6520-2CC1-419E-B403-F885D7509CEB}" type="parTrans" cxnId="{0A5B436D-1204-44D1-ADB9-C09F775768A1}">
      <dgm:prSet/>
      <dgm:spPr>
        <a:ln>
          <a:solidFill>
            <a:srgbClr val="00B0F0"/>
          </a:solidFill>
        </a:ln>
      </dgm:spPr>
      <dgm:t>
        <a:bodyPr/>
        <a:lstStyle/>
        <a:p>
          <a:endParaRPr lang="en-US"/>
        </a:p>
      </dgm:t>
    </dgm:pt>
    <dgm:pt modelId="{842E34C4-E7C6-4988-9CBE-D9F7DC486719}" type="sibTrans" cxnId="{0A5B436D-1204-44D1-ADB9-C09F775768A1}">
      <dgm:prSet/>
      <dgm:spPr/>
      <dgm:t>
        <a:bodyPr/>
        <a:lstStyle/>
        <a:p>
          <a:endParaRPr lang="en-US"/>
        </a:p>
      </dgm:t>
    </dgm:pt>
    <dgm:pt modelId="{EF6D7034-9944-405A-AD8A-04A9F240B128}">
      <dgm:prSet custT="1"/>
      <dgm:spPr>
        <a:solidFill>
          <a:srgbClr val="00B0F0"/>
        </a:solidFill>
        <a:ln w="38100">
          <a:noFill/>
        </a:ln>
      </dgm:spPr>
      <dgm:t>
        <a:bodyPr/>
        <a:lstStyle/>
        <a:p>
          <a:r>
            <a:rPr lang="fa-IR" sz="2400" dirty="0" smtClean="0">
              <a:solidFill>
                <a:schemeClr val="tx1">
                  <a:lumMod val="85000"/>
                  <a:lumOff val="15000"/>
                </a:schemeClr>
              </a:solidFill>
              <a:cs typeface="B Titr" pitchFamily="2" charset="-78"/>
            </a:rPr>
            <a:t>نقليه</a:t>
          </a:r>
          <a:endParaRPr lang="en-US" sz="2400" dirty="0">
            <a:solidFill>
              <a:schemeClr val="tx1">
                <a:lumMod val="85000"/>
                <a:lumOff val="15000"/>
              </a:schemeClr>
            </a:solidFill>
            <a:cs typeface="B Titr" pitchFamily="2" charset="-78"/>
          </a:endParaRPr>
        </a:p>
      </dgm:t>
    </dgm:pt>
    <dgm:pt modelId="{25E8AF2B-8921-489A-BEAA-5C305A417047}" type="parTrans" cxnId="{07ACB5D8-4C9F-4B08-AF74-EAAB8715A415}">
      <dgm:prSet/>
      <dgm:spPr>
        <a:ln>
          <a:solidFill>
            <a:srgbClr val="00B0F0"/>
          </a:solidFill>
          <a:prstDash val="sysDash"/>
        </a:ln>
      </dgm:spPr>
      <dgm:t>
        <a:bodyPr/>
        <a:lstStyle/>
        <a:p>
          <a:endParaRPr lang="en-US"/>
        </a:p>
      </dgm:t>
    </dgm:pt>
    <dgm:pt modelId="{F8C8305B-1947-4D6D-B1F5-9A0D63660232}" type="sibTrans" cxnId="{07ACB5D8-4C9F-4B08-AF74-EAAB8715A415}">
      <dgm:prSet/>
      <dgm:spPr/>
      <dgm:t>
        <a:bodyPr/>
        <a:lstStyle/>
        <a:p>
          <a:endParaRPr lang="en-US"/>
        </a:p>
      </dgm:t>
    </dgm:pt>
    <dgm:pt modelId="{35262B1F-E38D-49EB-A195-61CAA1BC86CC}">
      <dgm:prSet custT="1"/>
      <dgm:spPr>
        <a:solidFill>
          <a:srgbClr val="00B0F0"/>
        </a:solidFill>
        <a:ln w="38100">
          <a:noFill/>
        </a:ln>
      </dgm:spPr>
      <dgm:t>
        <a:bodyPr/>
        <a:lstStyle/>
        <a:p>
          <a:r>
            <a:rPr lang="fa-IR" sz="2000" dirty="0" smtClean="0">
              <a:solidFill>
                <a:schemeClr val="tx1">
                  <a:lumMod val="85000"/>
                  <a:lumOff val="15000"/>
                </a:schemeClr>
              </a:solidFill>
              <a:cs typeface="B Titr" pitchFamily="2" charset="-78"/>
            </a:rPr>
            <a:t>دفتر بحران</a:t>
          </a:r>
          <a:endParaRPr lang="en-US" sz="2000" dirty="0" smtClean="0">
            <a:solidFill>
              <a:schemeClr val="tx1">
                <a:lumMod val="85000"/>
                <a:lumOff val="15000"/>
              </a:schemeClr>
            </a:solidFill>
            <a:cs typeface="B Titr" pitchFamily="2" charset="-78"/>
          </a:endParaRPr>
        </a:p>
      </dgm:t>
    </dgm:pt>
    <dgm:pt modelId="{739B2522-751F-46FC-8C0C-D945A2213E96}" type="parTrans" cxnId="{EA5779CF-6DF7-4FA6-A261-7A0AFDD68DD2}">
      <dgm:prSet/>
      <dgm:spPr>
        <a:ln>
          <a:solidFill>
            <a:srgbClr val="00B0F0"/>
          </a:solidFill>
        </a:ln>
      </dgm:spPr>
      <dgm:t>
        <a:bodyPr/>
        <a:lstStyle/>
        <a:p>
          <a:endParaRPr lang="en-US"/>
        </a:p>
      </dgm:t>
    </dgm:pt>
    <dgm:pt modelId="{053943E0-E3D5-4169-B242-FDA974FE1BA2}" type="sibTrans" cxnId="{EA5779CF-6DF7-4FA6-A261-7A0AFDD68DD2}">
      <dgm:prSet/>
      <dgm:spPr/>
      <dgm:t>
        <a:bodyPr/>
        <a:lstStyle/>
        <a:p>
          <a:endParaRPr lang="en-US"/>
        </a:p>
      </dgm:t>
    </dgm:pt>
    <dgm:pt modelId="{103EFF0C-9124-462E-82FF-34C491E2D34F}" type="pres">
      <dgm:prSet presAssocID="{5F069840-FBEA-4A7C-B322-BCF113A0D319}" presName="hierChild1" presStyleCnt="0">
        <dgm:presLayoutVars>
          <dgm:orgChart val="1"/>
          <dgm:chPref val="1"/>
          <dgm:dir/>
          <dgm:animOne val="branch"/>
          <dgm:animLvl val="lvl"/>
          <dgm:resizeHandles/>
        </dgm:presLayoutVars>
      </dgm:prSet>
      <dgm:spPr/>
      <dgm:t>
        <a:bodyPr/>
        <a:lstStyle/>
        <a:p>
          <a:endParaRPr lang="en-US"/>
        </a:p>
      </dgm:t>
    </dgm:pt>
    <dgm:pt modelId="{A9D75447-C699-4CBD-B04B-7FC2604A3F1F}" type="pres">
      <dgm:prSet presAssocID="{0B8AF44E-D5CC-4107-9A19-725C585F05A6}" presName="hierRoot1" presStyleCnt="0">
        <dgm:presLayoutVars>
          <dgm:hierBranch val="init"/>
        </dgm:presLayoutVars>
      </dgm:prSet>
      <dgm:spPr/>
    </dgm:pt>
    <dgm:pt modelId="{FF476322-A8BD-478A-A957-DE5D6A515F8A}" type="pres">
      <dgm:prSet presAssocID="{0B8AF44E-D5CC-4107-9A19-725C585F05A6}" presName="rootComposite1" presStyleCnt="0"/>
      <dgm:spPr/>
    </dgm:pt>
    <dgm:pt modelId="{1591EB9C-A5CE-450D-9710-43D4A20B5089}" type="pres">
      <dgm:prSet presAssocID="{0B8AF44E-D5CC-4107-9A19-725C585F05A6}" presName="rootText1" presStyleLbl="node0" presStyleIdx="0" presStyleCnt="1" custScaleX="344979" custLinFactNeighborX="-778" custLinFactNeighborY="-42028">
        <dgm:presLayoutVars>
          <dgm:chPref val="3"/>
        </dgm:presLayoutVars>
      </dgm:prSet>
      <dgm:spPr/>
      <dgm:t>
        <a:bodyPr/>
        <a:lstStyle/>
        <a:p>
          <a:endParaRPr lang="en-US"/>
        </a:p>
      </dgm:t>
    </dgm:pt>
    <dgm:pt modelId="{A9AF378B-F061-4C4E-9D15-4071729AFF17}" type="pres">
      <dgm:prSet presAssocID="{0B8AF44E-D5CC-4107-9A19-725C585F05A6}" presName="rootConnector1" presStyleLbl="node1" presStyleIdx="0" presStyleCnt="0"/>
      <dgm:spPr/>
      <dgm:t>
        <a:bodyPr/>
        <a:lstStyle/>
        <a:p>
          <a:endParaRPr lang="en-US"/>
        </a:p>
      </dgm:t>
    </dgm:pt>
    <dgm:pt modelId="{631AD550-9AF5-40BA-9801-B1501662C5BB}" type="pres">
      <dgm:prSet presAssocID="{0B8AF44E-D5CC-4107-9A19-725C585F05A6}" presName="hierChild2" presStyleCnt="0"/>
      <dgm:spPr/>
    </dgm:pt>
    <dgm:pt modelId="{3931A70C-9D26-44F9-8B42-BFA28446A3B3}" type="pres">
      <dgm:prSet presAssocID="{25E8AF2B-8921-489A-BEAA-5C305A417047}" presName="Name37" presStyleLbl="parChTrans1D2" presStyleIdx="0" presStyleCnt="6"/>
      <dgm:spPr/>
      <dgm:t>
        <a:bodyPr/>
        <a:lstStyle/>
        <a:p>
          <a:endParaRPr lang="en-US"/>
        </a:p>
      </dgm:t>
    </dgm:pt>
    <dgm:pt modelId="{465B29DF-F7C0-4D20-8105-8C5A213C36E4}" type="pres">
      <dgm:prSet presAssocID="{EF6D7034-9944-405A-AD8A-04A9F240B128}" presName="hierRoot2" presStyleCnt="0">
        <dgm:presLayoutVars>
          <dgm:hierBranch val="init"/>
        </dgm:presLayoutVars>
      </dgm:prSet>
      <dgm:spPr/>
    </dgm:pt>
    <dgm:pt modelId="{4683FD15-31D6-4768-A00A-55F2EC4DDBF2}" type="pres">
      <dgm:prSet presAssocID="{EF6D7034-9944-405A-AD8A-04A9F240B128}" presName="rootComposite" presStyleCnt="0"/>
      <dgm:spPr/>
    </dgm:pt>
    <dgm:pt modelId="{F69AB3FC-3C77-49DA-B876-E2218EC0E8EF}" type="pres">
      <dgm:prSet presAssocID="{EF6D7034-9944-405A-AD8A-04A9F240B128}" presName="rootText" presStyleLbl="node2" presStyleIdx="0" presStyleCnt="6" custScaleY="236765">
        <dgm:presLayoutVars>
          <dgm:chPref val="3"/>
        </dgm:presLayoutVars>
      </dgm:prSet>
      <dgm:spPr/>
      <dgm:t>
        <a:bodyPr/>
        <a:lstStyle/>
        <a:p>
          <a:endParaRPr lang="en-US"/>
        </a:p>
      </dgm:t>
    </dgm:pt>
    <dgm:pt modelId="{EAE42F43-57CC-4D03-93A7-FB3A5BFBA041}" type="pres">
      <dgm:prSet presAssocID="{EF6D7034-9944-405A-AD8A-04A9F240B128}" presName="rootConnector" presStyleLbl="node2" presStyleIdx="0" presStyleCnt="6"/>
      <dgm:spPr/>
      <dgm:t>
        <a:bodyPr/>
        <a:lstStyle/>
        <a:p>
          <a:endParaRPr lang="en-US"/>
        </a:p>
      </dgm:t>
    </dgm:pt>
    <dgm:pt modelId="{FCBCC0A7-AFA5-4597-8681-83F2AEDA1965}" type="pres">
      <dgm:prSet presAssocID="{EF6D7034-9944-405A-AD8A-04A9F240B128}" presName="hierChild4" presStyleCnt="0"/>
      <dgm:spPr/>
    </dgm:pt>
    <dgm:pt modelId="{8C0BF106-23C7-42B1-B131-EE4AAABC35E4}" type="pres">
      <dgm:prSet presAssocID="{EF6D7034-9944-405A-AD8A-04A9F240B128}" presName="hierChild5" presStyleCnt="0"/>
      <dgm:spPr/>
    </dgm:pt>
    <dgm:pt modelId="{34B74216-43CA-4A25-9A43-BD6BA026A218}" type="pres">
      <dgm:prSet presAssocID="{739B2522-751F-46FC-8C0C-D945A2213E96}" presName="Name37" presStyleLbl="parChTrans1D2" presStyleIdx="1" presStyleCnt="6"/>
      <dgm:spPr/>
      <dgm:t>
        <a:bodyPr/>
        <a:lstStyle/>
        <a:p>
          <a:endParaRPr lang="en-US"/>
        </a:p>
      </dgm:t>
    </dgm:pt>
    <dgm:pt modelId="{86A1FC5E-407B-40B2-A6E5-38571B2CDE36}" type="pres">
      <dgm:prSet presAssocID="{35262B1F-E38D-49EB-A195-61CAA1BC86CC}" presName="hierRoot2" presStyleCnt="0">
        <dgm:presLayoutVars>
          <dgm:hierBranch val="init"/>
        </dgm:presLayoutVars>
      </dgm:prSet>
      <dgm:spPr/>
    </dgm:pt>
    <dgm:pt modelId="{07A1B51D-B793-4A6C-B254-D259CB72AEE5}" type="pres">
      <dgm:prSet presAssocID="{35262B1F-E38D-49EB-A195-61CAA1BC86CC}" presName="rootComposite" presStyleCnt="0"/>
      <dgm:spPr/>
    </dgm:pt>
    <dgm:pt modelId="{BE5FF82E-E8C4-4C02-9D3F-5FB5F7FD431D}" type="pres">
      <dgm:prSet presAssocID="{35262B1F-E38D-49EB-A195-61CAA1BC86CC}" presName="rootText" presStyleLbl="node2" presStyleIdx="1" presStyleCnt="6" custScaleY="236765">
        <dgm:presLayoutVars>
          <dgm:chPref val="3"/>
        </dgm:presLayoutVars>
      </dgm:prSet>
      <dgm:spPr/>
      <dgm:t>
        <a:bodyPr/>
        <a:lstStyle/>
        <a:p>
          <a:endParaRPr lang="en-US"/>
        </a:p>
      </dgm:t>
    </dgm:pt>
    <dgm:pt modelId="{9C597873-CB64-43FC-A1C3-A1FF665A9B08}" type="pres">
      <dgm:prSet presAssocID="{35262B1F-E38D-49EB-A195-61CAA1BC86CC}" presName="rootConnector" presStyleLbl="node2" presStyleIdx="1" presStyleCnt="6"/>
      <dgm:spPr/>
      <dgm:t>
        <a:bodyPr/>
        <a:lstStyle/>
        <a:p>
          <a:endParaRPr lang="en-US"/>
        </a:p>
      </dgm:t>
    </dgm:pt>
    <dgm:pt modelId="{D65E9463-178B-43C5-BBA5-237C43B48391}" type="pres">
      <dgm:prSet presAssocID="{35262B1F-E38D-49EB-A195-61CAA1BC86CC}" presName="hierChild4" presStyleCnt="0"/>
      <dgm:spPr/>
    </dgm:pt>
    <dgm:pt modelId="{F0102F3F-CC51-4F08-B220-5A42248AD573}" type="pres">
      <dgm:prSet presAssocID="{35262B1F-E38D-49EB-A195-61CAA1BC86CC}" presName="hierChild5" presStyleCnt="0"/>
      <dgm:spPr/>
    </dgm:pt>
    <dgm:pt modelId="{6511EFA1-32CE-49A2-B6BB-ADAA5707EFD0}" type="pres">
      <dgm:prSet presAssocID="{417E06A9-2D6A-40A7-93CF-CBEC313A8178}" presName="Name37" presStyleLbl="parChTrans1D2" presStyleIdx="2" presStyleCnt="6"/>
      <dgm:spPr/>
      <dgm:t>
        <a:bodyPr/>
        <a:lstStyle/>
        <a:p>
          <a:endParaRPr lang="en-US"/>
        </a:p>
      </dgm:t>
    </dgm:pt>
    <dgm:pt modelId="{B4E3C1F1-54FA-4021-8AD8-5D5C2E3C6D86}" type="pres">
      <dgm:prSet presAssocID="{2729FF70-AAFF-44C6-AA05-087539C7BDA4}" presName="hierRoot2" presStyleCnt="0">
        <dgm:presLayoutVars>
          <dgm:hierBranch val="init"/>
        </dgm:presLayoutVars>
      </dgm:prSet>
      <dgm:spPr/>
    </dgm:pt>
    <dgm:pt modelId="{458A697A-7AE1-4522-AFD4-D34D8C5104FE}" type="pres">
      <dgm:prSet presAssocID="{2729FF70-AAFF-44C6-AA05-087539C7BDA4}" presName="rootComposite" presStyleCnt="0"/>
      <dgm:spPr/>
    </dgm:pt>
    <dgm:pt modelId="{32370BDB-A31B-4974-B0D5-332069190227}" type="pres">
      <dgm:prSet presAssocID="{2729FF70-AAFF-44C6-AA05-087539C7BDA4}" presName="rootText" presStyleLbl="node2" presStyleIdx="2" presStyleCnt="6" custScaleY="236765">
        <dgm:presLayoutVars>
          <dgm:chPref val="3"/>
        </dgm:presLayoutVars>
      </dgm:prSet>
      <dgm:spPr/>
      <dgm:t>
        <a:bodyPr/>
        <a:lstStyle/>
        <a:p>
          <a:endParaRPr lang="en-US"/>
        </a:p>
      </dgm:t>
    </dgm:pt>
    <dgm:pt modelId="{352B73B2-07BE-4DAA-BBAF-7994E0D57ABC}" type="pres">
      <dgm:prSet presAssocID="{2729FF70-AAFF-44C6-AA05-087539C7BDA4}" presName="rootConnector" presStyleLbl="node2" presStyleIdx="2" presStyleCnt="6"/>
      <dgm:spPr/>
      <dgm:t>
        <a:bodyPr/>
        <a:lstStyle/>
        <a:p>
          <a:endParaRPr lang="en-US"/>
        </a:p>
      </dgm:t>
    </dgm:pt>
    <dgm:pt modelId="{112E2350-F5EB-43AF-A14F-81B3DDBCCD17}" type="pres">
      <dgm:prSet presAssocID="{2729FF70-AAFF-44C6-AA05-087539C7BDA4}" presName="hierChild4" presStyleCnt="0"/>
      <dgm:spPr/>
    </dgm:pt>
    <dgm:pt modelId="{C1CE39DB-0F72-4112-995C-D8E80DE8DBB9}" type="pres">
      <dgm:prSet presAssocID="{2729FF70-AAFF-44C6-AA05-087539C7BDA4}" presName="hierChild5" presStyleCnt="0"/>
      <dgm:spPr/>
    </dgm:pt>
    <dgm:pt modelId="{B9F30F68-3A49-46FC-B7E4-53B83DF405E8}" type="pres">
      <dgm:prSet presAssocID="{034B6520-2CC1-419E-B403-F885D7509CEB}" presName="Name37" presStyleLbl="parChTrans1D2" presStyleIdx="3" presStyleCnt="6"/>
      <dgm:spPr/>
      <dgm:t>
        <a:bodyPr/>
        <a:lstStyle/>
        <a:p>
          <a:endParaRPr lang="en-US"/>
        </a:p>
      </dgm:t>
    </dgm:pt>
    <dgm:pt modelId="{6FFB5BC8-D06C-4F76-91DC-3A138177499C}" type="pres">
      <dgm:prSet presAssocID="{0A543CBF-11CD-46E7-AB36-FFE8671873BD}" presName="hierRoot2" presStyleCnt="0">
        <dgm:presLayoutVars>
          <dgm:hierBranch val="init"/>
        </dgm:presLayoutVars>
      </dgm:prSet>
      <dgm:spPr/>
    </dgm:pt>
    <dgm:pt modelId="{32517974-A7F4-4CA7-94CC-CFA2A3373C66}" type="pres">
      <dgm:prSet presAssocID="{0A543CBF-11CD-46E7-AB36-FFE8671873BD}" presName="rootComposite" presStyleCnt="0"/>
      <dgm:spPr/>
    </dgm:pt>
    <dgm:pt modelId="{3A840B86-17E7-4F34-8DFC-B148A98AB719}" type="pres">
      <dgm:prSet presAssocID="{0A543CBF-11CD-46E7-AB36-FFE8671873BD}" presName="rootText" presStyleLbl="node2" presStyleIdx="3" presStyleCnt="6" custScaleY="236765">
        <dgm:presLayoutVars>
          <dgm:chPref val="3"/>
        </dgm:presLayoutVars>
      </dgm:prSet>
      <dgm:spPr/>
      <dgm:t>
        <a:bodyPr/>
        <a:lstStyle/>
        <a:p>
          <a:endParaRPr lang="en-US"/>
        </a:p>
      </dgm:t>
    </dgm:pt>
    <dgm:pt modelId="{EDB59763-4433-4C07-BDC1-9CEE5761F722}" type="pres">
      <dgm:prSet presAssocID="{0A543CBF-11CD-46E7-AB36-FFE8671873BD}" presName="rootConnector" presStyleLbl="node2" presStyleIdx="3" presStyleCnt="6"/>
      <dgm:spPr/>
      <dgm:t>
        <a:bodyPr/>
        <a:lstStyle/>
        <a:p>
          <a:endParaRPr lang="en-US"/>
        </a:p>
      </dgm:t>
    </dgm:pt>
    <dgm:pt modelId="{FC710FD8-D35E-48A2-BDB5-71C9D95DF69F}" type="pres">
      <dgm:prSet presAssocID="{0A543CBF-11CD-46E7-AB36-FFE8671873BD}" presName="hierChild4" presStyleCnt="0"/>
      <dgm:spPr/>
    </dgm:pt>
    <dgm:pt modelId="{B3B076C9-088D-45BE-B1A0-74A21E2FC591}" type="pres">
      <dgm:prSet presAssocID="{0A543CBF-11CD-46E7-AB36-FFE8671873BD}" presName="hierChild5" presStyleCnt="0"/>
      <dgm:spPr/>
    </dgm:pt>
    <dgm:pt modelId="{EBEF97A6-162F-4DDF-AF27-607BC869C916}" type="pres">
      <dgm:prSet presAssocID="{A3FF02BE-7918-460E-8118-23698B74CE0D}" presName="Name37" presStyleLbl="parChTrans1D2" presStyleIdx="4" presStyleCnt="6"/>
      <dgm:spPr/>
      <dgm:t>
        <a:bodyPr/>
        <a:lstStyle/>
        <a:p>
          <a:endParaRPr lang="en-US"/>
        </a:p>
      </dgm:t>
    </dgm:pt>
    <dgm:pt modelId="{9483DF61-074E-4BA7-BECE-11694E8D2195}" type="pres">
      <dgm:prSet presAssocID="{2A13C9FD-923A-491A-A5FE-A941F2ECDF37}" presName="hierRoot2" presStyleCnt="0">
        <dgm:presLayoutVars>
          <dgm:hierBranch val="init"/>
        </dgm:presLayoutVars>
      </dgm:prSet>
      <dgm:spPr/>
    </dgm:pt>
    <dgm:pt modelId="{BB862CC6-888E-4095-9E7E-0F3A8CE0FE18}" type="pres">
      <dgm:prSet presAssocID="{2A13C9FD-923A-491A-A5FE-A941F2ECDF37}" presName="rootComposite" presStyleCnt="0"/>
      <dgm:spPr/>
    </dgm:pt>
    <dgm:pt modelId="{5118130F-9DC6-4D31-9CBE-02A2FB268931}" type="pres">
      <dgm:prSet presAssocID="{2A13C9FD-923A-491A-A5FE-A941F2ECDF37}" presName="rootText" presStyleLbl="node2" presStyleIdx="4" presStyleCnt="6" custScaleY="236765">
        <dgm:presLayoutVars>
          <dgm:chPref val="3"/>
        </dgm:presLayoutVars>
      </dgm:prSet>
      <dgm:spPr/>
      <dgm:t>
        <a:bodyPr/>
        <a:lstStyle/>
        <a:p>
          <a:endParaRPr lang="en-US"/>
        </a:p>
      </dgm:t>
    </dgm:pt>
    <dgm:pt modelId="{C1CC6EA4-1409-4A1E-A5A4-110EEEC1B16C}" type="pres">
      <dgm:prSet presAssocID="{2A13C9FD-923A-491A-A5FE-A941F2ECDF37}" presName="rootConnector" presStyleLbl="node2" presStyleIdx="4" presStyleCnt="6"/>
      <dgm:spPr/>
      <dgm:t>
        <a:bodyPr/>
        <a:lstStyle/>
        <a:p>
          <a:endParaRPr lang="en-US"/>
        </a:p>
      </dgm:t>
    </dgm:pt>
    <dgm:pt modelId="{FF42CEE5-5516-4559-AF47-334B44213D70}" type="pres">
      <dgm:prSet presAssocID="{2A13C9FD-923A-491A-A5FE-A941F2ECDF37}" presName="hierChild4" presStyleCnt="0"/>
      <dgm:spPr/>
    </dgm:pt>
    <dgm:pt modelId="{E6D32996-E8B7-477D-9C16-7D008CFF8C6B}" type="pres">
      <dgm:prSet presAssocID="{2A13C9FD-923A-491A-A5FE-A941F2ECDF37}" presName="hierChild5" presStyleCnt="0"/>
      <dgm:spPr/>
    </dgm:pt>
    <dgm:pt modelId="{0974DF14-9F0A-4035-809F-AC61600D2CA8}" type="pres">
      <dgm:prSet presAssocID="{28EAA3B6-2D97-4950-88D9-C2F56E89C50F}" presName="Name37" presStyleLbl="parChTrans1D2" presStyleIdx="5" presStyleCnt="6"/>
      <dgm:spPr/>
      <dgm:t>
        <a:bodyPr/>
        <a:lstStyle/>
        <a:p>
          <a:endParaRPr lang="en-US"/>
        </a:p>
      </dgm:t>
    </dgm:pt>
    <dgm:pt modelId="{B744A0A7-96E9-4653-8161-A210B8F7837E}" type="pres">
      <dgm:prSet presAssocID="{C3F64021-8A53-4165-9FB8-E24F2C240F50}" presName="hierRoot2" presStyleCnt="0">
        <dgm:presLayoutVars>
          <dgm:hierBranch val="init"/>
        </dgm:presLayoutVars>
      </dgm:prSet>
      <dgm:spPr/>
    </dgm:pt>
    <dgm:pt modelId="{9F747A2B-DC78-43FC-9EF9-DA1BB3CF942A}" type="pres">
      <dgm:prSet presAssocID="{C3F64021-8A53-4165-9FB8-E24F2C240F50}" presName="rootComposite" presStyleCnt="0"/>
      <dgm:spPr/>
    </dgm:pt>
    <dgm:pt modelId="{29AE6F4F-4381-47EB-93DE-C85A6FDADD56}" type="pres">
      <dgm:prSet presAssocID="{C3F64021-8A53-4165-9FB8-E24F2C240F50}" presName="rootText" presStyleLbl="node2" presStyleIdx="5" presStyleCnt="6" custScaleY="236765">
        <dgm:presLayoutVars>
          <dgm:chPref val="3"/>
        </dgm:presLayoutVars>
      </dgm:prSet>
      <dgm:spPr/>
      <dgm:t>
        <a:bodyPr/>
        <a:lstStyle/>
        <a:p>
          <a:endParaRPr lang="en-US"/>
        </a:p>
      </dgm:t>
    </dgm:pt>
    <dgm:pt modelId="{CA39F311-9D7E-4154-AF15-1F8D25BC7660}" type="pres">
      <dgm:prSet presAssocID="{C3F64021-8A53-4165-9FB8-E24F2C240F50}" presName="rootConnector" presStyleLbl="node2" presStyleIdx="5" presStyleCnt="6"/>
      <dgm:spPr/>
      <dgm:t>
        <a:bodyPr/>
        <a:lstStyle/>
        <a:p>
          <a:endParaRPr lang="en-US"/>
        </a:p>
      </dgm:t>
    </dgm:pt>
    <dgm:pt modelId="{9B0B6D93-0ECD-440E-896E-FC128F5568E4}" type="pres">
      <dgm:prSet presAssocID="{C3F64021-8A53-4165-9FB8-E24F2C240F50}" presName="hierChild4" presStyleCnt="0"/>
      <dgm:spPr/>
    </dgm:pt>
    <dgm:pt modelId="{FC9291B9-1A88-49F5-BCEB-34B109F0A3FE}" type="pres">
      <dgm:prSet presAssocID="{C3F64021-8A53-4165-9FB8-E24F2C240F50}" presName="hierChild5" presStyleCnt="0"/>
      <dgm:spPr/>
    </dgm:pt>
    <dgm:pt modelId="{E0D009A1-4871-4AF7-B5CC-DFE54FC3ACDD}" type="pres">
      <dgm:prSet presAssocID="{0B8AF44E-D5CC-4107-9A19-725C585F05A6}" presName="hierChild3" presStyleCnt="0"/>
      <dgm:spPr/>
    </dgm:pt>
  </dgm:ptLst>
  <dgm:cxnLst>
    <dgm:cxn modelId="{48315658-4005-4602-9738-ADB48301E938}" type="presOf" srcId="{35262B1F-E38D-49EB-A195-61CAA1BC86CC}" destId="{BE5FF82E-E8C4-4C02-9D3F-5FB5F7FD431D}" srcOrd="0" destOrd="0" presId="urn:microsoft.com/office/officeart/2005/8/layout/orgChart1"/>
    <dgm:cxn modelId="{66C535A4-1251-46D5-98BA-1F4AF43932D2}" type="presOf" srcId="{35262B1F-E38D-49EB-A195-61CAA1BC86CC}" destId="{9C597873-CB64-43FC-A1C3-A1FF665A9B08}" srcOrd="1" destOrd="0" presId="urn:microsoft.com/office/officeart/2005/8/layout/orgChart1"/>
    <dgm:cxn modelId="{7ED39EB2-56DF-4EFB-9135-40778D16DB2F}" type="presOf" srcId="{A3FF02BE-7918-460E-8118-23698B74CE0D}" destId="{EBEF97A6-162F-4DDF-AF27-607BC869C916}" srcOrd="0" destOrd="0" presId="urn:microsoft.com/office/officeart/2005/8/layout/orgChart1"/>
    <dgm:cxn modelId="{CF81FA75-0F41-4387-A827-AF01FF90E3FD}" srcId="{0B8AF44E-D5CC-4107-9A19-725C585F05A6}" destId="{2729FF70-AAFF-44C6-AA05-087539C7BDA4}" srcOrd="2" destOrd="0" parTransId="{417E06A9-2D6A-40A7-93CF-CBEC313A8178}" sibTransId="{74A7CDC9-46CB-42CF-99BA-778882469C6B}"/>
    <dgm:cxn modelId="{BB196CAC-0B87-4962-BFDE-E7C3A24B2E94}" srcId="{0B8AF44E-D5CC-4107-9A19-725C585F05A6}" destId="{2A13C9FD-923A-491A-A5FE-A941F2ECDF37}" srcOrd="4" destOrd="0" parTransId="{A3FF02BE-7918-460E-8118-23698B74CE0D}" sibTransId="{E0E14D5A-9F71-40BF-BD39-F11CF13C9E4E}"/>
    <dgm:cxn modelId="{05EC37BC-214C-4720-86C1-DE59E503E2F1}" type="presOf" srcId="{0A543CBF-11CD-46E7-AB36-FFE8671873BD}" destId="{3A840B86-17E7-4F34-8DFC-B148A98AB719}" srcOrd="0" destOrd="0" presId="urn:microsoft.com/office/officeart/2005/8/layout/orgChart1"/>
    <dgm:cxn modelId="{63CB6008-CC1A-414F-9228-AB3A30D1F1BD}" type="presOf" srcId="{739B2522-751F-46FC-8C0C-D945A2213E96}" destId="{34B74216-43CA-4A25-9A43-BD6BA026A218}" srcOrd="0" destOrd="0" presId="urn:microsoft.com/office/officeart/2005/8/layout/orgChart1"/>
    <dgm:cxn modelId="{41FBFDE9-B83D-4F4B-B13D-E44F47699A43}" type="presOf" srcId="{5F069840-FBEA-4A7C-B322-BCF113A0D319}" destId="{103EFF0C-9124-462E-82FF-34C491E2D34F}" srcOrd="0" destOrd="0" presId="urn:microsoft.com/office/officeart/2005/8/layout/orgChart1"/>
    <dgm:cxn modelId="{DBD783F2-ABB8-4987-9CD1-F63F63337DC1}" type="presOf" srcId="{034B6520-2CC1-419E-B403-F885D7509CEB}" destId="{B9F30F68-3A49-46FC-B7E4-53B83DF405E8}" srcOrd="0" destOrd="0" presId="urn:microsoft.com/office/officeart/2005/8/layout/orgChart1"/>
    <dgm:cxn modelId="{1E545918-4D8E-4D97-B4D1-3793F38BE4A5}" type="presOf" srcId="{2729FF70-AAFF-44C6-AA05-087539C7BDA4}" destId="{32370BDB-A31B-4974-B0D5-332069190227}" srcOrd="0" destOrd="0" presId="urn:microsoft.com/office/officeart/2005/8/layout/orgChart1"/>
    <dgm:cxn modelId="{C3C26371-375C-4DEC-8A6B-4300CCE36F75}" type="presOf" srcId="{2A13C9FD-923A-491A-A5FE-A941F2ECDF37}" destId="{5118130F-9DC6-4D31-9CBE-02A2FB268931}" srcOrd="0" destOrd="0" presId="urn:microsoft.com/office/officeart/2005/8/layout/orgChart1"/>
    <dgm:cxn modelId="{F70D8E53-ED08-4E75-919B-DA070882D320}" type="presOf" srcId="{EF6D7034-9944-405A-AD8A-04A9F240B128}" destId="{EAE42F43-57CC-4D03-93A7-FB3A5BFBA041}" srcOrd="1" destOrd="0" presId="urn:microsoft.com/office/officeart/2005/8/layout/orgChart1"/>
    <dgm:cxn modelId="{9831FFD6-75DA-4D9B-8E75-4C42DC900820}" type="presOf" srcId="{C3F64021-8A53-4165-9FB8-E24F2C240F50}" destId="{29AE6F4F-4381-47EB-93DE-C85A6FDADD56}" srcOrd="0" destOrd="0" presId="urn:microsoft.com/office/officeart/2005/8/layout/orgChart1"/>
    <dgm:cxn modelId="{5094D716-65DC-4FE9-A82D-5D34CD9AB163}" srcId="{5F069840-FBEA-4A7C-B322-BCF113A0D319}" destId="{0B8AF44E-D5CC-4107-9A19-725C585F05A6}" srcOrd="0" destOrd="0" parTransId="{A13D238D-F10B-412F-B20A-28E54088145E}" sibTransId="{0A4D65F3-7C84-4C28-AC4C-027B687324DE}"/>
    <dgm:cxn modelId="{4A94BDD0-EB35-4E05-9051-9235E81DF66B}" type="presOf" srcId="{0B8AF44E-D5CC-4107-9A19-725C585F05A6}" destId="{A9AF378B-F061-4C4E-9D15-4071729AFF17}" srcOrd="1" destOrd="0" presId="urn:microsoft.com/office/officeart/2005/8/layout/orgChart1"/>
    <dgm:cxn modelId="{07ACB5D8-4C9F-4B08-AF74-EAAB8715A415}" srcId="{0B8AF44E-D5CC-4107-9A19-725C585F05A6}" destId="{EF6D7034-9944-405A-AD8A-04A9F240B128}" srcOrd="0" destOrd="0" parTransId="{25E8AF2B-8921-489A-BEAA-5C305A417047}" sibTransId="{F8C8305B-1947-4D6D-B1F5-9A0D63660232}"/>
    <dgm:cxn modelId="{B0E2E102-5F1E-484C-8681-8C2569CBA172}" type="presOf" srcId="{0A543CBF-11CD-46E7-AB36-FFE8671873BD}" destId="{EDB59763-4433-4C07-BDC1-9CEE5761F722}" srcOrd="1" destOrd="0" presId="urn:microsoft.com/office/officeart/2005/8/layout/orgChart1"/>
    <dgm:cxn modelId="{7105E0BF-C4D4-4F59-841B-9910A64B2770}" type="presOf" srcId="{EF6D7034-9944-405A-AD8A-04A9F240B128}" destId="{F69AB3FC-3C77-49DA-B876-E2218EC0E8EF}" srcOrd="0" destOrd="0" presId="urn:microsoft.com/office/officeart/2005/8/layout/orgChart1"/>
    <dgm:cxn modelId="{FA1D979B-5A58-499D-85B8-6B86107D8FA5}" type="presOf" srcId="{C3F64021-8A53-4165-9FB8-E24F2C240F50}" destId="{CA39F311-9D7E-4154-AF15-1F8D25BC7660}" srcOrd="1" destOrd="0" presId="urn:microsoft.com/office/officeart/2005/8/layout/orgChart1"/>
    <dgm:cxn modelId="{1A06E50E-35BB-4DB5-BB10-2B2D118FA120}" type="presOf" srcId="{0B8AF44E-D5CC-4107-9A19-725C585F05A6}" destId="{1591EB9C-A5CE-450D-9710-43D4A20B5089}" srcOrd="0" destOrd="0" presId="urn:microsoft.com/office/officeart/2005/8/layout/orgChart1"/>
    <dgm:cxn modelId="{0A5B436D-1204-44D1-ADB9-C09F775768A1}" srcId="{0B8AF44E-D5CC-4107-9A19-725C585F05A6}" destId="{0A543CBF-11CD-46E7-AB36-FFE8671873BD}" srcOrd="3" destOrd="0" parTransId="{034B6520-2CC1-419E-B403-F885D7509CEB}" sibTransId="{842E34C4-E7C6-4988-9CBE-D9F7DC486719}"/>
    <dgm:cxn modelId="{85253D6F-C420-4D4B-85D3-93249D23B4AE}" srcId="{0B8AF44E-D5CC-4107-9A19-725C585F05A6}" destId="{C3F64021-8A53-4165-9FB8-E24F2C240F50}" srcOrd="5" destOrd="0" parTransId="{28EAA3B6-2D97-4950-88D9-C2F56E89C50F}" sibTransId="{6DF7FCF5-B7E1-41C6-B0BE-732FB002DAF6}"/>
    <dgm:cxn modelId="{0CAF3BA4-F19A-4828-8ABE-F13ACE9B1CEA}" type="presOf" srcId="{417E06A9-2D6A-40A7-93CF-CBEC313A8178}" destId="{6511EFA1-32CE-49A2-B6BB-ADAA5707EFD0}" srcOrd="0" destOrd="0" presId="urn:microsoft.com/office/officeart/2005/8/layout/orgChart1"/>
    <dgm:cxn modelId="{5A6CE2A6-7611-4566-90C9-0797086FC02D}" type="presOf" srcId="{25E8AF2B-8921-489A-BEAA-5C305A417047}" destId="{3931A70C-9D26-44F9-8B42-BFA28446A3B3}" srcOrd="0" destOrd="0" presId="urn:microsoft.com/office/officeart/2005/8/layout/orgChart1"/>
    <dgm:cxn modelId="{9258E789-C2CE-4441-AC0F-6022ADB1D391}" type="presOf" srcId="{2729FF70-AAFF-44C6-AA05-087539C7BDA4}" destId="{352B73B2-07BE-4DAA-BBAF-7994E0D57ABC}" srcOrd="1" destOrd="0" presId="urn:microsoft.com/office/officeart/2005/8/layout/orgChart1"/>
    <dgm:cxn modelId="{DACCDE5A-E105-476B-85FF-CD0FBFC62245}" type="presOf" srcId="{2A13C9FD-923A-491A-A5FE-A941F2ECDF37}" destId="{C1CC6EA4-1409-4A1E-A5A4-110EEEC1B16C}" srcOrd="1" destOrd="0" presId="urn:microsoft.com/office/officeart/2005/8/layout/orgChart1"/>
    <dgm:cxn modelId="{666FD598-D204-4C0A-AC41-1B30BA081878}" type="presOf" srcId="{28EAA3B6-2D97-4950-88D9-C2F56E89C50F}" destId="{0974DF14-9F0A-4035-809F-AC61600D2CA8}" srcOrd="0" destOrd="0" presId="urn:microsoft.com/office/officeart/2005/8/layout/orgChart1"/>
    <dgm:cxn modelId="{EA5779CF-6DF7-4FA6-A261-7A0AFDD68DD2}" srcId="{0B8AF44E-D5CC-4107-9A19-725C585F05A6}" destId="{35262B1F-E38D-49EB-A195-61CAA1BC86CC}" srcOrd="1" destOrd="0" parTransId="{739B2522-751F-46FC-8C0C-D945A2213E96}" sibTransId="{053943E0-E3D5-4169-B242-FDA974FE1BA2}"/>
    <dgm:cxn modelId="{CFEF1145-3B6D-468E-A9F4-B006FD1BAD6D}" type="presParOf" srcId="{103EFF0C-9124-462E-82FF-34C491E2D34F}" destId="{A9D75447-C699-4CBD-B04B-7FC2604A3F1F}" srcOrd="0" destOrd="0" presId="urn:microsoft.com/office/officeart/2005/8/layout/orgChart1"/>
    <dgm:cxn modelId="{3A804E1F-D2AB-4BF2-ACDC-0C1A4BEC66FC}" type="presParOf" srcId="{A9D75447-C699-4CBD-B04B-7FC2604A3F1F}" destId="{FF476322-A8BD-478A-A957-DE5D6A515F8A}" srcOrd="0" destOrd="0" presId="urn:microsoft.com/office/officeart/2005/8/layout/orgChart1"/>
    <dgm:cxn modelId="{FD3BA79B-1F45-4AEC-A185-AB22DE5DCFFC}" type="presParOf" srcId="{FF476322-A8BD-478A-A957-DE5D6A515F8A}" destId="{1591EB9C-A5CE-450D-9710-43D4A20B5089}" srcOrd="0" destOrd="0" presId="urn:microsoft.com/office/officeart/2005/8/layout/orgChart1"/>
    <dgm:cxn modelId="{63BA1924-A4C5-4525-AF6B-7D9FDDAB3CEA}" type="presParOf" srcId="{FF476322-A8BD-478A-A957-DE5D6A515F8A}" destId="{A9AF378B-F061-4C4E-9D15-4071729AFF17}" srcOrd="1" destOrd="0" presId="urn:microsoft.com/office/officeart/2005/8/layout/orgChart1"/>
    <dgm:cxn modelId="{BBC0FA7E-C497-4A0B-AE90-9677519CDA94}" type="presParOf" srcId="{A9D75447-C699-4CBD-B04B-7FC2604A3F1F}" destId="{631AD550-9AF5-40BA-9801-B1501662C5BB}" srcOrd="1" destOrd="0" presId="urn:microsoft.com/office/officeart/2005/8/layout/orgChart1"/>
    <dgm:cxn modelId="{A71FE923-4D41-4BA2-B1B5-E1A7F8D6C0DE}" type="presParOf" srcId="{631AD550-9AF5-40BA-9801-B1501662C5BB}" destId="{3931A70C-9D26-44F9-8B42-BFA28446A3B3}" srcOrd="0" destOrd="0" presId="urn:microsoft.com/office/officeart/2005/8/layout/orgChart1"/>
    <dgm:cxn modelId="{5DD504CD-5738-4EC6-8210-B531D1C3E31E}" type="presParOf" srcId="{631AD550-9AF5-40BA-9801-B1501662C5BB}" destId="{465B29DF-F7C0-4D20-8105-8C5A213C36E4}" srcOrd="1" destOrd="0" presId="urn:microsoft.com/office/officeart/2005/8/layout/orgChart1"/>
    <dgm:cxn modelId="{75526486-DE6E-4802-AAAE-538F4A60959B}" type="presParOf" srcId="{465B29DF-F7C0-4D20-8105-8C5A213C36E4}" destId="{4683FD15-31D6-4768-A00A-55F2EC4DDBF2}" srcOrd="0" destOrd="0" presId="urn:microsoft.com/office/officeart/2005/8/layout/orgChart1"/>
    <dgm:cxn modelId="{6FF43167-7767-44F1-8F08-4B9C48C2BE15}" type="presParOf" srcId="{4683FD15-31D6-4768-A00A-55F2EC4DDBF2}" destId="{F69AB3FC-3C77-49DA-B876-E2218EC0E8EF}" srcOrd="0" destOrd="0" presId="urn:microsoft.com/office/officeart/2005/8/layout/orgChart1"/>
    <dgm:cxn modelId="{6068DEC2-AAA8-47CE-B052-1650834D254F}" type="presParOf" srcId="{4683FD15-31D6-4768-A00A-55F2EC4DDBF2}" destId="{EAE42F43-57CC-4D03-93A7-FB3A5BFBA041}" srcOrd="1" destOrd="0" presId="urn:microsoft.com/office/officeart/2005/8/layout/orgChart1"/>
    <dgm:cxn modelId="{2897F2C4-2543-457F-8987-19B05C8715D5}" type="presParOf" srcId="{465B29DF-F7C0-4D20-8105-8C5A213C36E4}" destId="{FCBCC0A7-AFA5-4597-8681-83F2AEDA1965}" srcOrd="1" destOrd="0" presId="urn:microsoft.com/office/officeart/2005/8/layout/orgChart1"/>
    <dgm:cxn modelId="{AC57BCF4-0FA5-498D-B440-E9AAD9C50B45}" type="presParOf" srcId="{465B29DF-F7C0-4D20-8105-8C5A213C36E4}" destId="{8C0BF106-23C7-42B1-B131-EE4AAABC35E4}" srcOrd="2" destOrd="0" presId="urn:microsoft.com/office/officeart/2005/8/layout/orgChart1"/>
    <dgm:cxn modelId="{35D4A71F-579C-45B1-9140-D004DD30D78F}" type="presParOf" srcId="{631AD550-9AF5-40BA-9801-B1501662C5BB}" destId="{34B74216-43CA-4A25-9A43-BD6BA026A218}" srcOrd="2" destOrd="0" presId="urn:microsoft.com/office/officeart/2005/8/layout/orgChart1"/>
    <dgm:cxn modelId="{B8F14F35-4086-4297-8460-09F79D40642A}" type="presParOf" srcId="{631AD550-9AF5-40BA-9801-B1501662C5BB}" destId="{86A1FC5E-407B-40B2-A6E5-38571B2CDE36}" srcOrd="3" destOrd="0" presId="urn:microsoft.com/office/officeart/2005/8/layout/orgChart1"/>
    <dgm:cxn modelId="{7163E33D-F160-4C87-9182-3EAC65F7CE77}" type="presParOf" srcId="{86A1FC5E-407B-40B2-A6E5-38571B2CDE36}" destId="{07A1B51D-B793-4A6C-B254-D259CB72AEE5}" srcOrd="0" destOrd="0" presId="urn:microsoft.com/office/officeart/2005/8/layout/orgChart1"/>
    <dgm:cxn modelId="{3095D4B4-5FC9-417F-A464-D1284AB714BB}" type="presParOf" srcId="{07A1B51D-B793-4A6C-B254-D259CB72AEE5}" destId="{BE5FF82E-E8C4-4C02-9D3F-5FB5F7FD431D}" srcOrd="0" destOrd="0" presId="urn:microsoft.com/office/officeart/2005/8/layout/orgChart1"/>
    <dgm:cxn modelId="{AA348765-E2E9-4C6C-893C-25C6E00FA825}" type="presParOf" srcId="{07A1B51D-B793-4A6C-B254-D259CB72AEE5}" destId="{9C597873-CB64-43FC-A1C3-A1FF665A9B08}" srcOrd="1" destOrd="0" presId="urn:microsoft.com/office/officeart/2005/8/layout/orgChart1"/>
    <dgm:cxn modelId="{1C37F61E-72C2-4FCB-BA5E-025C5BBCF76E}" type="presParOf" srcId="{86A1FC5E-407B-40B2-A6E5-38571B2CDE36}" destId="{D65E9463-178B-43C5-BBA5-237C43B48391}" srcOrd="1" destOrd="0" presId="urn:microsoft.com/office/officeart/2005/8/layout/orgChart1"/>
    <dgm:cxn modelId="{D6D9BFC1-BB84-491E-BBB6-91E398C284F1}" type="presParOf" srcId="{86A1FC5E-407B-40B2-A6E5-38571B2CDE36}" destId="{F0102F3F-CC51-4F08-B220-5A42248AD573}" srcOrd="2" destOrd="0" presId="urn:microsoft.com/office/officeart/2005/8/layout/orgChart1"/>
    <dgm:cxn modelId="{FCBF904B-51E5-45A7-8660-B25F98F4AA8C}" type="presParOf" srcId="{631AD550-9AF5-40BA-9801-B1501662C5BB}" destId="{6511EFA1-32CE-49A2-B6BB-ADAA5707EFD0}" srcOrd="4" destOrd="0" presId="urn:microsoft.com/office/officeart/2005/8/layout/orgChart1"/>
    <dgm:cxn modelId="{4C3EF012-A09D-427C-9593-5163997B4ACE}" type="presParOf" srcId="{631AD550-9AF5-40BA-9801-B1501662C5BB}" destId="{B4E3C1F1-54FA-4021-8AD8-5D5C2E3C6D86}" srcOrd="5" destOrd="0" presId="urn:microsoft.com/office/officeart/2005/8/layout/orgChart1"/>
    <dgm:cxn modelId="{68695259-0285-4559-AAA0-DE60F39C57C8}" type="presParOf" srcId="{B4E3C1F1-54FA-4021-8AD8-5D5C2E3C6D86}" destId="{458A697A-7AE1-4522-AFD4-D34D8C5104FE}" srcOrd="0" destOrd="0" presId="urn:microsoft.com/office/officeart/2005/8/layout/orgChart1"/>
    <dgm:cxn modelId="{0C956ADA-9DA4-4B2E-BE5E-77E3E8A407EB}" type="presParOf" srcId="{458A697A-7AE1-4522-AFD4-D34D8C5104FE}" destId="{32370BDB-A31B-4974-B0D5-332069190227}" srcOrd="0" destOrd="0" presId="urn:microsoft.com/office/officeart/2005/8/layout/orgChart1"/>
    <dgm:cxn modelId="{8DF94F0F-B331-43CA-BA20-14497022E5C7}" type="presParOf" srcId="{458A697A-7AE1-4522-AFD4-D34D8C5104FE}" destId="{352B73B2-07BE-4DAA-BBAF-7994E0D57ABC}" srcOrd="1" destOrd="0" presId="urn:microsoft.com/office/officeart/2005/8/layout/orgChart1"/>
    <dgm:cxn modelId="{1D4EFCD4-890B-46BE-89F4-DAA5922FE1C6}" type="presParOf" srcId="{B4E3C1F1-54FA-4021-8AD8-5D5C2E3C6D86}" destId="{112E2350-F5EB-43AF-A14F-81B3DDBCCD17}" srcOrd="1" destOrd="0" presId="urn:microsoft.com/office/officeart/2005/8/layout/orgChart1"/>
    <dgm:cxn modelId="{794DDB86-7487-40BD-8160-5F35ADA538C0}" type="presParOf" srcId="{B4E3C1F1-54FA-4021-8AD8-5D5C2E3C6D86}" destId="{C1CE39DB-0F72-4112-995C-D8E80DE8DBB9}" srcOrd="2" destOrd="0" presId="urn:microsoft.com/office/officeart/2005/8/layout/orgChart1"/>
    <dgm:cxn modelId="{F9923005-1BEA-409A-9289-A8EEA1064D44}" type="presParOf" srcId="{631AD550-9AF5-40BA-9801-B1501662C5BB}" destId="{B9F30F68-3A49-46FC-B7E4-53B83DF405E8}" srcOrd="6" destOrd="0" presId="urn:microsoft.com/office/officeart/2005/8/layout/orgChart1"/>
    <dgm:cxn modelId="{B5913532-69E3-4A6D-A676-96AADBAE6AF0}" type="presParOf" srcId="{631AD550-9AF5-40BA-9801-B1501662C5BB}" destId="{6FFB5BC8-D06C-4F76-91DC-3A138177499C}" srcOrd="7" destOrd="0" presId="urn:microsoft.com/office/officeart/2005/8/layout/orgChart1"/>
    <dgm:cxn modelId="{E4C2EFE3-E141-4AB8-9EB3-36B1C64E8E0D}" type="presParOf" srcId="{6FFB5BC8-D06C-4F76-91DC-3A138177499C}" destId="{32517974-A7F4-4CA7-94CC-CFA2A3373C66}" srcOrd="0" destOrd="0" presId="urn:microsoft.com/office/officeart/2005/8/layout/orgChart1"/>
    <dgm:cxn modelId="{9BB27BB7-7571-4997-9D77-107B56B93B4C}" type="presParOf" srcId="{32517974-A7F4-4CA7-94CC-CFA2A3373C66}" destId="{3A840B86-17E7-4F34-8DFC-B148A98AB719}" srcOrd="0" destOrd="0" presId="urn:microsoft.com/office/officeart/2005/8/layout/orgChart1"/>
    <dgm:cxn modelId="{818B9DC2-2059-4906-9EB5-64413C45C0B4}" type="presParOf" srcId="{32517974-A7F4-4CA7-94CC-CFA2A3373C66}" destId="{EDB59763-4433-4C07-BDC1-9CEE5761F722}" srcOrd="1" destOrd="0" presId="urn:microsoft.com/office/officeart/2005/8/layout/orgChart1"/>
    <dgm:cxn modelId="{914D82F8-79E4-41E1-914E-2D0BDCFF5B75}" type="presParOf" srcId="{6FFB5BC8-D06C-4F76-91DC-3A138177499C}" destId="{FC710FD8-D35E-48A2-BDB5-71C9D95DF69F}" srcOrd="1" destOrd="0" presId="urn:microsoft.com/office/officeart/2005/8/layout/orgChart1"/>
    <dgm:cxn modelId="{6B6776A9-B28C-4612-8692-4389765241B5}" type="presParOf" srcId="{6FFB5BC8-D06C-4F76-91DC-3A138177499C}" destId="{B3B076C9-088D-45BE-B1A0-74A21E2FC591}" srcOrd="2" destOrd="0" presId="urn:microsoft.com/office/officeart/2005/8/layout/orgChart1"/>
    <dgm:cxn modelId="{7FCE1A6E-0AE4-4E95-96E2-A3AF52FD35DB}" type="presParOf" srcId="{631AD550-9AF5-40BA-9801-B1501662C5BB}" destId="{EBEF97A6-162F-4DDF-AF27-607BC869C916}" srcOrd="8" destOrd="0" presId="urn:microsoft.com/office/officeart/2005/8/layout/orgChart1"/>
    <dgm:cxn modelId="{5ECA0842-DBFC-4E41-B520-3BA97A5F05C5}" type="presParOf" srcId="{631AD550-9AF5-40BA-9801-B1501662C5BB}" destId="{9483DF61-074E-4BA7-BECE-11694E8D2195}" srcOrd="9" destOrd="0" presId="urn:microsoft.com/office/officeart/2005/8/layout/orgChart1"/>
    <dgm:cxn modelId="{C7A0599A-DFAE-47E3-9302-9465EACC653B}" type="presParOf" srcId="{9483DF61-074E-4BA7-BECE-11694E8D2195}" destId="{BB862CC6-888E-4095-9E7E-0F3A8CE0FE18}" srcOrd="0" destOrd="0" presId="urn:microsoft.com/office/officeart/2005/8/layout/orgChart1"/>
    <dgm:cxn modelId="{E80C36A6-2778-41B4-B93F-03B1221117ED}" type="presParOf" srcId="{BB862CC6-888E-4095-9E7E-0F3A8CE0FE18}" destId="{5118130F-9DC6-4D31-9CBE-02A2FB268931}" srcOrd="0" destOrd="0" presId="urn:microsoft.com/office/officeart/2005/8/layout/orgChart1"/>
    <dgm:cxn modelId="{8069DDF9-84D4-4F4D-A88E-6373EA6A836D}" type="presParOf" srcId="{BB862CC6-888E-4095-9E7E-0F3A8CE0FE18}" destId="{C1CC6EA4-1409-4A1E-A5A4-110EEEC1B16C}" srcOrd="1" destOrd="0" presId="urn:microsoft.com/office/officeart/2005/8/layout/orgChart1"/>
    <dgm:cxn modelId="{25C5F46A-F892-4975-84FD-2DC26D18BD20}" type="presParOf" srcId="{9483DF61-074E-4BA7-BECE-11694E8D2195}" destId="{FF42CEE5-5516-4559-AF47-334B44213D70}" srcOrd="1" destOrd="0" presId="urn:microsoft.com/office/officeart/2005/8/layout/orgChart1"/>
    <dgm:cxn modelId="{022B5FFF-0A8C-4602-B79C-6B64E07919DD}" type="presParOf" srcId="{9483DF61-074E-4BA7-BECE-11694E8D2195}" destId="{E6D32996-E8B7-477D-9C16-7D008CFF8C6B}" srcOrd="2" destOrd="0" presId="urn:microsoft.com/office/officeart/2005/8/layout/orgChart1"/>
    <dgm:cxn modelId="{C17DC040-A1C5-45C9-BB62-C405481DC7FC}" type="presParOf" srcId="{631AD550-9AF5-40BA-9801-B1501662C5BB}" destId="{0974DF14-9F0A-4035-809F-AC61600D2CA8}" srcOrd="10" destOrd="0" presId="urn:microsoft.com/office/officeart/2005/8/layout/orgChart1"/>
    <dgm:cxn modelId="{BD6A0844-397E-4327-830A-F1869838D679}" type="presParOf" srcId="{631AD550-9AF5-40BA-9801-B1501662C5BB}" destId="{B744A0A7-96E9-4653-8161-A210B8F7837E}" srcOrd="11" destOrd="0" presId="urn:microsoft.com/office/officeart/2005/8/layout/orgChart1"/>
    <dgm:cxn modelId="{5A9766F9-3DED-4DAB-9675-7E3BB59C72D1}" type="presParOf" srcId="{B744A0A7-96E9-4653-8161-A210B8F7837E}" destId="{9F747A2B-DC78-43FC-9EF9-DA1BB3CF942A}" srcOrd="0" destOrd="0" presId="urn:microsoft.com/office/officeart/2005/8/layout/orgChart1"/>
    <dgm:cxn modelId="{94EE49DE-D8E0-483F-B676-F663622090DA}" type="presParOf" srcId="{9F747A2B-DC78-43FC-9EF9-DA1BB3CF942A}" destId="{29AE6F4F-4381-47EB-93DE-C85A6FDADD56}" srcOrd="0" destOrd="0" presId="urn:microsoft.com/office/officeart/2005/8/layout/orgChart1"/>
    <dgm:cxn modelId="{6A796E75-13D8-4BC3-A725-E9F8F340BBFD}" type="presParOf" srcId="{9F747A2B-DC78-43FC-9EF9-DA1BB3CF942A}" destId="{CA39F311-9D7E-4154-AF15-1F8D25BC7660}" srcOrd="1" destOrd="0" presId="urn:microsoft.com/office/officeart/2005/8/layout/orgChart1"/>
    <dgm:cxn modelId="{04ECB592-11FA-49FE-8F5B-1B9520BFDDB2}" type="presParOf" srcId="{B744A0A7-96E9-4653-8161-A210B8F7837E}" destId="{9B0B6D93-0ECD-440E-896E-FC128F5568E4}" srcOrd="1" destOrd="0" presId="urn:microsoft.com/office/officeart/2005/8/layout/orgChart1"/>
    <dgm:cxn modelId="{431E3122-8814-46F6-8CA6-3DDF2AA8427A}" type="presParOf" srcId="{B744A0A7-96E9-4653-8161-A210B8F7837E}" destId="{FC9291B9-1A88-49F5-BCEB-34B109F0A3FE}" srcOrd="2" destOrd="0" presId="urn:microsoft.com/office/officeart/2005/8/layout/orgChart1"/>
    <dgm:cxn modelId="{D3E84EDD-FF72-45E8-90DE-1B0DC09C2326}" type="presParOf" srcId="{A9D75447-C699-4CBD-B04B-7FC2604A3F1F}" destId="{E0D009A1-4871-4AF7-B5CC-DFE54FC3ACDD}"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B48EB61-BD36-4B63-9795-5EAE4DD0FF4F}" type="doc">
      <dgm:prSet loTypeId="urn:microsoft.com/office/officeart/2005/8/layout/equation1" loCatId="process" qsTypeId="urn:microsoft.com/office/officeart/2005/8/quickstyle/simple1" qsCatId="simple" csTypeId="urn:microsoft.com/office/officeart/2005/8/colors/colorful4" csCatId="colorful" phldr="1"/>
      <dgm:spPr/>
    </dgm:pt>
    <dgm:pt modelId="{5A72AB0C-8BBA-4A8F-989B-F9BDF615C568}">
      <dgm:prSet phldrT="[Text]" custT="1"/>
      <dgm:spPr/>
      <dgm:t>
        <a:bodyPr/>
        <a:lstStyle/>
        <a:p>
          <a:r>
            <a:rPr lang="fa-IR" sz="1200" b="1" dirty="0" smtClean="0">
              <a:cs typeface="B Nazanin" pitchFamily="2" charset="-78"/>
            </a:rPr>
            <a:t>تعداد فیدرهای درخواستی در سال 1398</a:t>
          </a:r>
          <a:r>
            <a:rPr lang="en-US" sz="1200" b="1" dirty="0" smtClean="0">
              <a:cs typeface="B Nazanin" pitchFamily="2" charset="-78"/>
            </a:rPr>
            <a:t> </a:t>
          </a:r>
        </a:p>
        <a:p>
          <a:r>
            <a:rPr lang="en-US" sz="1800" b="1" dirty="0" smtClean="0">
              <a:cs typeface="B Nazanin" pitchFamily="2" charset="-78"/>
            </a:rPr>
            <a:t>57</a:t>
          </a:r>
          <a:endParaRPr lang="en-US" sz="1200" dirty="0"/>
        </a:p>
      </dgm:t>
    </dgm:pt>
    <dgm:pt modelId="{4487CBFA-9081-4E12-AB06-008EE6E6BBF8}" type="parTrans" cxnId="{65D1E01E-33E6-4B66-AE51-88401E15692D}">
      <dgm:prSet/>
      <dgm:spPr/>
      <dgm:t>
        <a:bodyPr/>
        <a:lstStyle/>
        <a:p>
          <a:endParaRPr lang="en-US"/>
        </a:p>
      </dgm:t>
    </dgm:pt>
    <dgm:pt modelId="{EA8F0C9C-EA57-4FFB-924D-93F06B8FA42F}" type="sibTrans" cxnId="{65D1E01E-33E6-4B66-AE51-88401E15692D}">
      <dgm:prSet/>
      <dgm:spPr/>
      <dgm:t>
        <a:bodyPr/>
        <a:lstStyle/>
        <a:p>
          <a:endParaRPr lang="en-US"/>
        </a:p>
      </dgm:t>
    </dgm:pt>
    <dgm:pt modelId="{A159A613-87C0-45DB-90C6-9E30D702720C}">
      <dgm:prSet phldrT="[Text]" custT="1"/>
      <dgm:spPr/>
      <dgm:t>
        <a:bodyPr/>
        <a:lstStyle/>
        <a:p>
          <a:r>
            <a:rPr lang="fa-IR" sz="1200" b="1" dirty="0" smtClean="0">
              <a:cs typeface="B Nazanin" pitchFamily="2" charset="-78"/>
            </a:rPr>
            <a:t>تعداد فیدرها تا پایان سال 1397</a:t>
          </a:r>
          <a:endParaRPr lang="en-US" sz="1200" b="1" dirty="0" smtClean="0">
            <a:cs typeface="B Nazanin" pitchFamily="2" charset="-78"/>
          </a:endParaRPr>
        </a:p>
        <a:p>
          <a:r>
            <a:rPr lang="en-US" sz="1800" dirty="0" smtClean="0"/>
            <a:t>738</a:t>
          </a:r>
          <a:endParaRPr lang="en-US" sz="1200" dirty="0"/>
        </a:p>
      </dgm:t>
    </dgm:pt>
    <dgm:pt modelId="{C5E07ADC-A8F1-4939-B86D-0F60F6E53C6A}" type="parTrans" cxnId="{345E21F5-5AF0-40E2-A000-172724611A2A}">
      <dgm:prSet/>
      <dgm:spPr/>
      <dgm:t>
        <a:bodyPr/>
        <a:lstStyle/>
        <a:p>
          <a:endParaRPr lang="en-US"/>
        </a:p>
      </dgm:t>
    </dgm:pt>
    <dgm:pt modelId="{05E37803-C2FF-4DC4-9ACF-79C59375EA95}" type="sibTrans" cxnId="{345E21F5-5AF0-40E2-A000-172724611A2A}">
      <dgm:prSet/>
      <dgm:spPr/>
      <dgm:t>
        <a:bodyPr/>
        <a:lstStyle/>
        <a:p>
          <a:endParaRPr lang="en-US"/>
        </a:p>
      </dgm:t>
    </dgm:pt>
    <dgm:pt modelId="{BD77368E-203B-46CA-A392-1B55AC4AD58D}">
      <dgm:prSet phldrT="[Text]" custT="1"/>
      <dgm:spPr/>
      <dgm:t>
        <a:bodyPr/>
        <a:lstStyle/>
        <a:p>
          <a:r>
            <a:rPr lang="en-US" sz="2400" dirty="0" smtClean="0">
              <a:cs typeface="B Titr" pitchFamily="2" charset="-78"/>
            </a:rPr>
            <a:t>795</a:t>
          </a:r>
          <a:endParaRPr lang="en-US" sz="1200" dirty="0">
            <a:cs typeface="B Titr" pitchFamily="2" charset="-78"/>
          </a:endParaRPr>
        </a:p>
      </dgm:t>
    </dgm:pt>
    <dgm:pt modelId="{9B6F5D7D-0D54-426B-8209-C2A0481237A7}" type="parTrans" cxnId="{D9E952EA-2BD1-4381-A10F-B3CBCC3F7B27}">
      <dgm:prSet/>
      <dgm:spPr/>
      <dgm:t>
        <a:bodyPr/>
        <a:lstStyle/>
        <a:p>
          <a:endParaRPr lang="en-US"/>
        </a:p>
      </dgm:t>
    </dgm:pt>
    <dgm:pt modelId="{F7B7EBB1-319A-4952-83C1-37E847F08333}" type="sibTrans" cxnId="{D9E952EA-2BD1-4381-A10F-B3CBCC3F7B27}">
      <dgm:prSet/>
      <dgm:spPr/>
      <dgm:t>
        <a:bodyPr/>
        <a:lstStyle/>
        <a:p>
          <a:endParaRPr lang="en-US"/>
        </a:p>
      </dgm:t>
    </dgm:pt>
    <dgm:pt modelId="{FB70E7A6-FFB2-4F4D-BF7B-604FB2FF8589}" type="pres">
      <dgm:prSet presAssocID="{FB48EB61-BD36-4B63-9795-5EAE4DD0FF4F}" presName="linearFlow" presStyleCnt="0">
        <dgm:presLayoutVars>
          <dgm:dir/>
          <dgm:resizeHandles val="exact"/>
        </dgm:presLayoutVars>
      </dgm:prSet>
      <dgm:spPr/>
    </dgm:pt>
    <dgm:pt modelId="{59CA92C4-FA85-4F98-A31C-8F2EEA643144}" type="pres">
      <dgm:prSet presAssocID="{5A72AB0C-8BBA-4A8F-989B-F9BDF615C568}" presName="node" presStyleLbl="node1" presStyleIdx="0" presStyleCnt="3">
        <dgm:presLayoutVars>
          <dgm:bulletEnabled val="1"/>
        </dgm:presLayoutVars>
      </dgm:prSet>
      <dgm:spPr/>
      <dgm:t>
        <a:bodyPr/>
        <a:lstStyle/>
        <a:p>
          <a:endParaRPr lang="en-US"/>
        </a:p>
      </dgm:t>
    </dgm:pt>
    <dgm:pt modelId="{E0B4AC6B-7697-4950-97D4-296AAC1FDC8C}" type="pres">
      <dgm:prSet presAssocID="{EA8F0C9C-EA57-4FFB-924D-93F06B8FA42F}" presName="spacerL" presStyleCnt="0"/>
      <dgm:spPr/>
    </dgm:pt>
    <dgm:pt modelId="{605E656C-CC3C-4E67-9F6A-1E07F5A296E5}" type="pres">
      <dgm:prSet presAssocID="{EA8F0C9C-EA57-4FFB-924D-93F06B8FA42F}" presName="sibTrans" presStyleLbl="sibTrans2D1" presStyleIdx="0" presStyleCnt="2"/>
      <dgm:spPr/>
      <dgm:t>
        <a:bodyPr/>
        <a:lstStyle/>
        <a:p>
          <a:endParaRPr lang="en-US"/>
        </a:p>
      </dgm:t>
    </dgm:pt>
    <dgm:pt modelId="{4F6E756B-C55D-45ED-B221-881868FCE6C1}" type="pres">
      <dgm:prSet presAssocID="{EA8F0C9C-EA57-4FFB-924D-93F06B8FA42F}" presName="spacerR" presStyleCnt="0"/>
      <dgm:spPr/>
    </dgm:pt>
    <dgm:pt modelId="{43343977-73DD-413C-A37A-8382F523C7BA}" type="pres">
      <dgm:prSet presAssocID="{A159A613-87C0-45DB-90C6-9E30D702720C}" presName="node" presStyleLbl="node1" presStyleIdx="1" presStyleCnt="3">
        <dgm:presLayoutVars>
          <dgm:bulletEnabled val="1"/>
        </dgm:presLayoutVars>
      </dgm:prSet>
      <dgm:spPr/>
      <dgm:t>
        <a:bodyPr/>
        <a:lstStyle/>
        <a:p>
          <a:endParaRPr lang="en-US"/>
        </a:p>
      </dgm:t>
    </dgm:pt>
    <dgm:pt modelId="{5E5687A1-56B7-4109-AB57-0EE3F99E083C}" type="pres">
      <dgm:prSet presAssocID="{05E37803-C2FF-4DC4-9ACF-79C59375EA95}" presName="spacerL" presStyleCnt="0"/>
      <dgm:spPr/>
    </dgm:pt>
    <dgm:pt modelId="{B626E259-5D78-4899-8D36-B79B5EB1FBC3}" type="pres">
      <dgm:prSet presAssocID="{05E37803-C2FF-4DC4-9ACF-79C59375EA95}" presName="sibTrans" presStyleLbl="sibTrans2D1" presStyleIdx="1" presStyleCnt="2"/>
      <dgm:spPr/>
      <dgm:t>
        <a:bodyPr/>
        <a:lstStyle/>
        <a:p>
          <a:endParaRPr lang="en-US"/>
        </a:p>
      </dgm:t>
    </dgm:pt>
    <dgm:pt modelId="{71FB331C-99EC-4FB8-989C-910814D12C01}" type="pres">
      <dgm:prSet presAssocID="{05E37803-C2FF-4DC4-9ACF-79C59375EA95}" presName="spacerR" presStyleCnt="0"/>
      <dgm:spPr/>
    </dgm:pt>
    <dgm:pt modelId="{6DA47E59-5198-41A6-9B22-ADF3A9F033BF}" type="pres">
      <dgm:prSet presAssocID="{BD77368E-203B-46CA-A392-1B55AC4AD58D}" presName="node" presStyleLbl="node1" presStyleIdx="2" presStyleCnt="3">
        <dgm:presLayoutVars>
          <dgm:bulletEnabled val="1"/>
        </dgm:presLayoutVars>
      </dgm:prSet>
      <dgm:spPr/>
      <dgm:t>
        <a:bodyPr/>
        <a:lstStyle/>
        <a:p>
          <a:endParaRPr lang="en-US"/>
        </a:p>
      </dgm:t>
    </dgm:pt>
  </dgm:ptLst>
  <dgm:cxnLst>
    <dgm:cxn modelId="{9B200404-F69D-429F-841B-64CB013F76D6}" type="presOf" srcId="{A159A613-87C0-45DB-90C6-9E30D702720C}" destId="{43343977-73DD-413C-A37A-8382F523C7BA}" srcOrd="0" destOrd="0" presId="urn:microsoft.com/office/officeart/2005/8/layout/equation1"/>
    <dgm:cxn modelId="{2ADA8FBB-226D-4C3B-91CA-7430F250E140}" type="presOf" srcId="{05E37803-C2FF-4DC4-9ACF-79C59375EA95}" destId="{B626E259-5D78-4899-8D36-B79B5EB1FBC3}" srcOrd="0" destOrd="0" presId="urn:microsoft.com/office/officeart/2005/8/layout/equation1"/>
    <dgm:cxn modelId="{345E21F5-5AF0-40E2-A000-172724611A2A}" srcId="{FB48EB61-BD36-4B63-9795-5EAE4DD0FF4F}" destId="{A159A613-87C0-45DB-90C6-9E30D702720C}" srcOrd="1" destOrd="0" parTransId="{C5E07ADC-A8F1-4939-B86D-0F60F6E53C6A}" sibTransId="{05E37803-C2FF-4DC4-9ACF-79C59375EA95}"/>
    <dgm:cxn modelId="{FCEAFFED-D3DF-4C8D-99E3-AB3CAAA750F9}" type="presOf" srcId="{FB48EB61-BD36-4B63-9795-5EAE4DD0FF4F}" destId="{FB70E7A6-FFB2-4F4D-BF7B-604FB2FF8589}" srcOrd="0" destOrd="0" presId="urn:microsoft.com/office/officeart/2005/8/layout/equation1"/>
    <dgm:cxn modelId="{EE6BEBA8-65B1-4DAD-9E33-83968A3D8BE3}" type="presOf" srcId="{5A72AB0C-8BBA-4A8F-989B-F9BDF615C568}" destId="{59CA92C4-FA85-4F98-A31C-8F2EEA643144}" srcOrd="0" destOrd="0" presId="urn:microsoft.com/office/officeart/2005/8/layout/equation1"/>
    <dgm:cxn modelId="{D3941205-6B66-407B-9ABB-2D5E97C5F0C6}" type="presOf" srcId="{BD77368E-203B-46CA-A392-1B55AC4AD58D}" destId="{6DA47E59-5198-41A6-9B22-ADF3A9F033BF}" srcOrd="0" destOrd="0" presId="urn:microsoft.com/office/officeart/2005/8/layout/equation1"/>
    <dgm:cxn modelId="{030EE041-0E93-43B1-8153-D12B893D8019}" type="presOf" srcId="{EA8F0C9C-EA57-4FFB-924D-93F06B8FA42F}" destId="{605E656C-CC3C-4E67-9F6A-1E07F5A296E5}" srcOrd="0" destOrd="0" presId="urn:microsoft.com/office/officeart/2005/8/layout/equation1"/>
    <dgm:cxn modelId="{65D1E01E-33E6-4B66-AE51-88401E15692D}" srcId="{FB48EB61-BD36-4B63-9795-5EAE4DD0FF4F}" destId="{5A72AB0C-8BBA-4A8F-989B-F9BDF615C568}" srcOrd="0" destOrd="0" parTransId="{4487CBFA-9081-4E12-AB06-008EE6E6BBF8}" sibTransId="{EA8F0C9C-EA57-4FFB-924D-93F06B8FA42F}"/>
    <dgm:cxn modelId="{D9E952EA-2BD1-4381-A10F-B3CBCC3F7B27}" srcId="{FB48EB61-BD36-4B63-9795-5EAE4DD0FF4F}" destId="{BD77368E-203B-46CA-A392-1B55AC4AD58D}" srcOrd="2" destOrd="0" parTransId="{9B6F5D7D-0D54-426B-8209-C2A0481237A7}" sibTransId="{F7B7EBB1-319A-4952-83C1-37E847F08333}"/>
    <dgm:cxn modelId="{2710DB2B-DA35-42E2-80B9-CB36ABA24813}" type="presParOf" srcId="{FB70E7A6-FFB2-4F4D-BF7B-604FB2FF8589}" destId="{59CA92C4-FA85-4F98-A31C-8F2EEA643144}" srcOrd="0" destOrd="0" presId="urn:microsoft.com/office/officeart/2005/8/layout/equation1"/>
    <dgm:cxn modelId="{E9633DC9-1AB5-47A5-9806-D819636D87B5}" type="presParOf" srcId="{FB70E7A6-FFB2-4F4D-BF7B-604FB2FF8589}" destId="{E0B4AC6B-7697-4950-97D4-296AAC1FDC8C}" srcOrd="1" destOrd="0" presId="urn:microsoft.com/office/officeart/2005/8/layout/equation1"/>
    <dgm:cxn modelId="{A010791F-56E8-41E7-B5DE-8B541E58EA16}" type="presParOf" srcId="{FB70E7A6-FFB2-4F4D-BF7B-604FB2FF8589}" destId="{605E656C-CC3C-4E67-9F6A-1E07F5A296E5}" srcOrd="2" destOrd="0" presId="urn:microsoft.com/office/officeart/2005/8/layout/equation1"/>
    <dgm:cxn modelId="{19E32314-65CC-464D-8600-E1B84E5FD974}" type="presParOf" srcId="{FB70E7A6-FFB2-4F4D-BF7B-604FB2FF8589}" destId="{4F6E756B-C55D-45ED-B221-881868FCE6C1}" srcOrd="3" destOrd="0" presId="urn:microsoft.com/office/officeart/2005/8/layout/equation1"/>
    <dgm:cxn modelId="{0837375F-F5D2-4D7A-8C17-27E36FDFB660}" type="presParOf" srcId="{FB70E7A6-FFB2-4F4D-BF7B-604FB2FF8589}" destId="{43343977-73DD-413C-A37A-8382F523C7BA}" srcOrd="4" destOrd="0" presId="urn:microsoft.com/office/officeart/2005/8/layout/equation1"/>
    <dgm:cxn modelId="{B22718D6-7AF2-4093-BC8A-F5A22B71A4AE}" type="presParOf" srcId="{FB70E7A6-FFB2-4F4D-BF7B-604FB2FF8589}" destId="{5E5687A1-56B7-4109-AB57-0EE3F99E083C}" srcOrd="5" destOrd="0" presId="urn:microsoft.com/office/officeart/2005/8/layout/equation1"/>
    <dgm:cxn modelId="{27F940EA-5516-48EA-8B80-23B6FDEFC520}" type="presParOf" srcId="{FB70E7A6-FFB2-4F4D-BF7B-604FB2FF8589}" destId="{B626E259-5D78-4899-8D36-B79B5EB1FBC3}" srcOrd="6" destOrd="0" presId="urn:microsoft.com/office/officeart/2005/8/layout/equation1"/>
    <dgm:cxn modelId="{6AD4A429-A693-4DFE-9B97-9BB8B28670C4}" type="presParOf" srcId="{FB70E7A6-FFB2-4F4D-BF7B-604FB2FF8589}" destId="{71FB331C-99EC-4FB8-989C-910814D12C01}" srcOrd="7" destOrd="0" presId="urn:microsoft.com/office/officeart/2005/8/layout/equation1"/>
    <dgm:cxn modelId="{1939E3FD-8B73-4265-89F7-EB7D24174344}" type="presParOf" srcId="{FB70E7A6-FFB2-4F4D-BF7B-604FB2FF8589}" destId="{6DA47E59-5198-41A6-9B22-ADF3A9F033BF}" srcOrd="8"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58242BF-0FAB-4CB6-A601-D4088770B284}" type="doc">
      <dgm:prSet loTypeId="urn:microsoft.com/office/officeart/2005/8/layout/orgChart1" loCatId="hierarchy" qsTypeId="urn:microsoft.com/office/officeart/2005/8/quickstyle/simple1" qsCatId="simple" csTypeId="urn:microsoft.com/office/officeart/2005/8/colors/colorful5" csCatId="colorful" phldr="1"/>
      <dgm:spPr/>
      <dgm:t>
        <a:bodyPr/>
        <a:lstStyle/>
        <a:p>
          <a:endParaRPr lang="en-US"/>
        </a:p>
      </dgm:t>
    </dgm:pt>
    <dgm:pt modelId="{71E28544-23DE-444B-8BE6-5CD337928971}">
      <dgm:prSet phldrT="[Text]" custT="1"/>
      <dgm:spPr/>
      <dgm:t>
        <a:bodyPr/>
        <a:lstStyle/>
        <a:p>
          <a:r>
            <a:rPr lang="fa-IR" sz="2000" b="1" dirty="0" smtClean="0"/>
            <a:t>معاونت خدمات مشترکین</a:t>
          </a:r>
          <a:endParaRPr lang="en-US" sz="2000" b="1" dirty="0"/>
        </a:p>
      </dgm:t>
    </dgm:pt>
    <dgm:pt modelId="{C92EFE8B-E718-4BC2-BA90-6E4AD70C04E1}" type="parTrans" cxnId="{E944CD2B-41B2-4665-8D78-EC9B3897FA84}">
      <dgm:prSet/>
      <dgm:spPr/>
      <dgm:t>
        <a:bodyPr/>
        <a:lstStyle/>
        <a:p>
          <a:endParaRPr lang="en-US"/>
        </a:p>
      </dgm:t>
    </dgm:pt>
    <dgm:pt modelId="{848FF96A-B1AB-4DFD-A96C-774F35E22730}" type="sibTrans" cxnId="{E944CD2B-41B2-4665-8D78-EC9B3897FA84}">
      <dgm:prSet/>
      <dgm:spPr/>
      <dgm:t>
        <a:bodyPr/>
        <a:lstStyle/>
        <a:p>
          <a:endParaRPr lang="en-US"/>
        </a:p>
      </dgm:t>
    </dgm:pt>
    <dgm:pt modelId="{DC76747B-ACA0-460F-A0CC-5D5BE1270C16}">
      <dgm:prSet phldrT="[Text]" custT="1"/>
      <dgm:spPr/>
      <dgm:t>
        <a:bodyPr/>
        <a:lstStyle/>
        <a:p>
          <a:r>
            <a:rPr lang="fa-IR" sz="1400" b="1" dirty="0" smtClean="0"/>
            <a:t>دفتر مدیریت مصرف</a:t>
          </a:r>
          <a:endParaRPr lang="en-US" sz="1400" b="1" dirty="0"/>
        </a:p>
      </dgm:t>
    </dgm:pt>
    <dgm:pt modelId="{BCDD1079-2476-44A8-8EB1-B944DAAF87D6}" type="parTrans" cxnId="{6323D4CC-ECC7-4F9B-B10B-D469C5816EE7}">
      <dgm:prSet/>
      <dgm:spPr/>
      <dgm:t>
        <a:bodyPr/>
        <a:lstStyle/>
        <a:p>
          <a:endParaRPr lang="en-US"/>
        </a:p>
      </dgm:t>
    </dgm:pt>
    <dgm:pt modelId="{7EDE61BD-6304-4355-AD98-86F2768C42C4}" type="sibTrans" cxnId="{6323D4CC-ECC7-4F9B-B10B-D469C5816EE7}">
      <dgm:prSet/>
      <dgm:spPr/>
      <dgm:t>
        <a:bodyPr/>
        <a:lstStyle/>
        <a:p>
          <a:endParaRPr lang="en-US"/>
        </a:p>
      </dgm:t>
    </dgm:pt>
    <dgm:pt modelId="{E0B62C5B-48F9-4AFE-ABCD-8A179F43C9E3}">
      <dgm:prSet phldrT="[Text]" custT="1"/>
      <dgm:spPr/>
      <dgm:t>
        <a:bodyPr/>
        <a:lstStyle/>
        <a:p>
          <a:r>
            <a:rPr lang="fa-IR" sz="1600" b="1" dirty="0" smtClean="0"/>
            <a:t>دفتر تشخیص</a:t>
          </a:r>
          <a:endParaRPr lang="en-US" sz="1600" b="1" dirty="0"/>
        </a:p>
      </dgm:t>
    </dgm:pt>
    <dgm:pt modelId="{4E743B89-F00F-420D-9DBC-35B99AB5E882}" type="parTrans" cxnId="{A1E3FA49-CE52-4009-B717-17EE56278CFC}">
      <dgm:prSet/>
      <dgm:spPr/>
      <dgm:t>
        <a:bodyPr/>
        <a:lstStyle/>
        <a:p>
          <a:endParaRPr lang="en-US"/>
        </a:p>
      </dgm:t>
    </dgm:pt>
    <dgm:pt modelId="{B4612853-ACA4-46E8-AC5D-A28565930074}" type="sibTrans" cxnId="{A1E3FA49-CE52-4009-B717-17EE56278CFC}">
      <dgm:prSet/>
      <dgm:spPr/>
      <dgm:t>
        <a:bodyPr/>
        <a:lstStyle/>
        <a:p>
          <a:endParaRPr lang="en-US"/>
        </a:p>
      </dgm:t>
    </dgm:pt>
    <dgm:pt modelId="{C1C2D040-8EA0-4B76-AA50-537AB3C48C55}">
      <dgm:prSet phldrT="[Text]" custT="1"/>
      <dgm:spPr/>
      <dgm:t>
        <a:bodyPr/>
        <a:lstStyle/>
        <a:p>
          <a:r>
            <a:rPr lang="fa-IR" sz="1600" b="1" dirty="0" smtClean="0"/>
            <a:t>دفتر نظارت  بر خدمات مشترکین</a:t>
          </a:r>
          <a:endParaRPr lang="en-US" sz="1600" b="1" dirty="0"/>
        </a:p>
      </dgm:t>
    </dgm:pt>
    <dgm:pt modelId="{ED58CCE0-3B6A-4C52-922D-C150E5B6CDB6}" type="parTrans" cxnId="{78A899C9-9080-436E-AA99-40895B9C367F}">
      <dgm:prSet/>
      <dgm:spPr/>
      <dgm:t>
        <a:bodyPr/>
        <a:lstStyle/>
        <a:p>
          <a:endParaRPr lang="en-US"/>
        </a:p>
      </dgm:t>
    </dgm:pt>
    <dgm:pt modelId="{A20D6C5C-EA42-479F-8270-2E8B4E1690E6}" type="sibTrans" cxnId="{78A899C9-9080-436E-AA99-40895B9C367F}">
      <dgm:prSet/>
      <dgm:spPr/>
      <dgm:t>
        <a:bodyPr/>
        <a:lstStyle/>
        <a:p>
          <a:endParaRPr lang="en-US"/>
        </a:p>
      </dgm:t>
    </dgm:pt>
    <dgm:pt modelId="{A251D222-6DD5-4DE8-BA15-7A0EC87F1060}">
      <dgm:prSet custT="1"/>
      <dgm:spPr/>
      <dgm:t>
        <a:bodyPr/>
        <a:lstStyle/>
        <a:p>
          <a:r>
            <a:rPr lang="fa-IR" sz="1200" dirty="0" smtClean="0"/>
            <a:t>نظارت بر فروش انرژی</a:t>
          </a:r>
          <a:endParaRPr lang="en-US" sz="1200" dirty="0"/>
        </a:p>
      </dgm:t>
    </dgm:pt>
    <dgm:pt modelId="{D5753CB8-6813-4BA7-9E1B-DAC2517E11CC}" type="parTrans" cxnId="{A5D64463-C772-4DE0-AF09-266B6BCFB440}">
      <dgm:prSet/>
      <dgm:spPr/>
      <dgm:t>
        <a:bodyPr/>
        <a:lstStyle/>
        <a:p>
          <a:endParaRPr lang="en-US"/>
        </a:p>
      </dgm:t>
    </dgm:pt>
    <dgm:pt modelId="{36A5EA03-AC1F-46DD-BD66-7CD6DBCEF4CE}" type="sibTrans" cxnId="{A5D64463-C772-4DE0-AF09-266B6BCFB440}">
      <dgm:prSet/>
      <dgm:spPr/>
      <dgm:t>
        <a:bodyPr/>
        <a:lstStyle/>
        <a:p>
          <a:endParaRPr lang="en-US"/>
        </a:p>
      </dgm:t>
    </dgm:pt>
    <dgm:pt modelId="{C7A5B623-F58B-4F5C-8107-A16E33C95D50}">
      <dgm:prSet custT="1"/>
      <dgm:spPr/>
      <dgm:t>
        <a:bodyPr/>
        <a:lstStyle/>
        <a:p>
          <a:r>
            <a:rPr lang="fa-IR" sz="1200" dirty="0" smtClean="0"/>
            <a:t>تعویض کنتورهای آنالوگ</a:t>
          </a:r>
          <a:endParaRPr lang="en-US" sz="1200" dirty="0"/>
        </a:p>
      </dgm:t>
    </dgm:pt>
    <dgm:pt modelId="{04B75D6D-AE74-48BB-8A37-65417741D345}" type="parTrans" cxnId="{780C531E-938F-4786-8AF3-161F465DD3DF}">
      <dgm:prSet/>
      <dgm:spPr/>
      <dgm:t>
        <a:bodyPr/>
        <a:lstStyle/>
        <a:p>
          <a:endParaRPr lang="en-US"/>
        </a:p>
      </dgm:t>
    </dgm:pt>
    <dgm:pt modelId="{CEC947F5-8B0A-4486-8E14-FE818584BD7C}" type="sibTrans" cxnId="{780C531E-938F-4786-8AF3-161F465DD3DF}">
      <dgm:prSet/>
      <dgm:spPr/>
      <dgm:t>
        <a:bodyPr/>
        <a:lstStyle/>
        <a:p>
          <a:endParaRPr lang="en-US"/>
        </a:p>
      </dgm:t>
    </dgm:pt>
    <dgm:pt modelId="{A16D8E7B-375F-4316-8E0B-AB4071F566D9}">
      <dgm:prSet custT="1"/>
      <dgm:spPr/>
      <dgm:t>
        <a:bodyPr/>
        <a:lstStyle/>
        <a:p>
          <a:r>
            <a:rPr lang="fa-IR" sz="1200" dirty="0" smtClean="0"/>
            <a:t>نظارت بر نصب انشعاب</a:t>
          </a:r>
          <a:endParaRPr lang="en-US" sz="1200" dirty="0"/>
        </a:p>
      </dgm:t>
    </dgm:pt>
    <dgm:pt modelId="{841AB868-3F3D-49AE-AB9D-5AA71438EC3A}" type="parTrans" cxnId="{BE8A2D45-5122-4E42-9D1B-D1341C58E335}">
      <dgm:prSet/>
      <dgm:spPr/>
      <dgm:t>
        <a:bodyPr/>
        <a:lstStyle/>
        <a:p>
          <a:endParaRPr lang="en-US"/>
        </a:p>
      </dgm:t>
    </dgm:pt>
    <dgm:pt modelId="{F0E9C018-9DBC-409B-96CA-00B695081984}" type="sibTrans" cxnId="{BE8A2D45-5122-4E42-9D1B-D1341C58E335}">
      <dgm:prSet/>
      <dgm:spPr/>
      <dgm:t>
        <a:bodyPr/>
        <a:lstStyle/>
        <a:p>
          <a:endParaRPr lang="en-US"/>
        </a:p>
      </dgm:t>
    </dgm:pt>
    <dgm:pt modelId="{FB0BD319-A648-4455-82DF-CA2AA200A74F}">
      <dgm:prSet custT="1"/>
      <dgm:spPr/>
      <dgm:t>
        <a:bodyPr/>
        <a:lstStyle/>
        <a:p>
          <a:r>
            <a:rPr lang="fa-IR" sz="1200" dirty="0" smtClean="0"/>
            <a:t>مدیریت مصرف</a:t>
          </a:r>
        </a:p>
      </dgm:t>
    </dgm:pt>
    <dgm:pt modelId="{0C6CF661-A124-4BAD-B7C7-7163F5296E9F}" type="parTrans" cxnId="{10707AF9-5CE9-4423-8AEC-F6D5408942DE}">
      <dgm:prSet/>
      <dgm:spPr/>
      <dgm:t>
        <a:bodyPr/>
        <a:lstStyle/>
        <a:p>
          <a:endParaRPr lang="en-US"/>
        </a:p>
      </dgm:t>
    </dgm:pt>
    <dgm:pt modelId="{40F3AC07-3B3A-40CF-9FB8-C2A01F6A6C05}" type="sibTrans" cxnId="{10707AF9-5CE9-4423-8AEC-F6D5408942DE}">
      <dgm:prSet/>
      <dgm:spPr/>
      <dgm:t>
        <a:bodyPr/>
        <a:lstStyle/>
        <a:p>
          <a:endParaRPr lang="en-US"/>
        </a:p>
      </dgm:t>
    </dgm:pt>
    <dgm:pt modelId="{D9002ABD-E5A8-459C-B6E5-5F865C8252E9}">
      <dgm:prSet phldrT="[Text]" custT="1"/>
      <dgm:spPr/>
      <dgm:t>
        <a:bodyPr/>
        <a:lstStyle/>
        <a:p>
          <a:r>
            <a:rPr lang="fa-IR" sz="1200" b="0" dirty="0" smtClean="0"/>
            <a:t>نظارت بر فروش</a:t>
          </a:r>
          <a:endParaRPr lang="en-US" sz="1200" b="0" dirty="0"/>
        </a:p>
      </dgm:t>
    </dgm:pt>
    <dgm:pt modelId="{BD2AB2F5-97C0-4484-A207-6D6E078C0161}" type="parTrans" cxnId="{BF3F3C35-D386-42AE-8D06-968A46A4A0EF}">
      <dgm:prSet/>
      <dgm:spPr/>
      <dgm:t>
        <a:bodyPr/>
        <a:lstStyle/>
        <a:p>
          <a:endParaRPr lang="en-US"/>
        </a:p>
      </dgm:t>
    </dgm:pt>
    <dgm:pt modelId="{2DB9785C-522E-439C-87E2-F0A94E8253BB}" type="sibTrans" cxnId="{BF3F3C35-D386-42AE-8D06-968A46A4A0EF}">
      <dgm:prSet/>
      <dgm:spPr/>
      <dgm:t>
        <a:bodyPr/>
        <a:lstStyle/>
        <a:p>
          <a:endParaRPr lang="en-US"/>
        </a:p>
      </dgm:t>
    </dgm:pt>
    <dgm:pt modelId="{750D828A-A027-4936-9154-3A44F8CFE939}">
      <dgm:prSet phldrT="[Text]" custT="1"/>
      <dgm:spPr/>
      <dgm:t>
        <a:bodyPr/>
        <a:lstStyle/>
        <a:p>
          <a:pPr rtl="1"/>
          <a:r>
            <a:rPr lang="fa-IR" sz="1200" b="0" dirty="0" smtClean="0"/>
            <a:t>انشعابات ثانویه کمتر از </a:t>
          </a:r>
          <a:r>
            <a:rPr lang="en-US" sz="1200" b="0" dirty="0" smtClean="0"/>
            <a:t>250 KW</a:t>
          </a:r>
          <a:endParaRPr lang="en-US" sz="1200" b="0" dirty="0"/>
        </a:p>
      </dgm:t>
    </dgm:pt>
    <dgm:pt modelId="{2572C51C-F0D4-4B42-BA4D-A14F4FF762AC}" type="parTrans" cxnId="{DFE2BCAC-0F48-4478-B93D-CDE9CE3F2549}">
      <dgm:prSet/>
      <dgm:spPr/>
      <dgm:t>
        <a:bodyPr/>
        <a:lstStyle/>
        <a:p>
          <a:endParaRPr lang="en-US"/>
        </a:p>
      </dgm:t>
    </dgm:pt>
    <dgm:pt modelId="{BD5C16C6-52AD-4C9F-8F1B-1BD0299D33C2}" type="sibTrans" cxnId="{DFE2BCAC-0F48-4478-B93D-CDE9CE3F2549}">
      <dgm:prSet/>
      <dgm:spPr/>
      <dgm:t>
        <a:bodyPr/>
        <a:lstStyle/>
        <a:p>
          <a:endParaRPr lang="en-US"/>
        </a:p>
      </dgm:t>
    </dgm:pt>
    <dgm:pt modelId="{F6D559DE-EA54-4190-9601-19389786C8A0}">
      <dgm:prSet phldrT="[Text]" custT="1"/>
      <dgm:spPr/>
      <dgm:t>
        <a:bodyPr/>
        <a:lstStyle/>
        <a:p>
          <a:r>
            <a:rPr lang="fa-IR" sz="1200" b="0" dirty="0" smtClean="0"/>
            <a:t>انشعابات مشمول معافیت</a:t>
          </a:r>
          <a:endParaRPr lang="en-US" sz="1200" b="0" dirty="0"/>
        </a:p>
      </dgm:t>
    </dgm:pt>
    <dgm:pt modelId="{5D4DD062-DA85-4D46-8672-95EF331C2016}" type="parTrans" cxnId="{483398C9-9789-4301-BDFD-94CFE4AF52B5}">
      <dgm:prSet/>
      <dgm:spPr/>
      <dgm:t>
        <a:bodyPr/>
        <a:lstStyle/>
        <a:p>
          <a:endParaRPr lang="en-US"/>
        </a:p>
      </dgm:t>
    </dgm:pt>
    <dgm:pt modelId="{751E1834-C30B-452C-B2EC-BE53DCD6C053}" type="sibTrans" cxnId="{483398C9-9789-4301-BDFD-94CFE4AF52B5}">
      <dgm:prSet/>
      <dgm:spPr/>
      <dgm:t>
        <a:bodyPr/>
        <a:lstStyle/>
        <a:p>
          <a:endParaRPr lang="en-US"/>
        </a:p>
      </dgm:t>
    </dgm:pt>
    <dgm:pt modelId="{23A8B9D8-E425-4985-8273-43515FD16E19}">
      <dgm:prSet phldrT="[Text]" custT="1"/>
      <dgm:spPr/>
      <dgm:t>
        <a:bodyPr/>
        <a:lstStyle/>
        <a:p>
          <a:r>
            <a:rPr lang="fa-IR" sz="1200" b="0" dirty="0" smtClean="0"/>
            <a:t>فروش انشعاب</a:t>
          </a:r>
          <a:endParaRPr lang="en-US" sz="1200" b="0" dirty="0"/>
        </a:p>
      </dgm:t>
    </dgm:pt>
    <dgm:pt modelId="{39880E80-69A4-43D7-8818-85BA3DAC3B5A}" type="parTrans" cxnId="{375010D5-0F51-4DD7-8DBA-B4BA76B6CB29}">
      <dgm:prSet/>
      <dgm:spPr/>
      <dgm:t>
        <a:bodyPr/>
        <a:lstStyle/>
        <a:p>
          <a:endParaRPr lang="en-US"/>
        </a:p>
      </dgm:t>
    </dgm:pt>
    <dgm:pt modelId="{F70BF449-1825-40F4-AF7F-A3CFE43931C5}" type="sibTrans" cxnId="{375010D5-0F51-4DD7-8DBA-B4BA76B6CB29}">
      <dgm:prSet/>
      <dgm:spPr/>
      <dgm:t>
        <a:bodyPr/>
        <a:lstStyle/>
        <a:p>
          <a:endParaRPr lang="en-US"/>
        </a:p>
      </dgm:t>
    </dgm:pt>
    <dgm:pt modelId="{2B36772C-88D5-4479-803E-7062170BE0C5}">
      <dgm:prSet phldrT="[Text]" custT="1"/>
      <dgm:spPr/>
      <dgm:t>
        <a:bodyPr/>
        <a:lstStyle/>
        <a:p>
          <a:r>
            <a:rPr lang="fa-IR" sz="1200" b="0" dirty="0" smtClean="0"/>
            <a:t>انشعابات ولتاژ اولیه</a:t>
          </a:r>
          <a:endParaRPr lang="en-US" sz="1200" b="0" dirty="0"/>
        </a:p>
      </dgm:t>
    </dgm:pt>
    <dgm:pt modelId="{DB375D88-520A-471C-AFFB-E499347B0C45}" type="parTrans" cxnId="{C1475F19-1B5B-4C7E-BCB2-763DB86DC750}">
      <dgm:prSet/>
      <dgm:spPr/>
      <dgm:t>
        <a:bodyPr/>
        <a:lstStyle/>
        <a:p>
          <a:endParaRPr lang="en-US"/>
        </a:p>
      </dgm:t>
    </dgm:pt>
    <dgm:pt modelId="{20D8DB6B-EE60-459F-83D5-98C07AAB90F0}" type="sibTrans" cxnId="{C1475F19-1B5B-4C7E-BCB2-763DB86DC750}">
      <dgm:prSet/>
      <dgm:spPr/>
      <dgm:t>
        <a:bodyPr/>
        <a:lstStyle/>
        <a:p>
          <a:endParaRPr lang="en-US"/>
        </a:p>
      </dgm:t>
    </dgm:pt>
    <dgm:pt modelId="{C00AA616-9B06-4EDC-8264-A4A040579361}">
      <dgm:prSet phldrT="[Text]" custT="1"/>
      <dgm:spPr/>
      <dgm:t>
        <a:bodyPr/>
        <a:lstStyle/>
        <a:p>
          <a:pPr algn="ctr" rtl="1"/>
          <a:r>
            <a:rPr lang="fa-IR" sz="1200" b="0" dirty="0" smtClean="0"/>
            <a:t>انشعابات ثانویه بالای </a:t>
          </a:r>
          <a:r>
            <a:rPr lang="en-US" sz="1200" b="0" dirty="0" smtClean="0"/>
            <a:t> 250KW</a:t>
          </a:r>
          <a:endParaRPr lang="en-US" sz="1200" b="0" dirty="0"/>
        </a:p>
      </dgm:t>
    </dgm:pt>
    <dgm:pt modelId="{AFF20999-2525-4E9E-ADBD-A85408EF6247}" type="parTrans" cxnId="{96AE7D0F-2659-42F6-9A27-6185367DE97C}">
      <dgm:prSet/>
      <dgm:spPr/>
      <dgm:t>
        <a:bodyPr/>
        <a:lstStyle/>
        <a:p>
          <a:endParaRPr lang="en-US"/>
        </a:p>
      </dgm:t>
    </dgm:pt>
    <dgm:pt modelId="{393D4AE8-FFF9-47A2-97CE-72EA0EF6D99E}" type="sibTrans" cxnId="{96AE7D0F-2659-42F6-9A27-6185367DE97C}">
      <dgm:prSet/>
      <dgm:spPr/>
      <dgm:t>
        <a:bodyPr/>
        <a:lstStyle/>
        <a:p>
          <a:endParaRPr lang="en-US"/>
        </a:p>
      </dgm:t>
    </dgm:pt>
    <dgm:pt modelId="{7171C747-4DCD-4092-8091-15C5ABF77359}">
      <dgm:prSet phldrT="[Text]" custT="1"/>
      <dgm:spPr/>
      <dgm:t>
        <a:bodyPr/>
        <a:lstStyle/>
        <a:p>
          <a:pPr algn="ctr" rtl="1"/>
          <a:r>
            <a:rPr lang="fa-IR" sz="1200" b="0" dirty="0" smtClean="0"/>
            <a:t>تایید استرداد مبالغ بالای 50 میلیون ریال </a:t>
          </a:r>
          <a:endParaRPr lang="en-US" sz="1200" b="0" dirty="0"/>
        </a:p>
      </dgm:t>
    </dgm:pt>
    <dgm:pt modelId="{C7FD516C-7EC5-422F-879D-A4FAA0A1914A}" type="parTrans" cxnId="{A6BBBFD1-064F-46F2-A0F3-5DADC85400ED}">
      <dgm:prSet/>
      <dgm:spPr/>
      <dgm:t>
        <a:bodyPr/>
        <a:lstStyle/>
        <a:p>
          <a:endParaRPr lang="en-US"/>
        </a:p>
      </dgm:t>
    </dgm:pt>
    <dgm:pt modelId="{4531CC77-11B6-4FC4-B6BA-41B7BD428A9C}" type="sibTrans" cxnId="{A6BBBFD1-064F-46F2-A0F3-5DADC85400ED}">
      <dgm:prSet/>
      <dgm:spPr/>
      <dgm:t>
        <a:bodyPr/>
        <a:lstStyle/>
        <a:p>
          <a:endParaRPr lang="en-US"/>
        </a:p>
      </dgm:t>
    </dgm:pt>
    <dgm:pt modelId="{AF056C2F-1975-4A50-83F5-D48F78A4A619}">
      <dgm:prSet phldrT="[Text]" custT="1"/>
      <dgm:spPr/>
      <dgm:t>
        <a:bodyPr/>
        <a:lstStyle/>
        <a:p>
          <a:pPr algn="ctr" rtl="1"/>
          <a:r>
            <a:rPr lang="fa-IR" sz="1200" b="0" dirty="0" smtClean="0"/>
            <a:t>تایید فعال نمودن اشتراکهای راکد</a:t>
          </a:r>
          <a:endParaRPr lang="en-US" sz="1200" b="0" dirty="0"/>
        </a:p>
      </dgm:t>
    </dgm:pt>
    <dgm:pt modelId="{B8BEE506-B24F-4E26-A339-042A0FEFC8C4}" type="parTrans" cxnId="{A77FF559-3E81-4198-AEE6-3C1A1E287076}">
      <dgm:prSet/>
      <dgm:spPr/>
      <dgm:t>
        <a:bodyPr/>
        <a:lstStyle/>
        <a:p>
          <a:endParaRPr lang="en-US"/>
        </a:p>
      </dgm:t>
    </dgm:pt>
    <dgm:pt modelId="{1D365AD5-F80E-4A7F-9AB7-D84F1BAF0FF3}" type="sibTrans" cxnId="{A77FF559-3E81-4198-AEE6-3C1A1E287076}">
      <dgm:prSet/>
      <dgm:spPr/>
      <dgm:t>
        <a:bodyPr/>
        <a:lstStyle/>
        <a:p>
          <a:endParaRPr lang="en-US"/>
        </a:p>
      </dgm:t>
    </dgm:pt>
    <dgm:pt modelId="{7D8CD7D7-718A-4B41-B91B-0C08E8B33A78}">
      <dgm:prSet phldrT="[Text]" custT="1"/>
      <dgm:spPr/>
      <dgm:t>
        <a:bodyPr/>
        <a:lstStyle/>
        <a:p>
          <a:r>
            <a:rPr lang="fa-IR" sz="1200" b="0" dirty="0" smtClean="0"/>
            <a:t>طرح فخیم</a:t>
          </a:r>
        </a:p>
      </dgm:t>
    </dgm:pt>
    <dgm:pt modelId="{6DB15325-709D-4C63-8D7E-404C76C1EECB}" type="parTrans" cxnId="{E74A6E55-0D86-4527-A742-DCA134379ED5}">
      <dgm:prSet/>
      <dgm:spPr/>
      <dgm:t>
        <a:bodyPr/>
        <a:lstStyle/>
        <a:p>
          <a:endParaRPr lang="en-US"/>
        </a:p>
      </dgm:t>
    </dgm:pt>
    <dgm:pt modelId="{CF60A3C9-09A2-438C-A00A-679CA2C55673}" type="sibTrans" cxnId="{E74A6E55-0D86-4527-A742-DCA134379ED5}">
      <dgm:prSet/>
      <dgm:spPr/>
      <dgm:t>
        <a:bodyPr/>
        <a:lstStyle/>
        <a:p>
          <a:endParaRPr lang="en-US"/>
        </a:p>
      </dgm:t>
    </dgm:pt>
    <dgm:pt modelId="{10DCABD3-163A-485A-9B0A-A6EDFA7805E2}">
      <dgm:prSet phldrT="[Text]" custT="1"/>
      <dgm:spPr/>
      <dgm:t>
        <a:bodyPr/>
        <a:lstStyle/>
        <a:p>
          <a:r>
            <a:rPr lang="fa-IR" sz="1200" b="0" dirty="0" smtClean="0"/>
            <a:t>بایگانی الکترونیک</a:t>
          </a:r>
        </a:p>
      </dgm:t>
    </dgm:pt>
    <dgm:pt modelId="{1802DA6C-3740-4CFB-A39B-DDBE37769359}" type="parTrans" cxnId="{BCB00745-C336-4B13-ACE0-32739637C263}">
      <dgm:prSet/>
      <dgm:spPr/>
      <dgm:t>
        <a:bodyPr/>
        <a:lstStyle/>
        <a:p>
          <a:endParaRPr lang="en-US"/>
        </a:p>
      </dgm:t>
    </dgm:pt>
    <dgm:pt modelId="{B69F1FEC-D17D-42BF-BC69-75194F9DA58F}" type="sibTrans" cxnId="{BCB00745-C336-4B13-ACE0-32739637C263}">
      <dgm:prSet/>
      <dgm:spPr/>
      <dgm:t>
        <a:bodyPr/>
        <a:lstStyle/>
        <a:p>
          <a:endParaRPr lang="en-US"/>
        </a:p>
      </dgm:t>
    </dgm:pt>
    <dgm:pt modelId="{D09C932C-D62A-4286-AD32-F1167CA2DD15}">
      <dgm:prSet phldrT="[Text]" custT="1"/>
      <dgm:spPr/>
      <dgm:t>
        <a:bodyPr/>
        <a:lstStyle/>
        <a:p>
          <a:r>
            <a:rPr lang="fa-IR" sz="1200" b="0" dirty="0" smtClean="0"/>
            <a:t>اپلیکیشن موبایل</a:t>
          </a:r>
        </a:p>
      </dgm:t>
    </dgm:pt>
    <dgm:pt modelId="{5E82ABE2-1962-48CA-B7C7-B02182209102}" type="parTrans" cxnId="{E808073C-54C6-439E-8DFF-2DEAD43277ED}">
      <dgm:prSet/>
      <dgm:spPr/>
      <dgm:t>
        <a:bodyPr/>
        <a:lstStyle/>
        <a:p>
          <a:endParaRPr lang="en-US"/>
        </a:p>
      </dgm:t>
    </dgm:pt>
    <dgm:pt modelId="{0A1BF610-07AB-42E8-B2CE-C9874CD84F3C}" type="sibTrans" cxnId="{E808073C-54C6-439E-8DFF-2DEAD43277ED}">
      <dgm:prSet/>
      <dgm:spPr/>
      <dgm:t>
        <a:bodyPr/>
        <a:lstStyle/>
        <a:p>
          <a:endParaRPr lang="en-US"/>
        </a:p>
      </dgm:t>
    </dgm:pt>
    <dgm:pt modelId="{587D0AFB-4071-465C-A2BB-DF52E9C835EC}">
      <dgm:prSet phldrT="[Text]" custT="1"/>
      <dgm:spPr/>
      <dgm:t>
        <a:bodyPr/>
        <a:lstStyle/>
        <a:p>
          <a:r>
            <a:rPr lang="fa-IR" sz="1200" b="0" dirty="0" smtClean="0"/>
            <a:t>توسعه سیستم جامع مشترکین</a:t>
          </a:r>
        </a:p>
      </dgm:t>
    </dgm:pt>
    <dgm:pt modelId="{13E149D1-34E4-492F-83F5-5270C082A5FA}" type="parTrans" cxnId="{37B10538-FD80-4054-8350-26E70853DC4F}">
      <dgm:prSet/>
      <dgm:spPr/>
      <dgm:t>
        <a:bodyPr/>
        <a:lstStyle/>
        <a:p>
          <a:endParaRPr lang="en-US"/>
        </a:p>
      </dgm:t>
    </dgm:pt>
    <dgm:pt modelId="{C0FD4ACB-D6C5-4942-BEF6-BC01020E2609}" type="sibTrans" cxnId="{37B10538-FD80-4054-8350-26E70853DC4F}">
      <dgm:prSet/>
      <dgm:spPr/>
      <dgm:t>
        <a:bodyPr/>
        <a:lstStyle/>
        <a:p>
          <a:endParaRPr lang="en-US"/>
        </a:p>
      </dgm:t>
    </dgm:pt>
    <dgm:pt modelId="{35BF5F2C-BB1E-4379-A60C-69CD93E45E54}">
      <dgm:prSet phldrT="[Text]" custT="1"/>
      <dgm:spPr/>
      <dgm:t>
        <a:bodyPr/>
        <a:lstStyle/>
        <a:p>
          <a:r>
            <a:rPr lang="fa-IR" sz="1200" b="0" dirty="0" smtClean="0"/>
            <a:t>مدیریت و ارائه خدمات از طریق پرتال شرکت</a:t>
          </a:r>
        </a:p>
      </dgm:t>
    </dgm:pt>
    <dgm:pt modelId="{9647FF01-4664-431B-8ADC-E3486A7985AB}" type="parTrans" cxnId="{0AA2CB61-290C-477B-9402-803639A759A4}">
      <dgm:prSet/>
      <dgm:spPr/>
      <dgm:t>
        <a:bodyPr/>
        <a:lstStyle/>
        <a:p>
          <a:endParaRPr lang="en-US"/>
        </a:p>
      </dgm:t>
    </dgm:pt>
    <dgm:pt modelId="{6A521E2B-CD8E-4A5C-960C-139AF3A91537}" type="sibTrans" cxnId="{0AA2CB61-290C-477B-9402-803639A759A4}">
      <dgm:prSet/>
      <dgm:spPr/>
      <dgm:t>
        <a:bodyPr/>
        <a:lstStyle/>
        <a:p>
          <a:endParaRPr lang="en-US"/>
        </a:p>
      </dgm:t>
    </dgm:pt>
    <dgm:pt modelId="{32D0CD45-E60F-4CFA-958A-95BF8616BADE}">
      <dgm:prSet phldrT="[Text]" custT="1"/>
      <dgm:spPr/>
      <dgm:t>
        <a:bodyPr/>
        <a:lstStyle/>
        <a:p>
          <a:r>
            <a:rPr lang="fa-IR" sz="1200" b="0" dirty="0" smtClean="0"/>
            <a:t>نظر سنجی</a:t>
          </a:r>
          <a:endParaRPr lang="en-US" sz="1200" b="0" dirty="0"/>
        </a:p>
      </dgm:t>
    </dgm:pt>
    <dgm:pt modelId="{3A703987-541A-419D-9764-903D9E8046FC}" type="parTrans" cxnId="{BD9B6035-4607-4926-9EB4-7DFC3BF10C36}">
      <dgm:prSet/>
      <dgm:spPr/>
      <dgm:t>
        <a:bodyPr/>
        <a:lstStyle/>
        <a:p>
          <a:endParaRPr lang="en-US"/>
        </a:p>
      </dgm:t>
    </dgm:pt>
    <dgm:pt modelId="{3B984440-E324-457F-AB39-1A7292431880}" type="sibTrans" cxnId="{BD9B6035-4607-4926-9EB4-7DFC3BF10C36}">
      <dgm:prSet/>
      <dgm:spPr/>
      <dgm:t>
        <a:bodyPr/>
        <a:lstStyle/>
        <a:p>
          <a:endParaRPr lang="en-US"/>
        </a:p>
      </dgm:t>
    </dgm:pt>
    <dgm:pt modelId="{FA75CFFD-40CB-46EC-9DB1-96EB52D92CE6}">
      <dgm:prSet custT="1"/>
      <dgm:spPr/>
      <dgm:t>
        <a:bodyPr/>
        <a:lstStyle/>
        <a:p>
          <a:r>
            <a:rPr lang="fa-IR" sz="1200" dirty="0" smtClean="0"/>
            <a:t>نظارت بر اصلاح انشعاب</a:t>
          </a:r>
          <a:endParaRPr lang="en-US" sz="1200" dirty="0"/>
        </a:p>
      </dgm:t>
    </dgm:pt>
    <dgm:pt modelId="{F7C9E807-D6C4-4BBE-8372-9383D3FBAC46}" type="parTrans" cxnId="{337EC62E-4931-4C06-ADC4-55A97B96F4FB}">
      <dgm:prSet/>
      <dgm:spPr/>
      <dgm:t>
        <a:bodyPr/>
        <a:lstStyle/>
        <a:p>
          <a:endParaRPr lang="en-US"/>
        </a:p>
      </dgm:t>
    </dgm:pt>
    <dgm:pt modelId="{D8601B6D-A1C5-486D-958B-1F8F3E34196E}" type="sibTrans" cxnId="{337EC62E-4931-4C06-ADC4-55A97B96F4FB}">
      <dgm:prSet/>
      <dgm:spPr/>
      <dgm:t>
        <a:bodyPr/>
        <a:lstStyle/>
        <a:p>
          <a:endParaRPr lang="en-US"/>
        </a:p>
      </dgm:t>
    </dgm:pt>
    <dgm:pt modelId="{619AFB3B-AC68-4A75-8919-06161389FDA9}">
      <dgm:prSet custT="1"/>
      <dgm:spPr/>
      <dgm:t>
        <a:bodyPr/>
        <a:lstStyle/>
        <a:p>
          <a:r>
            <a:rPr lang="fa-IR" sz="1200" dirty="0" smtClean="0"/>
            <a:t>بازرسی و کنترل لوازم اندازه گیری</a:t>
          </a:r>
          <a:endParaRPr lang="en-US" sz="1200" dirty="0"/>
        </a:p>
      </dgm:t>
    </dgm:pt>
    <dgm:pt modelId="{1C83287D-2577-46D1-944D-6E7EFF610B93}" type="parTrans" cxnId="{225338E1-F2EB-42DD-9650-20BB97CBDB67}">
      <dgm:prSet/>
      <dgm:spPr/>
      <dgm:t>
        <a:bodyPr/>
        <a:lstStyle/>
        <a:p>
          <a:endParaRPr lang="en-US"/>
        </a:p>
      </dgm:t>
    </dgm:pt>
    <dgm:pt modelId="{76E7A741-6085-412E-BAF8-1C3C2C5BEA3D}" type="sibTrans" cxnId="{225338E1-F2EB-42DD-9650-20BB97CBDB67}">
      <dgm:prSet/>
      <dgm:spPr/>
      <dgm:t>
        <a:bodyPr/>
        <a:lstStyle/>
        <a:p>
          <a:endParaRPr lang="en-US"/>
        </a:p>
      </dgm:t>
    </dgm:pt>
    <dgm:pt modelId="{113AF1E9-9083-4429-80EC-E15642211E13}">
      <dgm:prSet custT="1"/>
      <dgm:spPr/>
      <dgm:t>
        <a:bodyPr/>
        <a:lstStyle/>
        <a:p>
          <a:r>
            <a:rPr lang="fa-IR" sz="1200" dirty="0" smtClean="0"/>
            <a:t>اجرای طرح فهام</a:t>
          </a:r>
          <a:endParaRPr lang="en-US" sz="1200" dirty="0"/>
        </a:p>
      </dgm:t>
    </dgm:pt>
    <dgm:pt modelId="{7ADD0679-4CBE-4180-A111-43364D6419BB}" type="parTrans" cxnId="{CD3F35F1-9153-4CD6-B129-7EBEE8F60FF1}">
      <dgm:prSet/>
      <dgm:spPr/>
      <dgm:t>
        <a:bodyPr/>
        <a:lstStyle/>
        <a:p>
          <a:endParaRPr lang="en-US"/>
        </a:p>
      </dgm:t>
    </dgm:pt>
    <dgm:pt modelId="{35302AD8-17F7-4E07-BD05-BACA8098A821}" type="sibTrans" cxnId="{CD3F35F1-9153-4CD6-B129-7EBEE8F60FF1}">
      <dgm:prSet/>
      <dgm:spPr/>
      <dgm:t>
        <a:bodyPr/>
        <a:lstStyle/>
        <a:p>
          <a:endParaRPr lang="en-US"/>
        </a:p>
      </dgm:t>
    </dgm:pt>
    <dgm:pt modelId="{7962C7C3-E9CE-4730-9060-137E0B3B7596}">
      <dgm:prSet custT="1"/>
      <dgm:spPr/>
      <dgm:t>
        <a:bodyPr/>
        <a:lstStyle/>
        <a:p>
          <a:r>
            <a:rPr lang="fa-IR" sz="1200" dirty="0" smtClean="0"/>
            <a:t>شناسایی و جمع آوری برقهای غیر مجاز</a:t>
          </a:r>
          <a:endParaRPr lang="en-US" sz="1200" dirty="0"/>
        </a:p>
      </dgm:t>
    </dgm:pt>
    <dgm:pt modelId="{80190C98-E509-49ED-A180-619014BD7C4D}" type="parTrans" cxnId="{19A13F11-5230-471A-A041-1C4CA8780031}">
      <dgm:prSet/>
      <dgm:spPr/>
      <dgm:t>
        <a:bodyPr/>
        <a:lstStyle/>
        <a:p>
          <a:endParaRPr lang="en-US"/>
        </a:p>
      </dgm:t>
    </dgm:pt>
    <dgm:pt modelId="{F5B279EF-AA19-4676-8640-DE040F5EE4FF}" type="sibTrans" cxnId="{19A13F11-5230-471A-A041-1C4CA8780031}">
      <dgm:prSet/>
      <dgm:spPr/>
      <dgm:t>
        <a:bodyPr/>
        <a:lstStyle/>
        <a:p>
          <a:endParaRPr lang="en-US"/>
        </a:p>
      </dgm:t>
    </dgm:pt>
    <dgm:pt modelId="{9CE98A9F-68F0-44DE-95E2-4A83C3CA33D4}">
      <dgm:prSet custT="1"/>
      <dgm:spPr/>
      <dgm:t>
        <a:bodyPr/>
        <a:lstStyle/>
        <a:p>
          <a:r>
            <a:rPr lang="fa-IR" sz="1200" dirty="0" smtClean="0"/>
            <a:t>نظارت بر قرائت و توزیع</a:t>
          </a:r>
          <a:endParaRPr lang="en-US" sz="1200" dirty="0"/>
        </a:p>
      </dgm:t>
    </dgm:pt>
    <dgm:pt modelId="{C4A44AB5-8A69-427E-A554-3EE781A0FED9}" type="parTrans" cxnId="{003A1969-5964-43DB-856B-67525D5DEE8D}">
      <dgm:prSet/>
      <dgm:spPr/>
      <dgm:t>
        <a:bodyPr/>
        <a:lstStyle/>
        <a:p>
          <a:endParaRPr lang="en-US"/>
        </a:p>
      </dgm:t>
    </dgm:pt>
    <dgm:pt modelId="{A45A93A2-2DC3-45C8-AFB8-8D508098B6D4}" type="sibTrans" cxnId="{003A1969-5964-43DB-856B-67525D5DEE8D}">
      <dgm:prSet/>
      <dgm:spPr/>
      <dgm:t>
        <a:bodyPr/>
        <a:lstStyle/>
        <a:p>
          <a:endParaRPr lang="en-US"/>
        </a:p>
      </dgm:t>
    </dgm:pt>
    <dgm:pt modelId="{586A901A-FAD8-4DFC-BC8B-20DBFDB3CD66}">
      <dgm:prSet custT="1"/>
      <dgm:spPr/>
      <dgm:t>
        <a:bodyPr/>
        <a:lstStyle/>
        <a:p>
          <a:r>
            <a:rPr lang="fa-IR" sz="1200" dirty="0" smtClean="0"/>
            <a:t>کنترل هایلو (ریلی و کیلوواتی)</a:t>
          </a:r>
          <a:endParaRPr lang="en-US" sz="1200" dirty="0"/>
        </a:p>
      </dgm:t>
    </dgm:pt>
    <dgm:pt modelId="{0237A075-51F0-4AAE-9ED4-974338406A0C}" type="parTrans" cxnId="{F9E1EBDB-E27B-4B4B-AAF0-CB112909A3D2}">
      <dgm:prSet/>
      <dgm:spPr/>
      <dgm:t>
        <a:bodyPr/>
        <a:lstStyle/>
        <a:p>
          <a:endParaRPr lang="en-US"/>
        </a:p>
      </dgm:t>
    </dgm:pt>
    <dgm:pt modelId="{39B23115-F1DF-4E55-8DCC-C694C795A7F5}" type="sibTrans" cxnId="{F9E1EBDB-E27B-4B4B-AAF0-CB112909A3D2}">
      <dgm:prSet/>
      <dgm:spPr/>
      <dgm:t>
        <a:bodyPr/>
        <a:lstStyle/>
        <a:p>
          <a:endParaRPr lang="en-US"/>
        </a:p>
      </dgm:t>
    </dgm:pt>
    <dgm:pt modelId="{D243F855-F381-4EEA-B59F-66F8D0E51653}">
      <dgm:prSet custT="1"/>
      <dgm:spPr/>
      <dgm:t>
        <a:bodyPr/>
        <a:lstStyle/>
        <a:p>
          <a:r>
            <a:rPr lang="fa-IR" sz="1200" dirty="0" smtClean="0"/>
            <a:t>نظارت چند لایه ای صدور صورت حساب</a:t>
          </a:r>
          <a:endParaRPr lang="en-US" sz="1200" dirty="0"/>
        </a:p>
      </dgm:t>
    </dgm:pt>
    <dgm:pt modelId="{7402CDA6-F035-4565-9879-870578B5568B}" type="parTrans" cxnId="{454B67EF-3C1D-4C87-A98F-0EDAAC38E033}">
      <dgm:prSet/>
      <dgm:spPr/>
      <dgm:t>
        <a:bodyPr/>
        <a:lstStyle/>
        <a:p>
          <a:endParaRPr lang="en-US"/>
        </a:p>
      </dgm:t>
    </dgm:pt>
    <dgm:pt modelId="{879F9EB4-938C-42B3-92B1-638A99197958}" type="sibTrans" cxnId="{454B67EF-3C1D-4C87-A98F-0EDAAC38E033}">
      <dgm:prSet/>
      <dgm:spPr/>
      <dgm:t>
        <a:bodyPr/>
        <a:lstStyle/>
        <a:p>
          <a:endParaRPr lang="en-US"/>
        </a:p>
      </dgm:t>
    </dgm:pt>
    <dgm:pt modelId="{77479951-BE65-445A-9B96-00D651977EC1}">
      <dgm:prSet phldrT="[Text]" custT="1"/>
      <dgm:spPr/>
      <dgm:t>
        <a:bodyPr/>
        <a:lstStyle/>
        <a:p>
          <a:r>
            <a:rPr lang="fa-IR" sz="1600" b="1" dirty="0" smtClean="0"/>
            <a:t>خدمات الکترونیک</a:t>
          </a:r>
        </a:p>
      </dgm:t>
    </dgm:pt>
    <dgm:pt modelId="{D79A0796-44A0-4855-9315-A0604FDB42B6}" type="sibTrans" cxnId="{AD1E5651-34DB-4327-8959-AABE32FE0070}">
      <dgm:prSet/>
      <dgm:spPr/>
      <dgm:t>
        <a:bodyPr/>
        <a:lstStyle/>
        <a:p>
          <a:endParaRPr lang="en-US"/>
        </a:p>
      </dgm:t>
    </dgm:pt>
    <dgm:pt modelId="{DEB48093-9A40-4BC9-ACCA-2D162386A18E}" type="parTrans" cxnId="{AD1E5651-34DB-4327-8959-AABE32FE0070}">
      <dgm:prSet/>
      <dgm:spPr/>
      <dgm:t>
        <a:bodyPr/>
        <a:lstStyle/>
        <a:p>
          <a:endParaRPr lang="en-US"/>
        </a:p>
      </dgm:t>
    </dgm:pt>
    <dgm:pt modelId="{6A60FDB1-C637-462E-95DC-B8A833D8C4FC}">
      <dgm:prSet custT="1"/>
      <dgm:spPr/>
      <dgm:t>
        <a:bodyPr/>
        <a:lstStyle/>
        <a:p>
          <a:r>
            <a:rPr lang="fa-IR" sz="1200" dirty="0" smtClean="0"/>
            <a:t>صدور صورتحسابهای خارج از کنتور</a:t>
          </a:r>
          <a:endParaRPr lang="en-US" sz="1200" dirty="0"/>
        </a:p>
      </dgm:t>
    </dgm:pt>
    <dgm:pt modelId="{7C0FB681-CBA4-4D01-9BA4-8364C6E07DF2}" type="parTrans" cxnId="{BE414302-451D-4EAE-96D3-865C9FA7A8E3}">
      <dgm:prSet/>
      <dgm:spPr/>
      <dgm:t>
        <a:bodyPr/>
        <a:lstStyle/>
        <a:p>
          <a:endParaRPr lang="en-US"/>
        </a:p>
      </dgm:t>
    </dgm:pt>
    <dgm:pt modelId="{B440344C-81F9-47F6-BE23-8153DDA04620}" type="sibTrans" cxnId="{BE414302-451D-4EAE-96D3-865C9FA7A8E3}">
      <dgm:prSet/>
      <dgm:spPr/>
      <dgm:t>
        <a:bodyPr/>
        <a:lstStyle/>
        <a:p>
          <a:endParaRPr lang="en-US"/>
        </a:p>
      </dgm:t>
    </dgm:pt>
    <dgm:pt modelId="{EB594863-B5B9-453E-8BAA-8E1DD1154CDB}">
      <dgm:prSet custT="1"/>
      <dgm:spPr/>
      <dgm:t>
        <a:bodyPr/>
        <a:lstStyle/>
        <a:p>
          <a:r>
            <a:rPr lang="fa-IR" sz="1100" dirty="0" smtClean="0"/>
            <a:t>پیگیری وصول مطالبات</a:t>
          </a:r>
          <a:endParaRPr lang="en-US" sz="1100" dirty="0"/>
        </a:p>
      </dgm:t>
    </dgm:pt>
    <dgm:pt modelId="{EF7831DC-4C40-4E15-B0C0-F11AA1F6268F}" type="parTrans" cxnId="{BF8FB420-D418-4A41-866D-EC36F92AA9E0}">
      <dgm:prSet/>
      <dgm:spPr/>
      <dgm:t>
        <a:bodyPr/>
        <a:lstStyle/>
        <a:p>
          <a:endParaRPr lang="en-US"/>
        </a:p>
      </dgm:t>
    </dgm:pt>
    <dgm:pt modelId="{E46925EE-FF16-490C-B475-5C7F6813B23C}" type="sibTrans" cxnId="{BF8FB420-D418-4A41-866D-EC36F92AA9E0}">
      <dgm:prSet/>
      <dgm:spPr/>
      <dgm:t>
        <a:bodyPr/>
        <a:lstStyle/>
        <a:p>
          <a:endParaRPr lang="en-US"/>
        </a:p>
      </dgm:t>
    </dgm:pt>
    <dgm:pt modelId="{87534AD8-1AC7-468B-A894-C5F1306E6533}">
      <dgm:prSet custT="1"/>
      <dgm:spPr/>
      <dgm:t>
        <a:bodyPr/>
        <a:lstStyle/>
        <a:p>
          <a:r>
            <a:rPr lang="fa-IR" sz="1200" dirty="0" smtClean="0"/>
            <a:t>نظارت بر تخصیص تعرفه و تعدیلات</a:t>
          </a:r>
          <a:endParaRPr lang="en-US" sz="1200" dirty="0"/>
        </a:p>
      </dgm:t>
    </dgm:pt>
    <dgm:pt modelId="{8DC78E63-3DAA-4AD0-9D4C-875127A29680}" type="parTrans" cxnId="{CB0617C8-1B04-43D6-BF84-7702154D6A01}">
      <dgm:prSet/>
      <dgm:spPr/>
      <dgm:t>
        <a:bodyPr/>
        <a:lstStyle/>
        <a:p>
          <a:endParaRPr lang="en-US"/>
        </a:p>
      </dgm:t>
    </dgm:pt>
    <dgm:pt modelId="{AF276136-0D02-4FD6-A47B-3C2C985CB96A}" type="sibTrans" cxnId="{CB0617C8-1B04-43D6-BF84-7702154D6A01}">
      <dgm:prSet/>
      <dgm:spPr/>
      <dgm:t>
        <a:bodyPr/>
        <a:lstStyle/>
        <a:p>
          <a:endParaRPr lang="en-US"/>
        </a:p>
      </dgm:t>
    </dgm:pt>
    <dgm:pt modelId="{4647D63F-EB10-4D99-9E3C-C951B6B5FF44}">
      <dgm:prSet phldrT="[Text]" custT="1"/>
      <dgm:spPr/>
      <dgm:t>
        <a:bodyPr/>
        <a:lstStyle/>
        <a:p>
          <a:r>
            <a:rPr lang="fa-IR" sz="1200" b="0" dirty="0" smtClean="0"/>
            <a:t>پردازش اطلاعات مشترکین</a:t>
          </a:r>
        </a:p>
      </dgm:t>
    </dgm:pt>
    <dgm:pt modelId="{21C2633A-48DF-4176-9E55-ECCCFCF65EB4}" type="parTrans" cxnId="{C83A2BC2-ED92-4E92-9510-6C01BC0CF754}">
      <dgm:prSet/>
      <dgm:spPr/>
      <dgm:t>
        <a:bodyPr/>
        <a:lstStyle/>
        <a:p>
          <a:endParaRPr lang="en-US"/>
        </a:p>
      </dgm:t>
    </dgm:pt>
    <dgm:pt modelId="{31B169BF-A344-4183-BFD5-DEF2396C863B}" type="sibTrans" cxnId="{C83A2BC2-ED92-4E92-9510-6C01BC0CF754}">
      <dgm:prSet/>
      <dgm:spPr/>
      <dgm:t>
        <a:bodyPr/>
        <a:lstStyle/>
        <a:p>
          <a:endParaRPr lang="en-US"/>
        </a:p>
      </dgm:t>
    </dgm:pt>
    <dgm:pt modelId="{C96E8ACB-6FE1-4AA6-9B9B-0313D8DE7AEF}">
      <dgm:prSet custT="1"/>
      <dgm:spPr/>
      <dgm:t>
        <a:bodyPr/>
        <a:lstStyle/>
        <a:p>
          <a:r>
            <a:rPr lang="fa-IR" sz="1200" dirty="0" smtClean="0"/>
            <a:t>آموزش همگانی</a:t>
          </a:r>
        </a:p>
      </dgm:t>
    </dgm:pt>
    <dgm:pt modelId="{68A4BE67-71A6-4709-884E-98E8974CD2A2}" type="parTrans" cxnId="{9606ABFC-B022-4989-B193-376FAB65600A}">
      <dgm:prSet/>
      <dgm:spPr/>
      <dgm:t>
        <a:bodyPr/>
        <a:lstStyle/>
        <a:p>
          <a:endParaRPr lang="en-US"/>
        </a:p>
      </dgm:t>
    </dgm:pt>
    <dgm:pt modelId="{382769B6-4FA0-4BA7-B78C-665467280C49}" type="sibTrans" cxnId="{9606ABFC-B022-4989-B193-376FAB65600A}">
      <dgm:prSet/>
      <dgm:spPr/>
      <dgm:t>
        <a:bodyPr/>
        <a:lstStyle/>
        <a:p>
          <a:endParaRPr lang="en-US"/>
        </a:p>
      </dgm:t>
    </dgm:pt>
    <dgm:pt modelId="{5A7574FB-A116-45DE-AAAF-8C45082DEC1D}">
      <dgm:prSet custT="1"/>
      <dgm:spPr/>
      <dgm:t>
        <a:bodyPr/>
        <a:lstStyle/>
        <a:p>
          <a:r>
            <a:rPr lang="fa-IR" sz="1200" dirty="0" smtClean="0"/>
            <a:t>آموزش تخصصی صنایع – کشاورزان – ادارات و</a:t>
          </a:r>
        </a:p>
        <a:p>
          <a:r>
            <a:rPr lang="fa-IR" sz="1200" dirty="0" smtClean="0"/>
            <a:t>مشترکین تجاری</a:t>
          </a:r>
        </a:p>
      </dgm:t>
    </dgm:pt>
    <dgm:pt modelId="{3C9F55D1-4032-46E2-BC86-9DAC17B86D08}" type="parTrans" cxnId="{CAFFB90D-02BD-437D-B32D-8987E9CDD53C}">
      <dgm:prSet/>
      <dgm:spPr/>
      <dgm:t>
        <a:bodyPr/>
        <a:lstStyle/>
        <a:p>
          <a:endParaRPr lang="en-US"/>
        </a:p>
      </dgm:t>
    </dgm:pt>
    <dgm:pt modelId="{37C0FB79-F11F-4B53-98BE-92B2E55BF284}" type="sibTrans" cxnId="{CAFFB90D-02BD-437D-B32D-8987E9CDD53C}">
      <dgm:prSet/>
      <dgm:spPr/>
      <dgm:t>
        <a:bodyPr/>
        <a:lstStyle/>
        <a:p>
          <a:endParaRPr lang="en-US"/>
        </a:p>
      </dgm:t>
    </dgm:pt>
    <dgm:pt modelId="{1A9044BF-0006-4D23-A9FB-52B3808CDF96}">
      <dgm:prSet custT="1"/>
      <dgm:spPr/>
      <dgm:t>
        <a:bodyPr/>
        <a:lstStyle/>
        <a:p>
          <a:r>
            <a:rPr lang="fa-IR" sz="1200" dirty="0" smtClean="0"/>
            <a:t>کاهش پیک</a:t>
          </a:r>
        </a:p>
      </dgm:t>
    </dgm:pt>
    <dgm:pt modelId="{B311E3C8-DCED-4EBD-B53B-12C64AD46217}" type="parTrans" cxnId="{0805A3C7-C38F-4139-B3C9-E3F545AD610B}">
      <dgm:prSet/>
      <dgm:spPr/>
      <dgm:t>
        <a:bodyPr/>
        <a:lstStyle/>
        <a:p>
          <a:endParaRPr lang="en-US"/>
        </a:p>
      </dgm:t>
    </dgm:pt>
    <dgm:pt modelId="{8A09F4AD-2072-4501-820F-654DD2AB5F06}" type="sibTrans" cxnId="{0805A3C7-C38F-4139-B3C9-E3F545AD610B}">
      <dgm:prSet/>
      <dgm:spPr/>
      <dgm:t>
        <a:bodyPr/>
        <a:lstStyle/>
        <a:p>
          <a:endParaRPr lang="en-US"/>
        </a:p>
      </dgm:t>
    </dgm:pt>
    <dgm:pt modelId="{4162D176-BEFB-407C-A0CD-DA68DA2E2907}">
      <dgm:prSet custT="1"/>
      <dgm:spPr/>
      <dgm:t>
        <a:bodyPr/>
        <a:lstStyle/>
        <a:p>
          <a:r>
            <a:rPr lang="fa-IR" sz="1200" dirty="0" smtClean="0"/>
            <a:t>برگزاری سمینارهای تخصصی</a:t>
          </a:r>
        </a:p>
      </dgm:t>
    </dgm:pt>
    <dgm:pt modelId="{E63845DF-39F0-4299-B983-75F8DF49AD6D}" type="parTrans" cxnId="{452A5FBA-55C9-4DF3-B7CD-0677067418FB}">
      <dgm:prSet/>
      <dgm:spPr/>
      <dgm:t>
        <a:bodyPr/>
        <a:lstStyle/>
        <a:p>
          <a:endParaRPr lang="en-US"/>
        </a:p>
      </dgm:t>
    </dgm:pt>
    <dgm:pt modelId="{A0B09023-B535-4FF9-B992-C253384C321D}" type="sibTrans" cxnId="{452A5FBA-55C9-4DF3-B7CD-0677067418FB}">
      <dgm:prSet/>
      <dgm:spPr/>
      <dgm:t>
        <a:bodyPr/>
        <a:lstStyle/>
        <a:p>
          <a:endParaRPr lang="en-US"/>
        </a:p>
      </dgm:t>
    </dgm:pt>
    <dgm:pt modelId="{BFDAC9DA-3F34-480D-AF02-8A66A720AFAE}">
      <dgm:prSet phldrT="[Text]" custT="1"/>
      <dgm:spPr/>
      <dgm:t>
        <a:bodyPr/>
        <a:lstStyle/>
        <a:p>
          <a:r>
            <a:rPr lang="fa-IR" sz="1400" b="1" dirty="0" smtClean="0"/>
            <a:t>دفتر لوازم اندازه گیری</a:t>
          </a:r>
          <a:endParaRPr lang="en-US" sz="1400" b="1" dirty="0"/>
        </a:p>
      </dgm:t>
    </dgm:pt>
    <dgm:pt modelId="{716A7320-C603-45F6-AFB5-9A2169D60A86}" type="sibTrans" cxnId="{2D53C6E1-C338-4E8D-A272-1D96D07CFB44}">
      <dgm:prSet/>
      <dgm:spPr/>
      <dgm:t>
        <a:bodyPr/>
        <a:lstStyle/>
        <a:p>
          <a:endParaRPr lang="en-US"/>
        </a:p>
      </dgm:t>
    </dgm:pt>
    <dgm:pt modelId="{B850458C-F3A4-4CE4-A530-6F5BD3BA3796}" type="parTrans" cxnId="{2D53C6E1-C338-4E8D-A272-1D96D07CFB44}">
      <dgm:prSet/>
      <dgm:spPr/>
      <dgm:t>
        <a:bodyPr/>
        <a:lstStyle/>
        <a:p>
          <a:endParaRPr lang="en-US"/>
        </a:p>
      </dgm:t>
    </dgm:pt>
    <dgm:pt modelId="{E51D9D32-D26D-4371-8FBA-9518C0A6FA23}">
      <dgm:prSet custT="1"/>
      <dgm:spPr/>
      <dgm:t>
        <a:bodyPr/>
        <a:lstStyle/>
        <a:p>
          <a:r>
            <a:rPr lang="fa-IR" sz="1100" dirty="0" smtClean="0"/>
            <a:t>نظارت بر عملکرد آژانسها</a:t>
          </a:r>
          <a:endParaRPr lang="en-US" sz="1100" dirty="0"/>
        </a:p>
      </dgm:t>
    </dgm:pt>
    <dgm:pt modelId="{C487C5DB-8052-4D83-AF51-CE535F702D0B}" type="parTrans" cxnId="{9594087A-BAD2-415D-B4DD-F928C49CDE42}">
      <dgm:prSet/>
      <dgm:spPr/>
      <dgm:t>
        <a:bodyPr/>
        <a:lstStyle/>
        <a:p>
          <a:endParaRPr lang="en-US"/>
        </a:p>
      </dgm:t>
    </dgm:pt>
    <dgm:pt modelId="{9F0C676F-8B9A-4EDB-BFD9-A2CED40EE3C4}" type="sibTrans" cxnId="{9594087A-BAD2-415D-B4DD-F928C49CDE42}">
      <dgm:prSet/>
      <dgm:spPr/>
      <dgm:t>
        <a:bodyPr/>
        <a:lstStyle/>
        <a:p>
          <a:endParaRPr lang="en-US"/>
        </a:p>
      </dgm:t>
    </dgm:pt>
    <dgm:pt modelId="{1FDC2737-5B82-4171-8DF0-AB7DAFFECEB2}" type="pres">
      <dgm:prSet presAssocID="{858242BF-0FAB-4CB6-A601-D4088770B284}" presName="hierChild1" presStyleCnt="0">
        <dgm:presLayoutVars>
          <dgm:orgChart val="1"/>
          <dgm:chPref val="1"/>
          <dgm:dir/>
          <dgm:animOne val="branch"/>
          <dgm:animLvl val="lvl"/>
          <dgm:resizeHandles/>
        </dgm:presLayoutVars>
      </dgm:prSet>
      <dgm:spPr/>
      <dgm:t>
        <a:bodyPr/>
        <a:lstStyle/>
        <a:p>
          <a:endParaRPr lang="en-US"/>
        </a:p>
      </dgm:t>
    </dgm:pt>
    <dgm:pt modelId="{34D7D832-B801-4DD8-96D6-5DE125697AD0}" type="pres">
      <dgm:prSet presAssocID="{71E28544-23DE-444B-8BE6-5CD337928971}" presName="hierRoot1" presStyleCnt="0">
        <dgm:presLayoutVars>
          <dgm:hierBranch val="init"/>
        </dgm:presLayoutVars>
      </dgm:prSet>
      <dgm:spPr/>
      <dgm:t>
        <a:bodyPr/>
        <a:lstStyle/>
        <a:p>
          <a:endParaRPr lang="en-US"/>
        </a:p>
      </dgm:t>
    </dgm:pt>
    <dgm:pt modelId="{51E9F61A-26FE-46A7-8217-9A0AB3C5073F}" type="pres">
      <dgm:prSet presAssocID="{71E28544-23DE-444B-8BE6-5CD337928971}" presName="rootComposite1" presStyleCnt="0"/>
      <dgm:spPr/>
      <dgm:t>
        <a:bodyPr/>
        <a:lstStyle/>
        <a:p>
          <a:endParaRPr lang="en-US"/>
        </a:p>
      </dgm:t>
    </dgm:pt>
    <dgm:pt modelId="{72302EF3-63DC-4CD4-B4A3-87D6D7099AC2}" type="pres">
      <dgm:prSet presAssocID="{71E28544-23DE-444B-8BE6-5CD337928971}" presName="rootText1" presStyleLbl="node0" presStyleIdx="0" presStyleCnt="1" custScaleX="473636" custScaleY="124963">
        <dgm:presLayoutVars>
          <dgm:chPref val="3"/>
        </dgm:presLayoutVars>
      </dgm:prSet>
      <dgm:spPr/>
      <dgm:t>
        <a:bodyPr/>
        <a:lstStyle/>
        <a:p>
          <a:endParaRPr lang="en-US"/>
        </a:p>
      </dgm:t>
    </dgm:pt>
    <dgm:pt modelId="{9BE1463B-D0D0-4530-9B57-69084DD8D5BC}" type="pres">
      <dgm:prSet presAssocID="{71E28544-23DE-444B-8BE6-5CD337928971}" presName="rootConnector1" presStyleLbl="node1" presStyleIdx="0" presStyleCnt="0"/>
      <dgm:spPr/>
      <dgm:t>
        <a:bodyPr/>
        <a:lstStyle/>
        <a:p>
          <a:endParaRPr lang="en-US"/>
        </a:p>
      </dgm:t>
    </dgm:pt>
    <dgm:pt modelId="{646ABC1A-BD40-41CC-8821-CF30BCF39F0E}" type="pres">
      <dgm:prSet presAssocID="{71E28544-23DE-444B-8BE6-5CD337928971}" presName="hierChild2" presStyleCnt="0"/>
      <dgm:spPr/>
      <dgm:t>
        <a:bodyPr/>
        <a:lstStyle/>
        <a:p>
          <a:endParaRPr lang="en-US"/>
        </a:p>
      </dgm:t>
    </dgm:pt>
    <dgm:pt modelId="{3C69E165-D4E1-40F6-A4C7-52C274850B6F}" type="pres">
      <dgm:prSet presAssocID="{BCDD1079-2476-44A8-8EB1-B944DAAF87D6}" presName="Name37" presStyleLbl="parChTrans1D2" presStyleIdx="0" presStyleCnt="5"/>
      <dgm:spPr/>
      <dgm:t>
        <a:bodyPr/>
        <a:lstStyle/>
        <a:p>
          <a:endParaRPr lang="en-US"/>
        </a:p>
      </dgm:t>
    </dgm:pt>
    <dgm:pt modelId="{AA376FA0-003F-422F-AE82-0F62D750897D}" type="pres">
      <dgm:prSet presAssocID="{DC76747B-ACA0-460F-A0CC-5D5BE1270C16}" presName="hierRoot2" presStyleCnt="0">
        <dgm:presLayoutVars>
          <dgm:hierBranch val="init"/>
        </dgm:presLayoutVars>
      </dgm:prSet>
      <dgm:spPr/>
      <dgm:t>
        <a:bodyPr/>
        <a:lstStyle/>
        <a:p>
          <a:endParaRPr lang="en-US"/>
        </a:p>
      </dgm:t>
    </dgm:pt>
    <dgm:pt modelId="{40063B54-6731-4B16-A896-3EBB85BCE45F}" type="pres">
      <dgm:prSet presAssocID="{DC76747B-ACA0-460F-A0CC-5D5BE1270C16}" presName="rootComposite" presStyleCnt="0"/>
      <dgm:spPr/>
      <dgm:t>
        <a:bodyPr/>
        <a:lstStyle/>
        <a:p>
          <a:endParaRPr lang="en-US"/>
        </a:p>
      </dgm:t>
    </dgm:pt>
    <dgm:pt modelId="{DE49A58E-A9BA-4503-BFE9-9E224A09086D}" type="pres">
      <dgm:prSet presAssocID="{DC76747B-ACA0-460F-A0CC-5D5BE1270C16}" presName="rootText" presStyleLbl="node2" presStyleIdx="0" presStyleCnt="5" custScaleX="130543" custScaleY="183491">
        <dgm:presLayoutVars>
          <dgm:chPref val="3"/>
        </dgm:presLayoutVars>
      </dgm:prSet>
      <dgm:spPr/>
      <dgm:t>
        <a:bodyPr/>
        <a:lstStyle/>
        <a:p>
          <a:endParaRPr lang="en-US"/>
        </a:p>
      </dgm:t>
    </dgm:pt>
    <dgm:pt modelId="{F3A692B3-852D-42C6-B7CC-3E51EC1B53F9}" type="pres">
      <dgm:prSet presAssocID="{DC76747B-ACA0-460F-A0CC-5D5BE1270C16}" presName="rootConnector" presStyleLbl="node2" presStyleIdx="0" presStyleCnt="5"/>
      <dgm:spPr/>
      <dgm:t>
        <a:bodyPr/>
        <a:lstStyle/>
        <a:p>
          <a:endParaRPr lang="en-US"/>
        </a:p>
      </dgm:t>
    </dgm:pt>
    <dgm:pt modelId="{9A83319F-3DCE-4638-920D-7D0601215C6F}" type="pres">
      <dgm:prSet presAssocID="{DC76747B-ACA0-460F-A0CC-5D5BE1270C16}" presName="hierChild4" presStyleCnt="0"/>
      <dgm:spPr/>
      <dgm:t>
        <a:bodyPr/>
        <a:lstStyle/>
        <a:p>
          <a:endParaRPr lang="en-US"/>
        </a:p>
      </dgm:t>
    </dgm:pt>
    <dgm:pt modelId="{980B379B-622E-405F-9E8F-DEE61F3391C5}" type="pres">
      <dgm:prSet presAssocID="{0C6CF661-A124-4BAD-B7C7-7163F5296E9F}" presName="Name37" presStyleLbl="parChTrans1D3" presStyleIdx="0" presStyleCnt="21"/>
      <dgm:spPr/>
      <dgm:t>
        <a:bodyPr/>
        <a:lstStyle/>
        <a:p>
          <a:endParaRPr lang="en-US"/>
        </a:p>
      </dgm:t>
    </dgm:pt>
    <dgm:pt modelId="{D4F4B194-52F3-4F18-86D6-4A00986F4EFB}" type="pres">
      <dgm:prSet presAssocID="{FB0BD319-A648-4455-82DF-CA2AA200A74F}" presName="hierRoot2" presStyleCnt="0">
        <dgm:presLayoutVars>
          <dgm:hierBranch val="init"/>
        </dgm:presLayoutVars>
      </dgm:prSet>
      <dgm:spPr/>
      <dgm:t>
        <a:bodyPr/>
        <a:lstStyle/>
        <a:p>
          <a:endParaRPr lang="en-US"/>
        </a:p>
      </dgm:t>
    </dgm:pt>
    <dgm:pt modelId="{85937570-1CF3-4DD8-A221-02AAF0D19DBF}" type="pres">
      <dgm:prSet presAssocID="{FB0BD319-A648-4455-82DF-CA2AA200A74F}" presName="rootComposite" presStyleCnt="0"/>
      <dgm:spPr/>
      <dgm:t>
        <a:bodyPr/>
        <a:lstStyle/>
        <a:p>
          <a:endParaRPr lang="en-US"/>
        </a:p>
      </dgm:t>
    </dgm:pt>
    <dgm:pt modelId="{5625A29E-2D5A-40C5-86B0-F5F8C2CF1403}" type="pres">
      <dgm:prSet presAssocID="{FB0BD319-A648-4455-82DF-CA2AA200A74F}" presName="rootText" presStyleLbl="node3" presStyleIdx="0" presStyleCnt="21" custScaleY="167620">
        <dgm:presLayoutVars>
          <dgm:chPref val="3"/>
        </dgm:presLayoutVars>
      </dgm:prSet>
      <dgm:spPr/>
      <dgm:t>
        <a:bodyPr/>
        <a:lstStyle/>
        <a:p>
          <a:endParaRPr lang="en-US"/>
        </a:p>
      </dgm:t>
    </dgm:pt>
    <dgm:pt modelId="{1CE313D4-8DD9-4801-BCFC-18483C6C9B6D}" type="pres">
      <dgm:prSet presAssocID="{FB0BD319-A648-4455-82DF-CA2AA200A74F}" presName="rootConnector" presStyleLbl="node3" presStyleIdx="0" presStyleCnt="21"/>
      <dgm:spPr/>
      <dgm:t>
        <a:bodyPr/>
        <a:lstStyle/>
        <a:p>
          <a:endParaRPr lang="en-US"/>
        </a:p>
      </dgm:t>
    </dgm:pt>
    <dgm:pt modelId="{C0172C60-09EE-4EBB-840A-D53B8CB2CEE7}" type="pres">
      <dgm:prSet presAssocID="{FB0BD319-A648-4455-82DF-CA2AA200A74F}" presName="hierChild4" presStyleCnt="0"/>
      <dgm:spPr/>
      <dgm:t>
        <a:bodyPr/>
        <a:lstStyle/>
        <a:p>
          <a:endParaRPr lang="en-US"/>
        </a:p>
      </dgm:t>
    </dgm:pt>
    <dgm:pt modelId="{0822726F-5017-45FB-8455-36B294A2315B}" type="pres">
      <dgm:prSet presAssocID="{68A4BE67-71A6-4709-884E-98E8974CD2A2}" presName="Name37" presStyleLbl="parChTrans1D4" presStyleIdx="0" presStyleCnt="13"/>
      <dgm:spPr/>
      <dgm:t>
        <a:bodyPr/>
        <a:lstStyle/>
        <a:p>
          <a:endParaRPr lang="en-US"/>
        </a:p>
      </dgm:t>
    </dgm:pt>
    <dgm:pt modelId="{6D851E75-9496-4B87-8691-467295C4A2A4}" type="pres">
      <dgm:prSet presAssocID="{C96E8ACB-6FE1-4AA6-9B9B-0313D8DE7AEF}" presName="hierRoot2" presStyleCnt="0">
        <dgm:presLayoutVars>
          <dgm:hierBranch val="init"/>
        </dgm:presLayoutVars>
      </dgm:prSet>
      <dgm:spPr/>
    </dgm:pt>
    <dgm:pt modelId="{7973B06E-E050-47B7-A193-0AF2AB99CA17}" type="pres">
      <dgm:prSet presAssocID="{C96E8ACB-6FE1-4AA6-9B9B-0313D8DE7AEF}" presName="rootComposite" presStyleCnt="0"/>
      <dgm:spPr/>
    </dgm:pt>
    <dgm:pt modelId="{FA2FE68D-A940-42D3-9C14-EAC5CD6BE35D}" type="pres">
      <dgm:prSet presAssocID="{C96E8ACB-6FE1-4AA6-9B9B-0313D8DE7AEF}" presName="rootText" presStyleLbl="node4" presStyleIdx="0" presStyleCnt="13" custScaleY="148023">
        <dgm:presLayoutVars>
          <dgm:chPref val="3"/>
        </dgm:presLayoutVars>
      </dgm:prSet>
      <dgm:spPr/>
      <dgm:t>
        <a:bodyPr/>
        <a:lstStyle/>
        <a:p>
          <a:endParaRPr lang="en-US"/>
        </a:p>
      </dgm:t>
    </dgm:pt>
    <dgm:pt modelId="{E62367A5-FA51-41F2-B302-7C9DFD01C1C9}" type="pres">
      <dgm:prSet presAssocID="{C96E8ACB-6FE1-4AA6-9B9B-0313D8DE7AEF}" presName="rootConnector" presStyleLbl="node4" presStyleIdx="0" presStyleCnt="13"/>
      <dgm:spPr/>
      <dgm:t>
        <a:bodyPr/>
        <a:lstStyle/>
        <a:p>
          <a:endParaRPr lang="en-US"/>
        </a:p>
      </dgm:t>
    </dgm:pt>
    <dgm:pt modelId="{8210E387-E605-42EA-BEEF-CE16E0BDC021}" type="pres">
      <dgm:prSet presAssocID="{C96E8ACB-6FE1-4AA6-9B9B-0313D8DE7AEF}" presName="hierChild4" presStyleCnt="0"/>
      <dgm:spPr/>
    </dgm:pt>
    <dgm:pt modelId="{1AAE7A0C-2BCF-41B7-933C-B5DC9075D6D4}" type="pres">
      <dgm:prSet presAssocID="{C96E8ACB-6FE1-4AA6-9B9B-0313D8DE7AEF}" presName="hierChild5" presStyleCnt="0"/>
      <dgm:spPr/>
    </dgm:pt>
    <dgm:pt modelId="{4678B728-42A8-4568-B5BF-04AFA3CBF2F1}" type="pres">
      <dgm:prSet presAssocID="{3C9F55D1-4032-46E2-BC86-9DAC17B86D08}" presName="Name37" presStyleLbl="parChTrans1D4" presStyleIdx="1" presStyleCnt="13"/>
      <dgm:spPr/>
      <dgm:t>
        <a:bodyPr/>
        <a:lstStyle/>
        <a:p>
          <a:endParaRPr lang="en-US"/>
        </a:p>
      </dgm:t>
    </dgm:pt>
    <dgm:pt modelId="{CCDAF24F-420C-4FF5-B118-4D7E543CCE62}" type="pres">
      <dgm:prSet presAssocID="{5A7574FB-A116-45DE-AAAF-8C45082DEC1D}" presName="hierRoot2" presStyleCnt="0">
        <dgm:presLayoutVars>
          <dgm:hierBranch val="init"/>
        </dgm:presLayoutVars>
      </dgm:prSet>
      <dgm:spPr/>
    </dgm:pt>
    <dgm:pt modelId="{AA17F997-5851-4FC0-BDDE-E24627C58EF8}" type="pres">
      <dgm:prSet presAssocID="{5A7574FB-A116-45DE-AAAF-8C45082DEC1D}" presName="rootComposite" presStyleCnt="0"/>
      <dgm:spPr/>
    </dgm:pt>
    <dgm:pt modelId="{3EA54C85-4EA9-4EF4-AE75-0E8042C83315}" type="pres">
      <dgm:prSet presAssocID="{5A7574FB-A116-45DE-AAAF-8C45082DEC1D}" presName="rootText" presStyleLbl="node4" presStyleIdx="1" presStyleCnt="13" custScaleX="150534" custScaleY="380233">
        <dgm:presLayoutVars>
          <dgm:chPref val="3"/>
        </dgm:presLayoutVars>
      </dgm:prSet>
      <dgm:spPr/>
      <dgm:t>
        <a:bodyPr/>
        <a:lstStyle/>
        <a:p>
          <a:endParaRPr lang="en-US"/>
        </a:p>
      </dgm:t>
    </dgm:pt>
    <dgm:pt modelId="{5D304B19-5E7D-4C39-974A-1B5BE68CCA68}" type="pres">
      <dgm:prSet presAssocID="{5A7574FB-A116-45DE-AAAF-8C45082DEC1D}" presName="rootConnector" presStyleLbl="node4" presStyleIdx="1" presStyleCnt="13"/>
      <dgm:spPr/>
      <dgm:t>
        <a:bodyPr/>
        <a:lstStyle/>
        <a:p>
          <a:endParaRPr lang="en-US"/>
        </a:p>
      </dgm:t>
    </dgm:pt>
    <dgm:pt modelId="{103930D8-E2A7-4A4E-946F-4E90D06C6FBB}" type="pres">
      <dgm:prSet presAssocID="{5A7574FB-A116-45DE-AAAF-8C45082DEC1D}" presName="hierChild4" presStyleCnt="0"/>
      <dgm:spPr/>
    </dgm:pt>
    <dgm:pt modelId="{D202F91C-BD1D-49CF-92E2-CD7BCC9FB09E}" type="pres">
      <dgm:prSet presAssocID="{5A7574FB-A116-45DE-AAAF-8C45082DEC1D}" presName="hierChild5" presStyleCnt="0"/>
      <dgm:spPr/>
    </dgm:pt>
    <dgm:pt modelId="{C8358D3F-B5EE-459D-B626-31B58A3A00FE}" type="pres">
      <dgm:prSet presAssocID="{FB0BD319-A648-4455-82DF-CA2AA200A74F}" presName="hierChild5" presStyleCnt="0"/>
      <dgm:spPr/>
      <dgm:t>
        <a:bodyPr/>
        <a:lstStyle/>
        <a:p>
          <a:endParaRPr lang="en-US"/>
        </a:p>
      </dgm:t>
    </dgm:pt>
    <dgm:pt modelId="{3140FB0B-9A0B-4D30-A130-82D2378ACA3C}" type="pres">
      <dgm:prSet presAssocID="{B311E3C8-DCED-4EBD-B53B-12C64AD46217}" presName="Name37" presStyleLbl="parChTrans1D3" presStyleIdx="1" presStyleCnt="21"/>
      <dgm:spPr/>
      <dgm:t>
        <a:bodyPr/>
        <a:lstStyle/>
        <a:p>
          <a:endParaRPr lang="en-US"/>
        </a:p>
      </dgm:t>
    </dgm:pt>
    <dgm:pt modelId="{64B4CCF7-8EAF-46C2-B83F-4BC9D3EDBABE}" type="pres">
      <dgm:prSet presAssocID="{1A9044BF-0006-4D23-A9FB-52B3808CDF96}" presName="hierRoot2" presStyleCnt="0">
        <dgm:presLayoutVars>
          <dgm:hierBranch val="init"/>
        </dgm:presLayoutVars>
      </dgm:prSet>
      <dgm:spPr/>
    </dgm:pt>
    <dgm:pt modelId="{989ADE16-F0E7-4205-898C-67FC7176FC8B}" type="pres">
      <dgm:prSet presAssocID="{1A9044BF-0006-4D23-A9FB-52B3808CDF96}" presName="rootComposite" presStyleCnt="0"/>
      <dgm:spPr/>
    </dgm:pt>
    <dgm:pt modelId="{69BB843E-EB87-41F4-ABE8-78B01928BD74}" type="pres">
      <dgm:prSet presAssocID="{1A9044BF-0006-4D23-A9FB-52B3808CDF96}" presName="rootText" presStyleLbl="node3" presStyleIdx="1" presStyleCnt="21">
        <dgm:presLayoutVars>
          <dgm:chPref val="3"/>
        </dgm:presLayoutVars>
      </dgm:prSet>
      <dgm:spPr/>
      <dgm:t>
        <a:bodyPr/>
        <a:lstStyle/>
        <a:p>
          <a:endParaRPr lang="en-US"/>
        </a:p>
      </dgm:t>
    </dgm:pt>
    <dgm:pt modelId="{EBEBE19F-42D0-46B8-955B-CCC149F680DA}" type="pres">
      <dgm:prSet presAssocID="{1A9044BF-0006-4D23-A9FB-52B3808CDF96}" presName="rootConnector" presStyleLbl="node3" presStyleIdx="1" presStyleCnt="21"/>
      <dgm:spPr/>
      <dgm:t>
        <a:bodyPr/>
        <a:lstStyle/>
        <a:p>
          <a:endParaRPr lang="en-US"/>
        </a:p>
      </dgm:t>
    </dgm:pt>
    <dgm:pt modelId="{65D9DC3A-3CBA-4BFF-A27B-EF8B1AD1F053}" type="pres">
      <dgm:prSet presAssocID="{1A9044BF-0006-4D23-A9FB-52B3808CDF96}" presName="hierChild4" presStyleCnt="0"/>
      <dgm:spPr/>
    </dgm:pt>
    <dgm:pt modelId="{82CE793D-7DE7-4356-A3C2-6A87796AAB81}" type="pres">
      <dgm:prSet presAssocID="{E63845DF-39F0-4299-B983-75F8DF49AD6D}" presName="Name37" presStyleLbl="parChTrans1D4" presStyleIdx="2" presStyleCnt="13"/>
      <dgm:spPr/>
      <dgm:t>
        <a:bodyPr/>
        <a:lstStyle/>
        <a:p>
          <a:endParaRPr lang="en-US"/>
        </a:p>
      </dgm:t>
    </dgm:pt>
    <dgm:pt modelId="{5E91E590-D14C-4352-A8BA-77212AC717C9}" type="pres">
      <dgm:prSet presAssocID="{4162D176-BEFB-407C-A0CD-DA68DA2E2907}" presName="hierRoot2" presStyleCnt="0">
        <dgm:presLayoutVars>
          <dgm:hierBranch val="init"/>
        </dgm:presLayoutVars>
      </dgm:prSet>
      <dgm:spPr/>
    </dgm:pt>
    <dgm:pt modelId="{1D7C82E7-FC6E-473C-A4B7-88A5603DF94B}" type="pres">
      <dgm:prSet presAssocID="{4162D176-BEFB-407C-A0CD-DA68DA2E2907}" presName="rootComposite" presStyleCnt="0"/>
      <dgm:spPr/>
    </dgm:pt>
    <dgm:pt modelId="{6C045C22-D80D-45E5-A67C-C854C61A3717}" type="pres">
      <dgm:prSet presAssocID="{4162D176-BEFB-407C-A0CD-DA68DA2E2907}" presName="rootText" presStyleLbl="node4" presStyleIdx="2" presStyleCnt="13" custScaleY="216595">
        <dgm:presLayoutVars>
          <dgm:chPref val="3"/>
        </dgm:presLayoutVars>
      </dgm:prSet>
      <dgm:spPr/>
      <dgm:t>
        <a:bodyPr/>
        <a:lstStyle/>
        <a:p>
          <a:endParaRPr lang="en-US"/>
        </a:p>
      </dgm:t>
    </dgm:pt>
    <dgm:pt modelId="{C9188BFF-9516-450C-A7BE-0F18D2013ADD}" type="pres">
      <dgm:prSet presAssocID="{4162D176-BEFB-407C-A0CD-DA68DA2E2907}" presName="rootConnector" presStyleLbl="node4" presStyleIdx="2" presStyleCnt="13"/>
      <dgm:spPr/>
      <dgm:t>
        <a:bodyPr/>
        <a:lstStyle/>
        <a:p>
          <a:endParaRPr lang="en-US"/>
        </a:p>
      </dgm:t>
    </dgm:pt>
    <dgm:pt modelId="{1CEEA170-4259-4D0B-B800-CB59D62B0D4A}" type="pres">
      <dgm:prSet presAssocID="{4162D176-BEFB-407C-A0CD-DA68DA2E2907}" presName="hierChild4" presStyleCnt="0"/>
      <dgm:spPr/>
    </dgm:pt>
    <dgm:pt modelId="{1A507C41-0734-490B-83C1-D86223C05F9E}" type="pres">
      <dgm:prSet presAssocID="{4162D176-BEFB-407C-A0CD-DA68DA2E2907}" presName="hierChild5" presStyleCnt="0"/>
      <dgm:spPr/>
    </dgm:pt>
    <dgm:pt modelId="{A14A74A3-F21D-41F0-A811-EDE4FA42D66B}" type="pres">
      <dgm:prSet presAssocID="{1A9044BF-0006-4D23-A9FB-52B3808CDF96}" presName="hierChild5" presStyleCnt="0"/>
      <dgm:spPr/>
    </dgm:pt>
    <dgm:pt modelId="{A373BB7A-9E30-4962-829E-D8EB4BE55AF0}" type="pres">
      <dgm:prSet presAssocID="{DC76747B-ACA0-460F-A0CC-5D5BE1270C16}" presName="hierChild5" presStyleCnt="0"/>
      <dgm:spPr/>
      <dgm:t>
        <a:bodyPr/>
        <a:lstStyle/>
        <a:p>
          <a:endParaRPr lang="en-US"/>
        </a:p>
      </dgm:t>
    </dgm:pt>
    <dgm:pt modelId="{3983C47A-DE88-4B9F-A81F-30C63901AFF7}" type="pres">
      <dgm:prSet presAssocID="{B850458C-F3A4-4CE4-A530-6F5BD3BA3796}" presName="Name37" presStyleLbl="parChTrans1D2" presStyleIdx="1" presStyleCnt="5"/>
      <dgm:spPr/>
      <dgm:t>
        <a:bodyPr/>
        <a:lstStyle/>
        <a:p>
          <a:endParaRPr lang="en-US"/>
        </a:p>
      </dgm:t>
    </dgm:pt>
    <dgm:pt modelId="{97E9514C-5338-4DDD-858A-D6E3AFD8CEB4}" type="pres">
      <dgm:prSet presAssocID="{BFDAC9DA-3F34-480D-AF02-8A66A720AFAE}" presName="hierRoot2" presStyleCnt="0">
        <dgm:presLayoutVars>
          <dgm:hierBranch val="init"/>
        </dgm:presLayoutVars>
      </dgm:prSet>
      <dgm:spPr/>
      <dgm:t>
        <a:bodyPr/>
        <a:lstStyle/>
        <a:p>
          <a:endParaRPr lang="en-US"/>
        </a:p>
      </dgm:t>
    </dgm:pt>
    <dgm:pt modelId="{4A9DC521-F3C6-4650-85A3-0000F339DACE}" type="pres">
      <dgm:prSet presAssocID="{BFDAC9DA-3F34-480D-AF02-8A66A720AFAE}" presName="rootComposite" presStyleCnt="0"/>
      <dgm:spPr/>
      <dgm:t>
        <a:bodyPr/>
        <a:lstStyle/>
        <a:p>
          <a:endParaRPr lang="en-US"/>
        </a:p>
      </dgm:t>
    </dgm:pt>
    <dgm:pt modelId="{C1EA7589-0C2E-49A0-BA57-57FE5B4762D5}" type="pres">
      <dgm:prSet presAssocID="{BFDAC9DA-3F34-480D-AF02-8A66A720AFAE}" presName="rootText" presStyleLbl="node2" presStyleIdx="1" presStyleCnt="5" custScaleX="179191" custScaleY="143106">
        <dgm:presLayoutVars>
          <dgm:chPref val="3"/>
        </dgm:presLayoutVars>
      </dgm:prSet>
      <dgm:spPr/>
      <dgm:t>
        <a:bodyPr/>
        <a:lstStyle/>
        <a:p>
          <a:endParaRPr lang="en-US"/>
        </a:p>
      </dgm:t>
    </dgm:pt>
    <dgm:pt modelId="{43E492E7-43D1-4FEF-A024-8E66D9207E46}" type="pres">
      <dgm:prSet presAssocID="{BFDAC9DA-3F34-480D-AF02-8A66A720AFAE}" presName="rootConnector" presStyleLbl="node2" presStyleIdx="1" presStyleCnt="5"/>
      <dgm:spPr/>
      <dgm:t>
        <a:bodyPr/>
        <a:lstStyle/>
        <a:p>
          <a:endParaRPr lang="en-US"/>
        </a:p>
      </dgm:t>
    </dgm:pt>
    <dgm:pt modelId="{98652A1F-5C4E-4A41-9325-06FA7C93CC42}" type="pres">
      <dgm:prSet presAssocID="{BFDAC9DA-3F34-480D-AF02-8A66A720AFAE}" presName="hierChild4" presStyleCnt="0"/>
      <dgm:spPr/>
      <dgm:t>
        <a:bodyPr/>
        <a:lstStyle/>
        <a:p>
          <a:endParaRPr lang="en-US"/>
        </a:p>
      </dgm:t>
    </dgm:pt>
    <dgm:pt modelId="{791779D2-305D-4652-B148-C799DC99CC79}" type="pres">
      <dgm:prSet presAssocID="{04B75D6D-AE74-48BB-8A37-65417741D345}" presName="Name37" presStyleLbl="parChTrans1D3" presStyleIdx="2" presStyleCnt="21"/>
      <dgm:spPr/>
      <dgm:t>
        <a:bodyPr/>
        <a:lstStyle/>
        <a:p>
          <a:endParaRPr lang="en-US"/>
        </a:p>
      </dgm:t>
    </dgm:pt>
    <dgm:pt modelId="{D68C4E6F-98F9-46E0-90F0-BC3746F7D014}" type="pres">
      <dgm:prSet presAssocID="{C7A5B623-F58B-4F5C-8107-A16E33C95D50}" presName="hierRoot2" presStyleCnt="0">
        <dgm:presLayoutVars>
          <dgm:hierBranch val="init"/>
        </dgm:presLayoutVars>
      </dgm:prSet>
      <dgm:spPr/>
      <dgm:t>
        <a:bodyPr/>
        <a:lstStyle/>
        <a:p>
          <a:endParaRPr lang="en-US"/>
        </a:p>
      </dgm:t>
    </dgm:pt>
    <dgm:pt modelId="{635C599E-6D83-46DE-A905-2C8FB00E2BD5}" type="pres">
      <dgm:prSet presAssocID="{C7A5B623-F58B-4F5C-8107-A16E33C95D50}" presName="rootComposite" presStyleCnt="0"/>
      <dgm:spPr/>
      <dgm:t>
        <a:bodyPr/>
        <a:lstStyle/>
        <a:p>
          <a:endParaRPr lang="en-US"/>
        </a:p>
      </dgm:t>
    </dgm:pt>
    <dgm:pt modelId="{45AA45FD-5445-424C-9B0F-DFC4D4BEBDFB}" type="pres">
      <dgm:prSet presAssocID="{C7A5B623-F58B-4F5C-8107-A16E33C95D50}" presName="rootText" presStyleLbl="node3" presStyleIdx="2" presStyleCnt="21" custScaleX="116417" custScaleY="153013">
        <dgm:presLayoutVars>
          <dgm:chPref val="3"/>
        </dgm:presLayoutVars>
      </dgm:prSet>
      <dgm:spPr/>
      <dgm:t>
        <a:bodyPr/>
        <a:lstStyle/>
        <a:p>
          <a:endParaRPr lang="en-US"/>
        </a:p>
      </dgm:t>
    </dgm:pt>
    <dgm:pt modelId="{3216557A-5EF6-46F0-8AF0-DBF06AF89D26}" type="pres">
      <dgm:prSet presAssocID="{C7A5B623-F58B-4F5C-8107-A16E33C95D50}" presName="rootConnector" presStyleLbl="node3" presStyleIdx="2" presStyleCnt="21"/>
      <dgm:spPr/>
      <dgm:t>
        <a:bodyPr/>
        <a:lstStyle/>
        <a:p>
          <a:endParaRPr lang="en-US"/>
        </a:p>
      </dgm:t>
    </dgm:pt>
    <dgm:pt modelId="{A1B7B6FC-227F-4DC5-907F-A05262EA4B8E}" type="pres">
      <dgm:prSet presAssocID="{C7A5B623-F58B-4F5C-8107-A16E33C95D50}" presName="hierChild4" presStyleCnt="0"/>
      <dgm:spPr/>
      <dgm:t>
        <a:bodyPr/>
        <a:lstStyle/>
        <a:p>
          <a:endParaRPr lang="en-US"/>
        </a:p>
      </dgm:t>
    </dgm:pt>
    <dgm:pt modelId="{06554942-C52C-40B8-A47D-9920CDAF8C78}" type="pres">
      <dgm:prSet presAssocID="{C7A5B623-F58B-4F5C-8107-A16E33C95D50}" presName="hierChild5" presStyleCnt="0"/>
      <dgm:spPr/>
      <dgm:t>
        <a:bodyPr/>
        <a:lstStyle/>
        <a:p>
          <a:endParaRPr lang="en-US"/>
        </a:p>
      </dgm:t>
    </dgm:pt>
    <dgm:pt modelId="{D33113FC-4329-476D-A91D-D677E30FE5F7}" type="pres">
      <dgm:prSet presAssocID="{841AB868-3F3D-49AE-AB9D-5AA71438EC3A}" presName="Name37" presStyleLbl="parChTrans1D3" presStyleIdx="3" presStyleCnt="21"/>
      <dgm:spPr/>
      <dgm:t>
        <a:bodyPr/>
        <a:lstStyle/>
        <a:p>
          <a:endParaRPr lang="en-US"/>
        </a:p>
      </dgm:t>
    </dgm:pt>
    <dgm:pt modelId="{B122DEC3-50F5-43D7-8C80-FFF3DDD471CA}" type="pres">
      <dgm:prSet presAssocID="{A16D8E7B-375F-4316-8E0B-AB4071F566D9}" presName="hierRoot2" presStyleCnt="0">
        <dgm:presLayoutVars>
          <dgm:hierBranch val="init"/>
        </dgm:presLayoutVars>
      </dgm:prSet>
      <dgm:spPr/>
      <dgm:t>
        <a:bodyPr/>
        <a:lstStyle/>
        <a:p>
          <a:endParaRPr lang="en-US"/>
        </a:p>
      </dgm:t>
    </dgm:pt>
    <dgm:pt modelId="{791DC0B8-3C11-4132-A2CC-47F1B07803D5}" type="pres">
      <dgm:prSet presAssocID="{A16D8E7B-375F-4316-8E0B-AB4071F566D9}" presName="rootComposite" presStyleCnt="0"/>
      <dgm:spPr/>
      <dgm:t>
        <a:bodyPr/>
        <a:lstStyle/>
        <a:p>
          <a:endParaRPr lang="en-US"/>
        </a:p>
      </dgm:t>
    </dgm:pt>
    <dgm:pt modelId="{CA6695B0-7C2B-4264-8D75-F5DBE52EFC1A}" type="pres">
      <dgm:prSet presAssocID="{A16D8E7B-375F-4316-8E0B-AB4071F566D9}" presName="rootText" presStyleLbl="node3" presStyleIdx="3" presStyleCnt="21" custScaleX="131933" custScaleY="182625">
        <dgm:presLayoutVars>
          <dgm:chPref val="3"/>
        </dgm:presLayoutVars>
      </dgm:prSet>
      <dgm:spPr/>
      <dgm:t>
        <a:bodyPr/>
        <a:lstStyle/>
        <a:p>
          <a:endParaRPr lang="en-US"/>
        </a:p>
      </dgm:t>
    </dgm:pt>
    <dgm:pt modelId="{1EE318F7-6306-457F-BA3B-FECB784A99E2}" type="pres">
      <dgm:prSet presAssocID="{A16D8E7B-375F-4316-8E0B-AB4071F566D9}" presName="rootConnector" presStyleLbl="node3" presStyleIdx="3" presStyleCnt="21"/>
      <dgm:spPr/>
      <dgm:t>
        <a:bodyPr/>
        <a:lstStyle/>
        <a:p>
          <a:endParaRPr lang="en-US"/>
        </a:p>
      </dgm:t>
    </dgm:pt>
    <dgm:pt modelId="{0D4E1BA3-7B63-42F5-9452-8966DB29E329}" type="pres">
      <dgm:prSet presAssocID="{A16D8E7B-375F-4316-8E0B-AB4071F566D9}" presName="hierChild4" presStyleCnt="0"/>
      <dgm:spPr/>
      <dgm:t>
        <a:bodyPr/>
        <a:lstStyle/>
        <a:p>
          <a:endParaRPr lang="en-US"/>
        </a:p>
      </dgm:t>
    </dgm:pt>
    <dgm:pt modelId="{2B227DD1-A7A3-4A4C-89D1-7EFAD459A6CF}" type="pres">
      <dgm:prSet presAssocID="{A16D8E7B-375F-4316-8E0B-AB4071F566D9}" presName="hierChild5" presStyleCnt="0"/>
      <dgm:spPr/>
      <dgm:t>
        <a:bodyPr/>
        <a:lstStyle/>
        <a:p>
          <a:endParaRPr lang="en-US"/>
        </a:p>
      </dgm:t>
    </dgm:pt>
    <dgm:pt modelId="{33293841-5982-49AD-A103-3004B503B8AA}" type="pres">
      <dgm:prSet presAssocID="{F7C9E807-D6C4-4BBE-8372-9383D3FBAC46}" presName="Name37" presStyleLbl="parChTrans1D3" presStyleIdx="4" presStyleCnt="21"/>
      <dgm:spPr/>
      <dgm:t>
        <a:bodyPr/>
        <a:lstStyle/>
        <a:p>
          <a:endParaRPr lang="en-US"/>
        </a:p>
      </dgm:t>
    </dgm:pt>
    <dgm:pt modelId="{A17CCAC2-C7B2-4BAB-B29E-944E27A83E59}" type="pres">
      <dgm:prSet presAssocID="{FA75CFFD-40CB-46EC-9DB1-96EB52D92CE6}" presName="hierRoot2" presStyleCnt="0">
        <dgm:presLayoutVars>
          <dgm:hierBranch val="init"/>
        </dgm:presLayoutVars>
      </dgm:prSet>
      <dgm:spPr/>
    </dgm:pt>
    <dgm:pt modelId="{DF0FBCE9-76B6-4199-83EF-1B695EB5AA99}" type="pres">
      <dgm:prSet presAssocID="{FA75CFFD-40CB-46EC-9DB1-96EB52D92CE6}" presName="rootComposite" presStyleCnt="0"/>
      <dgm:spPr/>
    </dgm:pt>
    <dgm:pt modelId="{CDD26A2C-02C5-465B-AAA6-B0DA46FDA581}" type="pres">
      <dgm:prSet presAssocID="{FA75CFFD-40CB-46EC-9DB1-96EB52D92CE6}" presName="rootText" presStyleLbl="node3" presStyleIdx="4" presStyleCnt="21" custScaleY="196854">
        <dgm:presLayoutVars>
          <dgm:chPref val="3"/>
        </dgm:presLayoutVars>
      </dgm:prSet>
      <dgm:spPr/>
      <dgm:t>
        <a:bodyPr/>
        <a:lstStyle/>
        <a:p>
          <a:endParaRPr lang="en-US"/>
        </a:p>
      </dgm:t>
    </dgm:pt>
    <dgm:pt modelId="{2C8F7EBD-43B3-480E-BB10-5EB76381C459}" type="pres">
      <dgm:prSet presAssocID="{FA75CFFD-40CB-46EC-9DB1-96EB52D92CE6}" presName="rootConnector" presStyleLbl="node3" presStyleIdx="4" presStyleCnt="21"/>
      <dgm:spPr/>
      <dgm:t>
        <a:bodyPr/>
        <a:lstStyle/>
        <a:p>
          <a:endParaRPr lang="en-US"/>
        </a:p>
      </dgm:t>
    </dgm:pt>
    <dgm:pt modelId="{93111659-2FC6-49AF-B78E-5DC18D6A3294}" type="pres">
      <dgm:prSet presAssocID="{FA75CFFD-40CB-46EC-9DB1-96EB52D92CE6}" presName="hierChild4" presStyleCnt="0"/>
      <dgm:spPr/>
    </dgm:pt>
    <dgm:pt modelId="{48B5869F-5D08-4B42-B7A6-7A281A88D6CC}" type="pres">
      <dgm:prSet presAssocID="{FA75CFFD-40CB-46EC-9DB1-96EB52D92CE6}" presName="hierChild5" presStyleCnt="0"/>
      <dgm:spPr/>
    </dgm:pt>
    <dgm:pt modelId="{89F0BDBD-4B18-47E5-9C4B-7A1EB233056F}" type="pres">
      <dgm:prSet presAssocID="{1C83287D-2577-46D1-944D-6E7EFF610B93}" presName="Name37" presStyleLbl="parChTrans1D3" presStyleIdx="5" presStyleCnt="21"/>
      <dgm:spPr/>
      <dgm:t>
        <a:bodyPr/>
        <a:lstStyle/>
        <a:p>
          <a:endParaRPr lang="en-US"/>
        </a:p>
      </dgm:t>
    </dgm:pt>
    <dgm:pt modelId="{4F505DB0-655F-4143-B856-F9A4D16EAA73}" type="pres">
      <dgm:prSet presAssocID="{619AFB3B-AC68-4A75-8919-06161389FDA9}" presName="hierRoot2" presStyleCnt="0">
        <dgm:presLayoutVars>
          <dgm:hierBranch val="init"/>
        </dgm:presLayoutVars>
      </dgm:prSet>
      <dgm:spPr/>
    </dgm:pt>
    <dgm:pt modelId="{55440B1F-D0EC-4477-8A43-FF55A8987459}" type="pres">
      <dgm:prSet presAssocID="{619AFB3B-AC68-4A75-8919-06161389FDA9}" presName="rootComposite" presStyleCnt="0"/>
      <dgm:spPr/>
    </dgm:pt>
    <dgm:pt modelId="{673180A5-E806-437B-A5DE-C9BF3066DEF7}" type="pres">
      <dgm:prSet presAssocID="{619AFB3B-AC68-4A75-8919-06161389FDA9}" presName="rootText" presStyleLbl="node3" presStyleIdx="5" presStyleCnt="21" custScaleX="120290" custScaleY="178754">
        <dgm:presLayoutVars>
          <dgm:chPref val="3"/>
        </dgm:presLayoutVars>
      </dgm:prSet>
      <dgm:spPr/>
      <dgm:t>
        <a:bodyPr/>
        <a:lstStyle/>
        <a:p>
          <a:endParaRPr lang="en-US"/>
        </a:p>
      </dgm:t>
    </dgm:pt>
    <dgm:pt modelId="{E2349163-3E5A-4373-9835-68184700C35A}" type="pres">
      <dgm:prSet presAssocID="{619AFB3B-AC68-4A75-8919-06161389FDA9}" presName="rootConnector" presStyleLbl="node3" presStyleIdx="5" presStyleCnt="21"/>
      <dgm:spPr/>
      <dgm:t>
        <a:bodyPr/>
        <a:lstStyle/>
        <a:p>
          <a:endParaRPr lang="en-US"/>
        </a:p>
      </dgm:t>
    </dgm:pt>
    <dgm:pt modelId="{68881C73-1CAA-4E4E-AE28-6F01A91AE641}" type="pres">
      <dgm:prSet presAssocID="{619AFB3B-AC68-4A75-8919-06161389FDA9}" presName="hierChild4" presStyleCnt="0"/>
      <dgm:spPr/>
    </dgm:pt>
    <dgm:pt modelId="{4FA21D3A-2FFA-4405-9F12-E9AA3C57FFAB}" type="pres">
      <dgm:prSet presAssocID="{619AFB3B-AC68-4A75-8919-06161389FDA9}" presName="hierChild5" presStyleCnt="0"/>
      <dgm:spPr/>
    </dgm:pt>
    <dgm:pt modelId="{C6D3C364-481B-40AF-A180-F6F8482E0E9A}" type="pres">
      <dgm:prSet presAssocID="{7ADD0679-4CBE-4180-A111-43364D6419BB}" presName="Name37" presStyleLbl="parChTrans1D3" presStyleIdx="6" presStyleCnt="21"/>
      <dgm:spPr/>
      <dgm:t>
        <a:bodyPr/>
        <a:lstStyle/>
        <a:p>
          <a:endParaRPr lang="en-US"/>
        </a:p>
      </dgm:t>
    </dgm:pt>
    <dgm:pt modelId="{1BBFFCB8-D134-41F7-92FF-4AB9DF7CBF35}" type="pres">
      <dgm:prSet presAssocID="{113AF1E9-9083-4429-80EC-E15642211E13}" presName="hierRoot2" presStyleCnt="0">
        <dgm:presLayoutVars>
          <dgm:hierBranch val="init"/>
        </dgm:presLayoutVars>
      </dgm:prSet>
      <dgm:spPr/>
    </dgm:pt>
    <dgm:pt modelId="{FBFE6CD9-4E6A-42B6-9E19-B87EC1799FE5}" type="pres">
      <dgm:prSet presAssocID="{113AF1E9-9083-4429-80EC-E15642211E13}" presName="rootComposite" presStyleCnt="0"/>
      <dgm:spPr/>
    </dgm:pt>
    <dgm:pt modelId="{1E4EF7DA-9119-481A-9B29-24B675CCE508}" type="pres">
      <dgm:prSet presAssocID="{113AF1E9-9083-4429-80EC-E15642211E13}" presName="rootText" presStyleLbl="node3" presStyleIdx="6" presStyleCnt="21" custScaleX="130245">
        <dgm:presLayoutVars>
          <dgm:chPref val="3"/>
        </dgm:presLayoutVars>
      </dgm:prSet>
      <dgm:spPr/>
      <dgm:t>
        <a:bodyPr/>
        <a:lstStyle/>
        <a:p>
          <a:endParaRPr lang="en-US"/>
        </a:p>
      </dgm:t>
    </dgm:pt>
    <dgm:pt modelId="{C7B620B6-1B7A-4FCC-9C44-018FFC9602B3}" type="pres">
      <dgm:prSet presAssocID="{113AF1E9-9083-4429-80EC-E15642211E13}" presName="rootConnector" presStyleLbl="node3" presStyleIdx="6" presStyleCnt="21"/>
      <dgm:spPr/>
      <dgm:t>
        <a:bodyPr/>
        <a:lstStyle/>
        <a:p>
          <a:endParaRPr lang="en-US"/>
        </a:p>
      </dgm:t>
    </dgm:pt>
    <dgm:pt modelId="{EEAB3B06-EB79-453E-BFAA-11E6EE0A5256}" type="pres">
      <dgm:prSet presAssocID="{113AF1E9-9083-4429-80EC-E15642211E13}" presName="hierChild4" presStyleCnt="0"/>
      <dgm:spPr/>
    </dgm:pt>
    <dgm:pt modelId="{11221A0B-97B0-4DFD-BACE-C02D0CF552AE}" type="pres">
      <dgm:prSet presAssocID="{113AF1E9-9083-4429-80EC-E15642211E13}" presName="hierChild5" presStyleCnt="0"/>
      <dgm:spPr/>
    </dgm:pt>
    <dgm:pt modelId="{636F05E9-67C9-48B4-89D9-CC9BDA907257}" type="pres">
      <dgm:prSet presAssocID="{80190C98-E509-49ED-A180-619014BD7C4D}" presName="Name37" presStyleLbl="parChTrans1D3" presStyleIdx="7" presStyleCnt="21"/>
      <dgm:spPr/>
      <dgm:t>
        <a:bodyPr/>
        <a:lstStyle/>
        <a:p>
          <a:endParaRPr lang="en-US"/>
        </a:p>
      </dgm:t>
    </dgm:pt>
    <dgm:pt modelId="{D020A2FA-1D80-43D3-8AA9-FAEEAB320498}" type="pres">
      <dgm:prSet presAssocID="{7962C7C3-E9CE-4730-9060-137E0B3B7596}" presName="hierRoot2" presStyleCnt="0">
        <dgm:presLayoutVars>
          <dgm:hierBranch val="init"/>
        </dgm:presLayoutVars>
      </dgm:prSet>
      <dgm:spPr/>
    </dgm:pt>
    <dgm:pt modelId="{0AB92E66-740D-49E9-987E-CE84209D1B57}" type="pres">
      <dgm:prSet presAssocID="{7962C7C3-E9CE-4730-9060-137E0B3B7596}" presName="rootComposite" presStyleCnt="0"/>
      <dgm:spPr/>
    </dgm:pt>
    <dgm:pt modelId="{AA2725D0-9F89-44F0-A5A7-441DBFC961AE}" type="pres">
      <dgm:prSet presAssocID="{7962C7C3-E9CE-4730-9060-137E0B3B7596}" presName="rootText" presStyleLbl="node3" presStyleIdx="7" presStyleCnt="21" custScaleX="141818" custScaleY="199470">
        <dgm:presLayoutVars>
          <dgm:chPref val="3"/>
        </dgm:presLayoutVars>
      </dgm:prSet>
      <dgm:spPr/>
      <dgm:t>
        <a:bodyPr/>
        <a:lstStyle/>
        <a:p>
          <a:endParaRPr lang="en-US"/>
        </a:p>
      </dgm:t>
    </dgm:pt>
    <dgm:pt modelId="{644364D5-3BF3-4D8D-AA69-B890707F48E2}" type="pres">
      <dgm:prSet presAssocID="{7962C7C3-E9CE-4730-9060-137E0B3B7596}" presName="rootConnector" presStyleLbl="node3" presStyleIdx="7" presStyleCnt="21"/>
      <dgm:spPr/>
      <dgm:t>
        <a:bodyPr/>
        <a:lstStyle/>
        <a:p>
          <a:endParaRPr lang="en-US"/>
        </a:p>
      </dgm:t>
    </dgm:pt>
    <dgm:pt modelId="{D79ABD9E-C329-469F-95C7-19B3B20C1E63}" type="pres">
      <dgm:prSet presAssocID="{7962C7C3-E9CE-4730-9060-137E0B3B7596}" presName="hierChild4" presStyleCnt="0"/>
      <dgm:spPr/>
    </dgm:pt>
    <dgm:pt modelId="{39D7BC92-422E-4F94-8AD5-771867CC6D0A}" type="pres">
      <dgm:prSet presAssocID="{7962C7C3-E9CE-4730-9060-137E0B3B7596}" presName="hierChild5" presStyleCnt="0"/>
      <dgm:spPr/>
    </dgm:pt>
    <dgm:pt modelId="{203BA51D-E8EE-40C2-9749-FB1463D9DA37}" type="pres">
      <dgm:prSet presAssocID="{BFDAC9DA-3F34-480D-AF02-8A66A720AFAE}" presName="hierChild5" presStyleCnt="0"/>
      <dgm:spPr/>
      <dgm:t>
        <a:bodyPr/>
        <a:lstStyle/>
        <a:p>
          <a:endParaRPr lang="en-US"/>
        </a:p>
      </dgm:t>
    </dgm:pt>
    <dgm:pt modelId="{1DC8F1EE-980B-4E0D-BA14-335294B1A3E6}" type="pres">
      <dgm:prSet presAssocID="{4E743B89-F00F-420D-9DBC-35B99AB5E882}" presName="Name37" presStyleLbl="parChTrans1D2" presStyleIdx="2" presStyleCnt="5"/>
      <dgm:spPr/>
      <dgm:t>
        <a:bodyPr/>
        <a:lstStyle/>
        <a:p>
          <a:endParaRPr lang="en-US"/>
        </a:p>
      </dgm:t>
    </dgm:pt>
    <dgm:pt modelId="{02868FE8-1A8F-4DAF-B66A-3A8F97B31D85}" type="pres">
      <dgm:prSet presAssocID="{E0B62C5B-48F9-4AFE-ABCD-8A179F43C9E3}" presName="hierRoot2" presStyleCnt="0">
        <dgm:presLayoutVars>
          <dgm:hierBranch val="init"/>
        </dgm:presLayoutVars>
      </dgm:prSet>
      <dgm:spPr/>
      <dgm:t>
        <a:bodyPr/>
        <a:lstStyle/>
        <a:p>
          <a:endParaRPr lang="en-US"/>
        </a:p>
      </dgm:t>
    </dgm:pt>
    <dgm:pt modelId="{E31E229C-37D0-4478-A2EC-3DAECEC8717E}" type="pres">
      <dgm:prSet presAssocID="{E0B62C5B-48F9-4AFE-ABCD-8A179F43C9E3}" presName="rootComposite" presStyleCnt="0"/>
      <dgm:spPr/>
      <dgm:t>
        <a:bodyPr/>
        <a:lstStyle/>
        <a:p>
          <a:endParaRPr lang="en-US"/>
        </a:p>
      </dgm:t>
    </dgm:pt>
    <dgm:pt modelId="{198C7CC1-2761-40D6-BF5D-D600FB2BCEF3}" type="pres">
      <dgm:prSet presAssocID="{E0B62C5B-48F9-4AFE-ABCD-8A179F43C9E3}" presName="rootText" presStyleLbl="node2" presStyleIdx="2" presStyleCnt="5" custScaleX="172477" custScaleY="120160">
        <dgm:presLayoutVars>
          <dgm:chPref val="3"/>
        </dgm:presLayoutVars>
      </dgm:prSet>
      <dgm:spPr/>
      <dgm:t>
        <a:bodyPr/>
        <a:lstStyle/>
        <a:p>
          <a:endParaRPr lang="en-US"/>
        </a:p>
      </dgm:t>
    </dgm:pt>
    <dgm:pt modelId="{5B7C6718-416B-4C42-B8CC-1D8A182AA1E0}" type="pres">
      <dgm:prSet presAssocID="{E0B62C5B-48F9-4AFE-ABCD-8A179F43C9E3}" presName="rootConnector" presStyleLbl="node2" presStyleIdx="2" presStyleCnt="5"/>
      <dgm:spPr/>
      <dgm:t>
        <a:bodyPr/>
        <a:lstStyle/>
        <a:p>
          <a:endParaRPr lang="en-US"/>
        </a:p>
      </dgm:t>
    </dgm:pt>
    <dgm:pt modelId="{36A3F3AF-1928-4D1B-9FAD-B6832BFDA5C0}" type="pres">
      <dgm:prSet presAssocID="{E0B62C5B-48F9-4AFE-ABCD-8A179F43C9E3}" presName="hierChild4" presStyleCnt="0"/>
      <dgm:spPr/>
      <dgm:t>
        <a:bodyPr/>
        <a:lstStyle/>
        <a:p>
          <a:endParaRPr lang="en-US"/>
        </a:p>
      </dgm:t>
    </dgm:pt>
    <dgm:pt modelId="{B645119B-D3EC-42D3-9BC6-EF575401ABE6}" type="pres">
      <dgm:prSet presAssocID="{D5753CB8-6813-4BA7-9E1B-DAC2517E11CC}" presName="Name37" presStyleLbl="parChTrans1D3" presStyleIdx="8" presStyleCnt="21"/>
      <dgm:spPr/>
      <dgm:t>
        <a:bodyPr/>
        <a:lstStyle/>
        <a:p>
          <a:endParaRPr lang="en-US"/>
        </a:p>
      </dgm:t>
    </dgm:pt>
    <dgm:pt modelId="{11091009-46C1-46F6-8FE4-4E36959033B3}" type="pres">
      <dgm:prSet presAssocID="{A251D222-6DD5-4DE8-BA15-7A0EC87F1060}" presName="hierRoot2" presStyleCnt="0">
        <dgm:presLayoutVars>
          <dgm:hierBranch val="init"/>
        </dgm:presLayoutVars>
      </dgm:prSet>
      <dgm:spPr/>
      <dgm:t>
        <a:bodyPr/>
        <a:lstStyle/>
        <a:p>
          <a:endParaRPr lang="en-US"/>
        </a:p>
      </dgm:t>
    </dgm:pt>
    <dgm:pt modelId="{3AE28525-1169-4383-B9A0-3C1D2E23491B}" type="pres">
      <dgm:prSet presAssocID="{A251D222-6DD5-4DE8-BA15-7A0EC87F1060}" presName="rootComposite" presStyleCnt="0"/>
      <dgm:spPr/>
      <dgm:t>
        <a:bodyPr/>
        <a:lstStyle/>
        <a:p>
          <a:endParaRPr lang="en-US"/>
        </a:p>
      </dgm:t>
    </dgm:pt>
    <dgm:pt modelId="{F9B0F17F-9195-4AFE-A32C-991796EF7D4F}" type="pres">
      <dgm:prSet presAssocID="{A251D222-6DD5-4DE8-BA15-7A0EC87F1060}" presName="rootText" presStyleLbl="node3" presStyleIdx="8" presStyleCnt="21" custScaleY="168384">
        <dgm:presLayoutVars>
          <dgm:chPref val="3"/>
        </dgm:presLayoutVars>
      </dgm:prSet>
      <dgm:spPr/>
      <dgm:t>
        <a:bodyPr/>
        <a:lstStyle/>
        <a:p>
          <a:endParaRPr lang="en-US"/>
        </a:p>
      </dgm:t>
    </dgm:pt>
    <dgm:pt modelId="{382EA11D-E60B-46B5-85C2-9B0E77D8F7B1}" type="pres">
      <dgm:prSet presAssocID="{A251D222-6DD5-4DE8-BA15-7A0EC87F1060}" presName="rootConnector" presStyleLbl="node3" presStyleIdx="8" presStyleCnt="21"/>
      <dgm:spPr/>
      <dgm:t>
        <a:bodyPr/>
        <a:lstStyle/>
        <a:p>
          <a:endParaRPr lang="en-US"/>
        </a:p>
      </dgm:t>
    </dgm:pt>
    <dgm:pt modelId="{A7CC23CA-D03C-4AE0-8198-FC402DC17F3A}" type="pres">
      <dgm:prSet presAssocID="{A251D222-6DD5-4DE8-BA15-7A0EC87F1060}" presName="hierChild4" presStyleCnt="0"/>
      <dgm:spPr/>
      <dgm:t>
        <a:bodyPr/>
        <a:lstStyle/>
        <a:p>
          <a:endParaRPr lang="en-US"/>
        </a:p>
      </dgm:t>
    </dgm:pt>
    <dgm:pt modelId="{E374EB1E-8A34-4F9D-9A38-8B3499F3A741}" type="pres">
      <dgm:prSet presAssocID="{C4A44AB5-8A69-427E-A554-3EE781A0FED9}" presName="Name37" presStyleLbl="parChTrans1D4" presStyleIdx="3" presStyleCnt="13"/>
      <dgm:spPr/>
      <dgm:t>
        <a:bodyPr/>
        <a:lstStyle/>
        <a:p>
          <a:endParaRPr lang="en-US"/>
        </a:p>
      </dgm:t>
    </dgm:pt>
    <dgm:pt modelId="{BFCC0CA7-32BE-4984-B6B9-B8F2D5E9F30D}" type="pres">
      <dgm:prSet presAssocID="{9CE98A9F-68F0-44DE-95E2-4A83C3CA33D4}" presName="hierRoot2" presStyleCnt="0">
        <dgm:presLayoutVars>
          <dgm:hierBranch val="init"/>
        </dgm:presLayoutVars>
      </dgm:prSet>
      <dgm:spPr/>
    </dgm:pt>
    <dgm:pt modelId="{F9F9E80A-4F0E-4150-879E-01D80161682B}" type="pres">
      <dgm:prSet presAssocID="{9CE98A9F-68F0-44DE-95E2-4A83C3CA33D4}" presName="rootComposite" presStyleCnt="0"/>
      <dgm:spPr/>
    </dgm:pt>
    <dgm:pt modelId="{F7125A48-7C75-4486-B18C-40A8932BB13D}" type="pres">
      <dgm:prSet presAssocID="{9CE98A9F-68F0-44DE-95E2-4A83C3CA33D4}" presName="rootText" presStyleLbl="node4" presStyleIdx="3" presStyleCnt="13" custScaleX="191175" custScaleY="143666">
        <dgm:presLayoutVars>
          <dgm:chPref val="3"/>
        </dgm:presLayoutVars>
      </dgm:prSet>
      <dgm:spPr/>
      <dgm:t>
        <a:bodyPr/>
        <a:lstStyle/>
        <a:p>
          <a:endParaRPr lang="en-US"/>
        </a:p>
      </dgm:t>
    </dgm:pt>
    <dgm:pt modelId="{384391C8-A7E6-477F-8668-1C2A06D58DDE}" type="pres">
      <dgm:prSet presAssocID="{9CE98A9F-68F0-44DE-95E2-4A83C3CA33D4}" presName="rootConnector" presStyleLbl="node4" presStyleIdx="3" presStyleCnt="13"/>
      <dgm:spPr/>
      <dgm:t>
        <a:bodyPr/>
        <a:lstStyle/>
        <a:p>
          <a:endParaRPr lang="en-US"/>
        </a:p>
      </dgm:t>
    </dgm:pt>
    <dgm:pt modelId="{C8D50AF2-4993-49A1-AEF3-B8C557BEFDE8}" type="pres">
      <dgm:prSet presAssocID="{9CE98A9F-68F0-44DE-95E2-4A83C3CA33D4}" presName="hierChild4" presStyleCnt="0"/>
      <dgm:spPr/>
    </dgm:pt>
    <dgm:pt modelId="{309256F9-ADB4-4E3C-9F23-1A8943B9D937}" type="pres">
      <dgm:prSet presAssocID="{9CE98A9F-68F0-44DE-95E2-4A83C3CA33D4}" presName="hierChild5" presStyleCnt="0"/>
      <dgm:spPr/>
    </dgm:pt>
    <dgm:pt modelId="{772B6962-B5B5-43A9-8A32-BDBDC4BFE004}" type="pres">
      <dgm:prSet presAssocID="{0237A075-51F0-4AAE-9ED4-974338406A0C}" presName="Name37" presStyleLbl="parChTrans1D4" presStyleIdx="4" presStyleCnt="13"/>
      <dgm:spPr/>
      <dgm:t>
        <a:bodyPr/>
        <a:lstStyle/>
        <a:p>
          <a:endParaRPr lang="en-US"/>
        </a:p>
      </dgm:t>
    </dgm:pt>
    <dgm:pt modelId="{821F3241-E9C6-44C6-9066-D0B8C182ACD6}" type="pres">
      <dgm:prSet presAssocID="{586A901A-FAD8-4DFC-BC8B-20DBFDB3CD66}" presName="hierRoot2" presStyleCnt="0">
        <dgm:presLayoutVars>
          <dgm:hierBranch val="init"/>
        </dgm:presLayoutVars>
      </dgm:prSet>
      <dgm:spPr/>
    </dgm:pt>
    <dgm:pt modelId="{F2E5706B-C123-42A1-9AAD-709ABB82551A}" type="pres">
      <dgm:prSet presAssocID="{586A901A-FAD8-4DFC-BC8B-20DBFDB3CD66}" presName="rootComposite" presStyleCnt="0"/>
      <dgm:spPr/>
    </dgm:pt>
    <dgm:pt modelId="{9DAE2B2F-9695-4F52-B503-3A47BCEA3D5D}" type="pres">
      <dgm:prSet presAssocID="{586A901A-FAD8-4DFC-BC8B-20DBFDB3CD66}" presName="rootText" presStyleLbl="node4" presStyleIdx="4" presStyleCnt="13" custScaleX="195276" custScaleY="171322">
        <dgm:presLayoutVars>
          <dgm:chPref val="3"/>
        </dgm:presLayoutVars>
      </dgm:prSet>
      <dgm:spPr/>
      <dgm:t>
        <a:bodyPr/>
        <a:lstStyle/>
        <a:p>
          <a:endParaRPr lang="en-US"/>
        </a:p>
      </dgm:t>
    </dgm:pt>
    <dgm:pt modelId="{249BA358-59ED-44C3-A31A-8828173B8E2C}" type="pres">
      <dgm:prSet presAssocID="{586A901A-FAD8-4DFC-BC8B-20DBFDB3CD66}" presName="rootConnector" presStyleLbl="node4" presStyleIdx="4" presStyleCnt="13"/>
      <dgm:spPr/>
      <dgm:t>
        <a:bodyPr/>
        <a:lstStyle/>
        <a:p>
          <a:endParaRPr lang="en-US"/>
        </a:p>
      </dgm:t>
    </dgm:pt>
    <dgm:pt modelId="{B33BECF1-6A24-4D5A-B335-023C8B5EBD14}" type="pres">
      <dgm:prSet presAssocID="{586A901A-FAD8-4DFC-BC8B-20DBFDB3CD66}" presName="hierChild4" presStyleCnt="0"/>
      <dgm:spPr/>
    </dgm:pt>
    <dgm:pt modelId="{4485FED3-F551-4C48-B416-02617E8ED429}" type="pres">
      <dgm:prSet presAssocID="{586A901A-FAD8-4DFC-BC8B-20DBFDB3CD66}" presName="hierChild5" presStyleCnt="0"/>
      <dgm:spPr/>
    </dgm:pt>
    <dgm:pt modelId="{F9C9C7FF-7D00-4B19-B96A-83281722E3EE}" type="pres">
      <dgm:prSet presAssocID="{7402CDA6-F035-4565-9879-870578B5568B}" presName="Name37" presStyleLbl="parChTrans1D4" presStyleIdx="5" presStyleCnt="13"/>
      <dgm:spPr/>
      <dgm:t>
        <a:bodyPr/>
        <a:lstStyle/>
        <a:p>
          <a:endParaRPr lang="en-US"/>
        </a:p>
      </dgm:t>
    </dgm:pt>
    <dgm:pt modelId="{0A1803E1-BFA6-484D-80D7-195AE82B1046}" type="pres">
      <dgm:prSet presAssocID="{D243F855-F381-4EEA-B59F-66F8D0E51653}" presName="hierRoot2" presStyleCnt="0">
        <dgm:presLayoutVars>
          <dgm:hierBranch val="init"/>
        </dgm:presLayoutVars>
      </dgm:prSet>
      <dgm:spPr/>
    </dgm:pt>
    <dgm:pt modelId="{62850295-BEAF-4637-A52F-6C701150FF14}" type="pres">
      <dgm:prSet presAssocID="{D243F855-F381-4EEA-B59F-66F8D0E51653}" presName="rootComposite" presStyleCnt="0"/>
      <dgm:spPr/>
    </dgm:pt>
    <dgm:pt modelId="{A6E2647E-116C-413D-A2F2-8B86ECD4508A}" type="pres">
      <dgm:prSet presAssocID="{D243F855-F381-4EEA-B59F-66F8D0E51653}" presName="rootText" presStyleLbl="node4" presStyleIdx="5" presStyleCnt="13" custScaleX="197513" custScaleY="175465">
        <dgm:presLayoutVars>
          <dgm:chPref val="3"/>
        </dgm:presLayoutVars>
      </dgm:prSet>
      <dgm:spPr/>
      <dgm:t>
        <a:bodyPr/>
        <a:lstStyle/>
        <a:p>
          <a:endParaRPr lang="en-US"/>
        </a:p>
      </dgm:t>
    </dgm:pt>
    <dgm:pt modelId="{04A3AB6A-0624-4753-B07F-D371F4740840}" type="pres">
      <dgm:prSet presAssocID="{D243F855-F381-4EEA-B59F-66F8D0E51653}" presName="rootConnector" presStyleLbl="node4" presStyleIdx="5" presStyleCnt="13"/>
      <dgm:spPr/>
      <dgm:t>
        <a:bodyPr/>
        <a:lstStyle/>
        <a:p>
          <a:endParaRPr lang="en-US"/>
        </a:p>
      </dgm:t>
    </dgm:pt>
    <dgm:pt modelId="{154E0619-C0AD-44F8-B8C6-F70280E86804}" type="pres">
      <dgm:prSet presAssocID="{D243F855-F381-4EEA-B59F-66F8D0E51653}" presName="hierChild4" presStyleCnt="0"/>
      <dgm:spPr/>
    </dgm:pt>
    <dgm:pt modelId="{5E4F7B9D-3FF8-46D8-89ED-9990B8F98F77}" type="pres">
      <dgm:prSet presAssocID="{D243F855-F381-4EEA-B59F-66F8D0E51653}" presName="hierChild5" presStyleCnt="0"/>
      <dgm:spPr/>
    </dgm:pt>
    <dgm:pt modelId="{32F6E32A-F61C-477C-87E8-F7CE702C378B}" type="pres">
      <dgm:prSet presAssocID="{7C0FB681-CBA4-4D01-9BA4-8364C6E07DF2}" presName="Name37" presStyleLbl="parChTrans1D4" presStyleIdx="6" presStyleCnt="13"/>
      <dgm:spPr/>
      <dgm:t>
        <a:bodyPr/>
        <a:lstStyle/>
        <a:p>
          <a:endParaRPr lang="en-US"/>
        </a:p>
      </dgm:t>
    </dgm:pt>
    <dgm:pt modelId="{D25C4A63-DD31-45F1-BCF7-57A01898F37E}" type="pres">
      <dgm:prSet presAssocID="{6A60FDB1-C637-462E-95DC-B8A833D8C4FC}" presName="hierRoot2" presStyleCnt="0">
        <dgm:presLayoutVars>
          <dgm:hierBranch val="init"/>
        </dgm:presLayoutVars>
      </dgm:prSet>
      <dgm:spPr/>
    </dgm:pt>
    <dgm:pt modelId="{1FCAB506-0035-4B62-BDB5-672CDA7E0D76}" type="pres">
      <dgm:prSet presAssocID="{6A60FDB1-C637-462E-95DC-B8A833D8C4FC}" presName="rootComposite" presStyleCnt="0"/>
      <dgm:spPr/>
    </dgm:pt>
    <dgm:pt modelId="{E35701C1-C79C-4B4E-A729-CA3A9CCE2685}" type="pres">
      <dgm:prSet presAssocID="{6A60FDB1-C637-462E-95DC-B8A833D8C4FC}" presName="rootText" presStyleLbl="node4" presStyleIdx="6" presStyleCnt="13" custScaleX="195276" custScaleY="131582">
        <dgm:presLayoutVars>
          <dgm:chPref val="3"/>
        </dgm:presLayoutVars>
      </dgm:prSet>
      <dgm:spPr/>
      <dgm:t>
        <a:bodyPr/>
        <a:lstStyle/>
        <a:p>
          <a:endParaRPr lang="en-US"/>
        </a:p>
      </dgm:t>
    </dgm:pt>
    <dgm:pt modelId="{92C27628-CE2E-4F7D-822A-38EA66549ADC}" type="pres">
      <dgm:prSet presAssocID="{6A60FDB1-C637-462E-95DC-B8A833D8C4FC}" presName="rootConnector" presStyleLbl="node4" presStyleIdx="6" presStyleCnt="13"/>
      <dgm:spPr/>
      <dgm:t>
        <a:bodyPr/>
        <a:lstStyle/>
        <a:p>
          <a:endParaRPr lang="en-US"/>
        </a:p>
      </dgm:t>
    </dgm:pt>
    <dgm:pt modelId="{A8A0984A-9CF1-4D8C-ADE9-5F710016BBDD}" type="pres">
      <dgm:prSet presAssocID="{6A60FDB1-C637-462E-95DC-B8A833D8C4FC}" presName="hierChild4" presStyleCnt="0"/>
      <dgm:spPr/>
    </dgm:pt>
    <dgm:pt modelId="{3945612A-4F69-4672-9E05-D62776DD680D}" type="pres">
      <dgm:prSet presAssocID="{6A60FDB1-C637-462E-95DC-B8A833D8C4FC}" presName="hierChild5" presStyleCnt="0"/>
      <dgm:spPr/>
    </dgm:pt>
    <dgm:pt modelId="{CC71FBB8-ED72-4A52-8307-D627C2417712}" type="pres">
      <dgm:prSet presAssocID="{8DC78E63-3DAA-4AD0-9D4C-875127A29680}" presName="Name37" presStyleLbl="parChTrans1D4" presStyleIdx="7" presStyleCnt="13"/>
      <dgm:spPr/>
      <dgm:t>
        <a:bodyPr/>
        <a:lstStyle/>
        <a:p>
          <a:endParaRPr lang="en-US"/>
        </a:p>
      </dgm:t>
    </dgm:pt>
    <dgm:pt modelId="{995A24FF-6A06-4B0F-A760-71D940023C36}" type="pres">
      <dgm:prSet presAssocID="{87534AD8-1AC7-468B-A894-C5F1306E6533}" presName="hierRoot2" presStyleCnt="0">
        <dgm:presLayoutVars>
          <dgm:hierBranch val="init"/>
        </dgm:presLayoutVars>
      </dgm:prSet>
      <dgm:spPr/>
    </dgm:pt>
    <dgm:pt modelId="{42E971E3-7BC6-4AC5-9179-8B25A0449A9B}" type="pres">
      <dgm:prSet presAssocID="{87534AD8-1AC7-468B-A894-C5F1306E6533}" presName="rootComposite" presStyleCnt="0"/>
      <dgm:spPr/>
    </dgm:pt>
    <dgm:pt modelId="{88C512D8-5715-45E1-A923-837EFCE4EB2E}" type="pres">
      <dgm:prSet presAssocID="{87534AD8-1AC7-468B-A894-C5F1306E6533}" presName="rootText" presStyleLbl="node4" presStyleIdx="7" presStyleCnt="13" custScaleX="195276" custScaleY="135724">
        <dgm:presLayoutVars>
          <dgm:chPref val="3"/>
        </dgm:presLayoutVars>
      </dgm:prSet>
      <dgm:spPr/>
      <dgm:t>
        <a:bodyPr/>
        <a:lstStyle/>
        <a:p>
          <a:endParaRPr lang="en-US"/>
        </a:p>
      </dgm:t>
    </dgm:pt>
    <dgm:pt modelId="{B3419728-6899-4C3A-9C79-33DA01CF6FB7}" type="pres">
      <dgm:prSet presAssocID="{87534AD8-1AC7-468B-A894-C5F1306E6533}" presName="rootConnector" presStyleLbl="node4" presStyleIdx="7" presStyleCnt="13"/>
      <dgm:spPr/>
      <dgm:t>
        <a:bodyPr/>
        <a:lstStyle/>
        <a:p>
          <a:endParaRPr lang="en-US"/>
        </a:p>
      </dgm:t>
    </dgm:pt>
    <dgm:pt modelId="{B140F6BA-C499-41CA-AEED-641E696B127A}" type="pres">
      <dgm:prSet presAssocID="{87534AD8-1AC7-468B-A894-C5F1306E6533}" presName="hierChild4" presStyleCnt="0"/>
      <dgm:spPr/>
    </dgm:pt>
    <dgm:pt modelId="{78BCF198-9615-471D-BEA6-B4E21A8F80BF}" type="pres">
      <dgm:prSet presAssocID="{87534AD8-1AC7-468B-A894-C5F1306E6533}" presName="hierChild5" presStyleCnt="0"/>
      <dgm:spPr/>
    </dgm:pt>
    <dgm:pt modelId="{EA6FEE3C-6537-4EDE-8499-89F37C00A145}" type="pres">
      <dgm:prSet presAssocID="{A251D222-6DD5-4DE8-BA15-7A0EC87F1060}" presName="hierChild5" presStyleCnt="0"/>
      <dgm:spPr/>
      <dgm:t>
        <a:bodyPr/>
        <a:lstStyle/>
        <a:p>
          <a:endParaRPr lang="en-US"/>
        </a:p>
      </dgm:t>
    </dgm:pt>
    <dgm:pt modelId="{DA910073-4A5C-43ED-A2BD-B52CC5DB0957}" type="pres">
      <dgm:prSet presAssocID="{EF7831DC-4C40-4E15-B0C0-F11AA1F6268F}" presName="Name37" presStyleLbl="parChTrans1D3" presStyleIdx="9" presStyleCnt="21"/>
      <dgm:spPr/>
      <dgm:t>
        <a:bodyPr/>
        <a:lstStyle/>
        <a:p>
          <a:endParaRPr lang="en-US"/>
        </a:p>
      </dgm:t>
    </dgm:pt>
    <dgm:pt modelId="{76C864A5-AC58-4B96-A51B-E8091FB1303C}" type="pres">
      <dgm:prSet presAssocID="{EB594863-B5B9-453E-8BAA-8E1DD1154CDB}" presName="hierRoot2" presStyleCnt="0">
        <dgm:presLayoutVars>
          <dgm:hierBranch val="init"/>
        </dgm:presLayoutVars>
      </dgm:prSet>
      <dgm:spPr/>
    </dgm:pt>
    <dgm:pt modelId="{C82BFC96-C5F9-42F5-9613-7A0BA523D1C6}" type="pres">
      <dgm:prSet presAssocID="{EB594863-B5B9-453E-8BAA-8E1DD1154CDB}" presName="rootComposite" presStyleCnt="0"/>
      <dgm:spPr/>
    </dgm:pt>
    <dgm:pt modelId="{7657AA4A-09BF-4185-8DA3-F84787EE5C88}" type="pres">
      <dgm:prSet presAssocID="{EB594863-B5B9-453E-8BAA-8E1DD1154CDB}" presName="rootText" presStyleLbl="node3" presStyleIdx="9" presStyleCnt="21" custScaleX="99068" custScaleY="156477">
        <dgm:presLayoutVars>
          <dgm:chPref val="3"/>
        </dgm:presLayoutVars>
      </dgm:prSet>
      <dgm:spPr/>
      <dgm:t>
        <a:bodyPr/>
        <a:lstStyle/>
        <a:p>
          <a:endParaRPr lang="en-US"/>
        </a:p>
      </dgm:t>
    </dgm:pt>
    <dgm:pt modelId="{08365757-262A-4A16-91BF-6DEBB10C1D41}" type="pres">
      <dgm:prSet presAssocID="{EB594863-B5B9-453E-8BAA-8E1DD1154CDB}" presName="rootConnector" presStyleLbl="node3" presStyleIdx="9" presStyleCnt="21"/>
      <dgm:spPr/>
      <dgm:t>
        <a:bodyPr/>
        <a:lstStyle/>
        <a:p>
          <a:endParaRPr lang="en-US"/>
        </a:p>
      </dgm:t>
    </dgm:pt>
    <dgm:pt modelId="{28074C21-394C-486D-83AC-C679351216ED}" type="pres">
      <dgm:prSet presAssocID="{EB594863-B5B9-453E-8BAA-8E1DD1154CDB}" presName="hierChild4" presStyleCnt="0"/>
      <dgm:spPr/>
    </dgm:pt>
    <dgm:pt modelId="{C0FFB4A3-75B9-452E-93C5-E0D1629D716D}" type="pres">
      <dgm:prSet presAssocID="{EB594863-B5B9-453E-8BAA-8E1DD1154CDB}" presName="hierChild5" presStyleCnt="0"/>
      <dgm:spPr/>
    </dgm:pt>
    <dgm:pt modelId="{51499E40-4853-4632-B3FD-04838842DBAE}" type="pres">
      <dgm:prSet presAssocID="{C487C5DB-8052-4D83-AF51-CE535F702D0B}" presName="Name37" presStyleLbl="parChTrans1D3" presStyleIdx="10" presStyleCnt="21"/>
      <dgm:spPr/>
      <dgm:t>
        <a:bodyPr/>
        <a:lstStyle/>
        <a:p>
          <a:endParaRPr lang="en-US"/>
        </a:p>
      </dgm:t>
    </dgm:pt>
    <dgm:pt modelId="{65A49B47-F455-4032-AFE0-77D0E72F77E6}" type="pres">
      <dgm:prSet presAssocID="{E51D9D32-D26D-4371-8FBA-9518C0A6FA23}" presName="hierRoot2" presStyleCnt="0">
        <dgm:presLayoutVars>
          <dgm:hierBranch val="init"/>
        </dgm:presLayoutVars>
      </dgm:prSet>
      <dgm:spPr/>
    </dgm:pt>
    <dgm:pt modelId="{B8F9424A-0770-434A-97BE-4A5C65BA028E}" type="pres">
      <dgm:prSet presAssocID="{E51D9D32-D26D-4371-8FBA-9518C0A6FA23}" presName="rootComposite" presStyleCnt="0"/>
      <dgm:spPr/>
    </dgm:pt>
    <dgm:pt modelId="{484BCC4F-0BDB-401E-A479-A3AB9404E2C1}" type="pres">
      <dgm:prSet presAssocID="{E51D9D32-D26D-4371-8FBA-9518C0A6FA23}" presName="rootText" presStyleLbl="node3" presStyleIdx="10" presStyleCnt="21" custScaleY="202043">
        <dgm:presLayoutVars>
          <dgm:chPref val="3"/>
        </dgm:presLayoutVars>
      </dgm:prSet>
      <dgm:spPr/>
      <dgm:t>
        <a:bodyPr/>
        <a:lstStyle/>
        <a:p>
          <a:endParaRPr lang="en-US"/>
        </a:p>
      </dgm:t>
    </dgm:pt>
    <dgm:pt modelId="{2542A15D-5C63-43A5-858B-540AB6769D04}" type="pres">
      <dgm:prSet presAssocID="{E51D9D32-D26D-4371-8FBA-9518C0A6FA23}" presName="rootConnector" presStyleLbl="node3" presStyleIdx="10" presStyleCnt="21"/>
      <dgm:spPr/>
      <dgm:t>
        <a:bodyPr/>
        <a:lstStyle/>
        <a:p>
          <a:endParaRPr lang="en-US"/>
        </a:p>
      </dgm:t>
    </dgm:pt>
    <dgm:pt modelId="{E941472D-A192-4D8F-9337-8C33A26C273D}" type="pres">
      <dgm:prSet presAssocID="{E51D9D32-D26D-4371-8FBA-9518C0A6FA23}" presName="hierChild4" presStyleCnt="0"/>
      <dgm:spPr/>
    </dgm:pt>
    <dgm:pt modelId="{DE392D64-086C-4605-BBD0-700DB0EF7F11}" type="pres">
      <dgm:prSet presAssocID="{E51D9D32-D26D-4371-8FBA-9518C0A6FA23}" presName="hierChild5" presStyleCnt="0"/>
      <dgm:spPr/>
    </dgm:pt>
    <dgm:pt modelId="{81655BA7-3EE9-4FA4-AB5F-DD1360B2A9E5}" type="pres">
      <dgm:prSet presAssocID="{E0B62C5B-48F9-4AFE-ABCD-8A179F43C9E3}" presName="hierChild5" presStyleCnt="0"/>
      <dgm:spPr/>
      <dgm:t>
        <a:bodyPr/>
        <a:lstStyle/>
        <a:p>
          <a:endParaRPr lang="en-US"/>
        </a:p>
      </dgm:t>
    </dgm:pt>
    <dgm:pt modelId="{DFABF6DE-ACAC-4EA3-B4A7-5FA4551E0C23}" type="pres">
      <dgm:prSet presAssocID="{DEB48093-9A40-4BC9-ACCA-2D162386A18E}" presName="Name37" presStyleLbl="parChTrans1D2" presStyleIdx="3" presStyleCnt="5"/>
      <dgm:spPr/>
      <dgm:t>
        <a:bodyPr/>
        <a:lstStyle/>
        <a:p>
          <a:endParaRPr lang="en-US"/>
        </a:p>
      </dgm:t>
    </dgm:pt>
    <dgm:pt modelId="{6509F41B-BFA4-45E7-B5A8-574C836DAC64}" type="pres">
      <dgm:prSet presAssocID="{77479951-BE65-445A-9B96-00D651977EC1}" presName="hierRoot2" presStyleCnt="0">
        <dgm:presLayoutVars>
          <dgm:hierBranch val="init"/>
        </dgm:presLayoutVars>
      </dgm:prSet>
      <dgm:spPr/>
    </dgm:pt>
    <dgm:pt modelId="{C24C19EE-4B6B-4336-9E1E-D6DF8ADFE806}" type="pres">
      <dgm:prSet presAssocID="{77479951-BE65-445A-9B96-00D651977EC1}" presName="rootComposite" presStyleCnt="0"/>
      <dgm:spPr/>
    </dgm:pt>
    <dgm:pt modelId="{07F4449C-9BA0-4E81-B73E-6372196D1496}" type="pres">
      <dgm:prSet presAssocID="{77479951-BE65-445A-9B96-00D651977EC1}" presName="rootText" presStyleLbl="node2" presStyleIdx="3" presStyleCnt="5" custScaleX="222270" custScaleY="110571">
        <dgm:presLayoutVars>
          <dgm:chPref val="3"/>
        </dgm:presLayoutVars>
      </dgm:prSet>
      <dgm:spPr/>
      <dgm:t>
        <a:bodyPr/>
        <a:lstStyle/>
        <a:p>
          <a:endParaRPr lang="en-US"/>
        </a:p>
      </dgm:t>
    </dgm:pt>
    <dgm:pt modelId="{103190C1-1B05-47C1-BAE1-859138A69DF3}" type="pres">
      <dgm:prSet presAssocID="{77479951-BE65-445A-9B96-00D651977EC1}" presName="rootConnector" presStyleLbl="node2" presStyleIdx="3" presStyleCnt="5"/>
      <dgm:spPr/>
      <dgm:t>
        <a:bodyPr/>
        <a:lstStyle/>
        <a:p>
          <a:endParaRPr lang="en-US"/>
        </a:p>
      </dgm:t>
    </dgm:pt>
    <dgm:pt modelId="{DDA5D731-9514-42D7-910D-1A50F0C6053C}" type="pres">
      <dgm:prSet presAssocID="{77479951-BE65-445A-9B96-00D651977EC1}" presName="hierChild4" presStyleCnt="0"/>
      <dgm:spPr/>
    </dgm:pt>
    <dgm:pt modelId="{7C113A0A-78C2-41E0-B243-16A7B4F0DE96}" type="pres">
      <dgm:prSet presAssocID="{6DB15325-709D-4C63-8D7E-404C76C1EECB}" presName="Name37" presStyleLbl="parChTrans1D3" presStyleIdx="11" presStyleCnt="21"/>
      <dgm:spPr/>
      <dgm:t>
        <a:bodyPr/>
        <a:lstStyle/>
        <a:p>
          <a:endParaRPr lang="en-US"/>
        </a:p>
      </dgm:t>
    </dgm:pt>
    <dgm:pt modelId="{CD2986B7-0F94-4463-A23E-CB053368A0D5}" type="pres">
      <dgm:prSet presAssocID="{7D8CD7D7-718A-4B41-B91B-0C08E8B33A78}" presName="hierRoot2" presStyleCnt="0">
        <dgm:presLayoutVars>
          <dgm:hierBranch val="init"/>
        </dgm:presLayoutVars>
      </dgm:prSet>
      <dgm:spPr/>
    </dgm:pt>
    <dgm:pt modelId="{2ED8F9A5-4567-4823-86CB-76B1FC440A46}" type="pres">
      <dgm:prSet presAssocID="{7D8CD7D7-718A-4B41-B91B-0C08E8B33A78}" presName="rootComposite" presStyleCnt="0"/>
      <dgm:spPr/>
    </dgm:pt>
    <dgm:pt modelId="{F846ACFA-25B8-4227-BDAD-8D8518EA30CE}" type="pres">
      <dgm:prSet presAssocID="{7D8CD7D7-718A-4B41-B91B-0C08E8B33A78}" presName="rootText" presStyleLbl="node3" presStyleIdx="11" presStyleCnt="21">
        <dgm:presLayoutVars>
          <dgm:chPref val="3"/>
        </dgm:presLayoutVars>
      </dgm:prSet>
      <dgm:spPr/>
      <dgm:t>
        <a:bodyPr/>
        <a:lstStyle/>
        <a:p>
          <a:endParaRPr lang="en-US"/>
        </a:p>
      </dgm:t>
    </dgm:pt>
    <dgm:pt modelId="{7AC4D2F9-25D9-4468-B92D-38E64D35F597}" type="pres">
      <dgm:prSet presAssocID="{7D8CD7D7-718A-4B41-B91B-0C08E8B33A78}" presName="rootConnector" presStyleLbl="node3" presStyleIdx="11" presStyleCnt="21"/>
      <dgm:spPr/>
      <dgm:t>
        <a:bodyPr/>
        <a:lstStyle/>
        <a:p>
          <a:endParaRPr lang="en-US"/>
        </a:p>
      </dgm:t>
    </dgm:pt>
    <dgm:pt modelId="{2386ED54-EC4D-488B-8065-95FA85A775B4}" type="pres">
      <dgm:prSet presAssocID="{7D8CD7D7-718A-4B41-B91B-0C08E8B33A78}" presName="hierChild4" presStyleCnt="0"/>
      <dgm:spPr/>
    </dgm:pt>
    <dgm:pt modelId="{D61C6E13-C705-452A-BBB2-D710AF0ED2ED}" type="pres">
      <dgm:prSet presAssocID="{7D8CD7D7-718A-4B41-B91B-0C08E8B33A78}" presName="hierChild5" presStyleCnt="0"/>
      <dgm:spPr/>
    </dgm:pt>
    <dgm:pt modelId="{7148D52F-5099-4424-A563-673038016BAD}" type="pres">
      <dgm:prSet presAssocID="{1802DA6C-3740-4CFB-A39B-DDBE37769359}" presName="Name37" presStyleLbl="parChTrans1D3" presStyleIdx="12" presStyleCnt="21"/>
      <dgm:spPr/>
      <dgm:t>
        <a:bodyPr/>
        <a:lstStyle/>
        <a:p>
          <a:endParaRPr lang="en-US"/>
        </a:p>
      </dgm:t>
    </dgm:pt>
    <dgm:pt modelId="{433F7977-E7C9-492C-AFCD-0DDC11971E1F}" type="pres">
      <dgm:prSet presAssocID="{10DCABD3-163A-485A-9B0A-A6EDFA7805E2}" presName="hierRoot2" presStyleCnt="0">
        <dgm:presLayoutVars>
          <dgm:hierBranch val="init"/>
        </dgm:presLayoutVars>
      </dgm:prSet>
      <dgm:spPr/>
    </dgm:pt>
    <dgm:pt modelId="{D792F4B2-63A4-4FC7-BC13-CD0F6BA5D755}" type="pres">
      <dgm:prSet presAssocID="{10DCABD3-163A-485A-9B0A-A6EDFA7805E2}" presName="rootComposite" presStyleCnt="0"/>
      <dgm:spPr/>
    </dgm:pt>
    <dgm:pt modelId="{D1C5CC5C-D68E-4C95-B337-F4C76A995426}" type="pres">
      <dgm:prSet presAssocID="{10DCABD3-163A-485A-9B0A-A6EDFA7805E2}" presName="rootText" presStyleLbl="node3" presStyleIdx="12" presStyleCnt="21" custScaleX="100449" custScaleY="186084">
        <dgm:presLayoutVars>
          <dgm:chPref val="3"/>
        </dgm:presLayoutVars>
      </dgm:prSet>
      <dgm:spPr/>
      <dgm:t>
        <a:bodyPr/>
        <a:lstStyle/>
        <a:p>
          <a:endParaRPr lang="en-US"/>
        </a:p>
      </dgm:t>
    </dgm:pt>
    <dgm:pt modelId="{18776F49-D579-4517-8471-021B48C112BF}" type="pres">
      <dgm:prSet presAssocID="{10DCABD3-163A-485A-9B0A-A6EDFA7805E2}" presName="rootConnector" presStyleLbl="node3" presStyleIdx="12" presStyleCnt="21"/>
      <dgm:spPr/>
      <dgm:t>
        <a:bodyPr/>
        <a:lstStyle/>
        <a:p>
          <a:endParaRPr lang="en-US"/>
        </a:p>
      </dgm:t>
    </dgm:pt>
    <dgm:pt modelId="{1E43490F-5578-4284-B0E9-CD67391B4356}" type="pres">
      <dgm:prSet presAssocID="{10DCABD3-163A-485A-9B0A-A6EDFA7805E2}" presName="hierChild4" presStyleCnt="0"/>
      <dgm:spPr/>
    </dgm:pt>
    <dgm:pt modelId="{F83B2F48-A27E-49FD-A9E2-341F1F447928}" type="pres">
      <dgm:prSet presAssocID="{10DCABD3-163A-485A-9B0A-A6EDFA7805E2}" presName="hierChild5" presStyleCnt="0"/>
      <dgm:spPr/>
    </dgm:pt>
    <dgm:pt modelId="{6C63D60C-63B4-42D3-9055-418AA5CA94DE}" type="pres">
      <dgm:prSet presAssocID="{5E82ABE2-1962-48CA-B7C7-B02182209102}" presName="Name37" presStyleLbl="parChTrans1D3" presStyleIdx="13" presStyleCnt="21"/>
      <dgm:spPr/>
      <dgm:t>
        <a:bodyPr/>
        <a:lstStyle/>
        <a:p>
          <a:endParaRPr lang="en-US"/>
        </a:p>
      </dgm:t>
    </dgm:pt>
    <dgm:pt modelId="{D3BC5C09-8FC3-4541-90A1-4F01100D72D6}" type="pres">
      <dgm:prSet presAssocID="{D09C932C-D62A-4286-AD32-F1167CA2DD15}" presName="hierRoot2" presStyleCnt="0">
        <dgm:presLayoutVars>
          <dgm:hierBranch val="init"/>
        </dgm:presLayoutVars>
      </dgm:prSet>
      <dgm:spPr/>
    </dgm:pt>
    <dgm:pt modelId="{6BDBA322-1E7D-4ED5-92C7-CD11FDC49D7C}" type="pres">
      <dgm:prSet presAssocID="{D09C932C-D62A-4286-AD32-F1167CA2DD15}" presName="rootComposite" presStyleCnt="0"/>
      <dgm:spPr/>
    </dgm:pt>
    <dgm:pt modelId="{11143BC1-BD20-4C5F-9FA8-4613DE64608E}" type="pres">
      <dgm:prSet presAssocID="{D09C932C-D62A-4286-AD32-F1167CA2DD15}" presName="rootText" presStyleLbl="node3" presStyleIdx="13" presStyleCnt="21" custScaleY="152907">
        <dgm:presLayoutVars>
          <dgm:chPref val="3"/>
        </dgm:presLayoutVars>
      </dgm:prSet>
      <dgm:spPr/>
      <dgm:t>
        <a:bodyPr/>
        <a:lstStyle/>
        <a:p>
          <a:endParaRPr lang="en-US"/>
        </a:p>
      </dgm:t>
    </dgm:pt>
    <dgm:pt modelId="{235432E7-7887-41F2-935B-08367A94B00C}" type="pres">
      <dgm:prSet presAssocID="{D09C932C-D62A-4286-AD32-F1167CA2DD15}" presName="rootConnector" presStyleLbl="node3" presStyleIdx="13" presStyleCnt="21"/>
      <dgm:spPr/>
      <dgm:t>
        <a:bodyPr/>
        <a:lstStyle/>
        <a:p>
          <a:endParaRPr lang="en-US"/>
        </a:p>
      </dgm:t>
    </dgm:pt>
    <dgm:pt modelId="{F21F2F19-5F4F-463D-95B6-386EFB391A0C}" type="pres">
      <dgm:prSet presAssocID="{D09C932C-D62A-4286-AD32-F1167CA2DD15}" presName="hierChild4" presStyleCnt="0"/>
      <dgm:spPr/>
    </dgm:pt>
    <dgm:pt modelId="{3ADD1317-3D25-4FC5-87B0-694A366179A5}" type="pres">
      <dgm:prSet presAssocID="{D09C932C-D62A-4286-AD32-F1167CA2DD15}" presName="hierChild5" presStyleCnt="0"/>
      <dgm:spPr/>
    </dgm:pt>
    <dgm:pt modelId="{CC924B17-9A2D-4296-A672-FB54FA07E72A}" type="pres">
      <dgm:prSet presAssocID="{13E149D1-34E4-492F-83F5-5270C082A5FA}" presName="Name37" presStyleLbl="parChTrans1D3" presStyleIdx="14" presStyleCnt="21"/>
      <dgm:spPr/>
      <dgm:t>
        <a:bodyPr/>
        <a:lstStyle/>
        <a:p>
          <a:endParaRPr lang="en-US"/>
        </a:p>
      </dgm:t>
    </dgm:pt>
    <dgm:pt modelId="{337F5B67-C482-4FA1-BDBC-01AF5990CAB3}" type="pres">
      <dgm:prSet presAssocID="{587D0AFB-4071-465C-A2BB-DF52E9C835EC}" presName="hierRoot2" presStyleCnt="0">
        <dgm:presLayoutVars>
          <dgm:hierBranch val="init"/>
        </dgm:presLayoutVars>
      </dgm:prSet>
      <dgm:spPr/>
    </dgm:pt>
    <dgm:pt modelId="{3134EA81-D3CF-4C64-B085-C8E0CF71F5CD}" type="pres">
      <dgm:prSet presAssocID="{587D0AFB-4071-465C-A2BB-DF52E9C835EC}" presName="rootComposite" presStyleCnt="0"/>
      <dgm:spPr/>
    </dgm:pt>
    <dgm:pt modelId="{4BFD3989-29C5-4C82-99A9-29597B97C6A6}" type="pres">
      <dgm:prSet presAssocID="{587D0AFB-4071-465C-A2BB-DF52E9C835EC}" presName="rootText" presStyleLbl="node3" presStyleIdx="14" presStyleCnt="21" custScaleX="109280" custScaleY="233096">
        <dgm:presLayoutVars>
          <dgm:chPref val="3"/>
        </dgm:presLayoutVars>
      </dgm:prSet>
      <dgm:spPr/>
      <dgm:t>
        <a:bodyPr/>
        <a:lstStyle/>
        <a:p>
          <a:endParaRPr lang="en-US"/>
        </a:p>
      </dgm:t>
    </dgm:pt>
    <dgm:pt modelId="{0265D1ED-1F66-4B6C-82DC-B1950636ED9E}" type="pres">
      <dgm:prSet presAssocID="{587D0AFB-4071-465C-A2BB-DF52E9C835EC}" presName="rootConnector" presStyleLbl="node3" presStyleIdx="14" presStyleCnt="21"/>
      <dgm:spPr/>
      <dgm:t>
        <a:bodyPr/>
        <a:lstStyle/>
        <a:p>
          <a:endParaRPr lang="en-US"/>
        </a:p>
      </dgm:t>
    </dgm:pt>
    <dgm:pt modelId="{373EA997-4B41-43A4-87C7-AF58EEA8CA05}" type="pres">
      <dgm:prSet presAssocID="{587D0AFB-4071-465C-A2BB-DF52E9C835EC}" presName="hierChild4" presStyleCnt="0"/>
      <dgm:spPr/>
    </dgm:pt>
    <dgm:pt modelId="{D299AD31-CBAD-4393-A6C5-7E81C940942E}" type="pres">
      <dgm:prSet presAssocID="{587D0AFB-4071-465C-A2BB-DF52E9C835EC}" presName="hierChild5" presStyleCnt="0"/>
      <dgm:spPr/>
    </dgm:pt>
    <dgm:pt modelId="{B83F51A6-F6BD-4C7B-BEB9-4DB5684CD6B2}" type="pres">
      <dgm:prSet presAssocID="{9647FF01-4664-431B-8ADC-E3486A7985AB}" presName="Name37" presStyleLbl="parChTrans1D3" presStyleIdx="15" presStyleCnt="21"/>
      <dgm:spPr/>
      <dgm:t>
        <a:bodyPr/>
        <a:lstStyle/>
        <a:p>
          <a:endParaRPr lang="en-US"/>
        </a:p>
      </dgm:t>
    </dgm:pt>
    <dgm:pt modelId="{9318E23B-05D6-4DE9-AAFB-9B30ECE3A68D}" type="pres">
      <dgm:prSet presAssocID="{35BF5F2C-BB1E-4379-A60C-69CD93E45E54}" presName="hierRoot2" presStyleCnt="0">
        <dgm:presLayoutVars>
          <dgm:hierBranch val="init"/>
        </dgm:presLayoutVars>
      </dgm:prSet>
      <dgm:spPr/>
    </dgm:pt>
    <dgm:pt modelId="{F3211E6D-193A-4C9E-A9F1-5423B65C75F7}" type="pres">
      <dgm:prSet presAssocID="{35BF5F2C-BB1E-4379-A60C-69CD93E45E54}" presName="rootComposite" presStyleCnt="0"/>
      <dgm:spPr/>
    </dgm:pt>
    <dgm:pt modelId="{14A96B58-E3E3-4D74-B0AC-22140481B27E}" type="pres">
      <dgm:prSet presAssocID="{35BF5F2C-BB1E-4379-A60C-69CD93E45E54}" presName="rootText" presStyleLbl="node3" presStyleIdx="15" presStyleCnt="21" custScaleX="143992" custScaleY="239166">
        <dgm:presLayoutVars>
          <dgm:chPref val="3"/>
        </dgm:presLayoutVars>
      </dgm:prSet>
      <dgm:spPr/>
      <dgm:t>
        <a:bodyPr/>
        <a:lstStyle/>
        <a:p>
          <a:endParaRPr lang="en-US"/>
        </a:p>
      </dgm:t>
    </dgm:pt>
    <dgm:pt modelId="{CC821399-EEB4-420D-8263-CF415338D08A}" type="pres">
      <dgm:prSet presAssocID="{35BF5F2C-BB1E-4379-A60C-69CD93E45E54}" presName="rootConnector" presStyleLbl="node3" presStyleIdx="15" presStyleCnt="21"/>
      <dgm:spPr/>
      <dgm:t>
        <a:bodyPr/>
        <a:lstStyle/>
        <a:p>
          <a:endParaRPr lang="en-US"/>
        </a:p>
      </dgm:t>
    </dgm:pt>
    <dgm:pt modelId="{B7F83133-1DB2-4F49-9F06-99467EA7193F}" type="pres">
      <dgm:prSet presAssocID="{35BF5F2C-BB1E-4379-A60C-69CD93E45E54}" presName="hierChild4" presStyleCnt="0"/>
      <dgm:spPr/>
    </dgm:pt>
    <dgm:pt modelId="{359F6346-A82B-484C-8AAE-168268AE5D09}" type="pres">
      <dgm:prSet presAssocID="{35BF5F2C-BB1E-4379-A60C-69CD93E45E54}" presName="hierChild5" presStyleCnt="0"/>
      <dgm:spPr/>
    </dgm:pt>
    <dgm:pt modelId="{1E02B277-0721-4442-A926-5A7B75B1B33E}" type="pres">
      <dgm:prSet presAssocID="{21C2633A-48DF-4176-9E55-ECCCFCF65EB4}" presName="Name37" presStyleLbl="parChTrans1D3" presStyleIdx="16" presStyleCnt="21"/>
      <dgm:spPr/>
      <dgm:t>
        <a:bodyPr/>
        <a:lstStyle/>
        <a:p>
          <a:endParaRPr lang="en-US"/>
        </a:p>
      </dgm:t>
    </dgm:pt>
    <dgm:pt modelId="{F633079A-BECE-4012-ADDE-660F5510D52C}" type="pres">
      <dgm:prSet presAssocID="{4647D63F-EB10-4D99-9E3C-C951B6B5FF44}" presName="hierRoot2" presStyleCnt="0">
        <dgm:presLayoutVars>
          <dgm:hierBranch val="init"/>
        </dgm:presLayoutVars>
      </dgm:prSet>
      <dgm:spPr/>
    </dgm:pt>
    <dgm:pt modelId="{E9ACDCB7-2392-4FC1-80ED-7059C1341578}" type="pres">
      <dgm:prSet presAssocID="{4647D63F-EB10-4D99-9E3C-C951B6B5FF44}" presName="rootComposite" presStyleCnt="0"/>
      <dgm:spPr/>
    </dgm:pt>
    <dgm:pt modelId="{CD57B3E3-1C1E-4445-A5B0-197E4ACD38DE}" type="pres">
      <dgm:prSet presAssocID="{4647D63F-EB10-4D99-9E3C-C951B6B5FF44}" presName="rootText" presStyleLbl="node3" presStyleIdx="16" presStyleCnt="21" custScaleX="143448" custScaleY="201404">
        <dgm:presLayoutVars>
          <dgm:chPref val="3"/>
        </dgm:presLayoutVars>
      </dgm:prSet>
      <dgm:spPr/>
      <dgm:t>
        <a:bodyPr/>
        <a:lstStyle/>
        <a:p>
          <a:endParaRPr lang="en-US"/>
        </a:p>
      </dgm:t>
    </dgm:pt>
    <dgm:pt modelId="{1F31EF31-B1F1-4985-89B1-0299014AB10C}" type="pres">
      <dgm:prSet presAssocID="{4647D63F-EB10-4D99-9E3C-C951B6B5FF44}" presName="rootConnector" presStyleLbl="node3" presStyleIdx="16" presStyleCnt="21"/>
      <dgm:spPr/>
      <dgm:t>
        <a:bodyPr/>
        <a:lstStyle/>
        <a:p>
          <a:endParaRPr lang="en-US"/>
        </a:p>
      </dgm:t>
    </dgm:pt>
    <dgm:pt modelId="{84F1D320-A46B-4449-8025-1B297608C61F}" type="pres">
      <dgm:prSet presAssocID="{4647D63F-EB10-4D99-9E3C-C951B6B5FF44}" presName="hierChild4" presStyleCnt="0"/>
      <dgm:spPr/>
    </dgm:pt>
    <dgm:pt modelId="{73A51A1B-87F8-420E-A099-6E597F5493CD}" type="pres">
      <dgm:prSet presAssocID="{4647D63F-EB10-4D99-9E3C-C951B6B5FF44}" presName="hierChild5" presStyleCnt="0"/>
      <dgm:spPr/>
    </dgm:pt>
    <dgm:pt modelId="{97B5FF62-7424-4E37-AFB1-CBC35226943E}" type="pres">
      <dgm:prSet presAssocID="{77479951-BE65-445A-9B96-00D651977EC1}" presName="hierChild5" presStyleCnt="0"/>
      <dgm:spPr/>
    </dgm:pt>
    <dgm:pt modelId="{98363AB8-E555-4584-87B9-020ED04BF79A}" type="pres">
      <dgm:prSet presAssocID="{ED58CCE0-3B6A-4C52-922D-C150E5B6CDB6}" presName="Name37" presStyleLbl="parChTrans1D2" presStyleIdx="4" presStyleCnt="5"/>
      <dgm:spPr/>
      <dgm:t>
        <a:bodyPr/>
        <a:lstStyle/>
        <a:p>
          <a:endParaRPr lang="en-US"/>
        </a:p>
      </dgm:t>
    </dgm:pt>
    <dgm:pt modelId="{ECD7F180-55F6-4149-9ECE-E1781E3F77A3}" type="pres">
      <dgm:prSet presAssocID="{C1C2D040-8EA0-4B76-AA50-537AB3C48C55}" presName="hierRoot2" presStyleCnt="0">
        <dgm:presLayoutVars>
          <dgm:hierBranch val="init"/>
        </dgm:presLayoutVars>
      </dgm:prSet>
      <dgm:spPr/>
      <dgm:t>
        <a:bodyPr/>
        <a:lstStyle/>
        <a:p>
          <a:endParaRPr lang="en-US"/>
        </a:p>
      </dgm:t>
    </dgm:pt>
    <dgm:pt modelId="{3290E9A0-33BB-4497-9E62-B8CC848EB124}" type="pres">
      <dgm:prSet presAssocID="{C1C2D040-8EA0-4B76-AA50-537AB3C48C55}" presName="rootComposite" presStyleCnt="0"/>
      <dgm:spPr/>
      <dgm:t>
        <a:bodyPr/>
        <a:lstStyle/>
        <a:p>
          <a:endParaRPr lang="en-US"/>
        </a:p>
      </dgm:t>
    </dgm:pt>
    <dgm:pt modelId="{2FA9F76F-B248-4C55-BBDB-DD5D448CE0DE}" type="pres">
      <dgm:prSet presAssocID="{C1C2D040-8EA0-4B76-AA50-537AB3C48C55}" presName="rootText" presStyleLbl="node2" presStyleIdx="4" presStyleCnt="5" custScaleX="403705" custScaleY="120140">
        <dgm:presLayoutVars>
          <dgm:chPref val="3"/>
        </dgm:presLayoutVars>
      </dgm:prSet>
      <dgm:spPr/>
      <dgm:t>
        <a:bodyPr/>
        <a:lstStyle/>
        <a:p>
          <a:endParaRPr lang="en-US"/>
        </a:p>
      </dgm:t>
    </dgm:pt>
    <dgm:pt modelId="{ACC8A49B-0D6F-4255-ABFE-83567ECED3B4}" type="pres">
      <dgm:prSet presAssocID="{C1C2D040-8EA0-4B76-AA50-537AB3C48C55}" presName="rootConnector" presStyleLbl="node2" presStyleIdx="4" presStyleCnt="5"/>
      <dgm:spPr/>
      <dgm:t>
        <a:bodyPr/>
        <a:lstStyle/>
        <a:p>
          <a:endParaRPr lang="en-US"/>
        </a:p>
      </dgm:t>
    </dgm:pt>
    <dgm:pt modelId="{C30CECB6-5625-4F4D-8B9C-27056A952948}" type="pres">
      <dgm:prSet presAssocID="{C1C2D040-8EA0-4B76-AA50-537AB3C48C55}" presName="hierChild4" presStyleCnt="0"/>
      <dgm:spPr/>
      <dgm:t>
        <a:bodyPr/>
        <a:lstStyle/>
        <a:p>
          <a:endParaRPr lang="en-US"/>
        </a:p>
      </dgm:t>
    </dgm:pt>
    <dgm:pt modelId="{4C66574F-0046-4695-A07C-48B727391E9A}" type="pres">
      <dgm:prSet presAssocID="{BD2AB2F5-97C0-4484-A207-6D6E078C0161}" presName="Name37" presStyleLbl="parChTrans1D3" presStyleIdx="17" presStyleCnt="21"/>
      <dgm:spPr/>
      <dgm:t>
        <a:bodyPr/>
        <a:lstStyle/>
        <a:p>
          <a:endParaRPr lang="en-US"/>
        </a:p>
      </dgm:t>
    </dgm:pt>
    <dgm:pt modelId="{E874A53A-20F9-470B-8C55-23E9F9E312EA}" type="pres">
      <dgm:prSet presAssocID="{D9002ABD-E5A8-459C-B6E5-5F865C8252E9}" presName="hierRoot2" presStyleCnt="0">
        <dgm:presLayoutVars>
          <dgm:hierBranch val="init"/>
        </dgm:presLayoutVars>
      </dgm:prSet>
      <dgm:spPr/>
    </dgm:pt>
    <dgm:pt modelId="{93353FB5-8435-4EF2-9FB4-D0FFB40EBA34}" type="pres">
      <dgm:prSet presAssocID="{D9002ABD-E5A8-459C-B6E5-5F865C8252E9}" presName="rootComposite" presStyleCnt="0"/>
      <dgm:spPr/>
    </dgm:pt>
    <dgm:pt modelId="{40418A1B-50E4-48DE-B7FC-4F6208EE2976}" type="pres">
      <dgm:prSet presAssocID="{D9002ABD-E5A8-459C-B6E5-5F865C8252E9}" presName="rootText" presStyleLbl="node3" presStyleIdx="17" presStyleCnt="21" custScaleY="146569">
        <dgm:presLayoutVars>
          <dgm:chPref val="3"/>
        </dgm:presLayoutVars>
      </dgm:prSet>
      <dgm:spPr/>
      <dgm:t>
        <a:bodyPr/>
        <a:lstStyle/>
        <a:p>
          <a:endParaRPr lang="en-US"/>
        </a:p>
      </dgm:t>
    </dgm:pt>
    <dgm:pt modelId="{8E6B1CBF-9B97-47B2-A0B1-BED1AE388EAE}" type="pres">
      <dgm:prSet presAssocID="{D9002ABD-E5A8-459C-B6E5-5F865C8252E9}" presName="rootConnector" presStyleLbl="node3" presStyleIdx="17" presStyleCnt="21"/>
      <dgm:spPr/>
      <dgm:t>
        <a:bodyPr/>
        <a:lstStyle/>
        <a:p>
          <a:endParaRPr lang="en-US"/>
        </a:p>
      </dgm:t>
    </dgm:pt>
    <dgm:pt modelId="{178BEBE4-FFC9-4746-BB84-28FD097F59BC}" type="pres">
      <dgm:prSet presAssocID="{D9002ABD-E5A8-459C-B6E5-5F865C8252E9}" presName="hierChild4" presStyleCnt="0"/>
      <dgm:spPr/>
    </dgm:pt>
    <dgm:pt modelId="{8DF35AE2-8EEC-4455-AF7C-0E6917FD71BA}" type="pres">
      <dgm:prSet presAssocID="{2572C51C-F0D4-4B42-BA4D-A14F4FF762AC}" presName="Name37" presStyleLbl="parChTrans1D4" presStyleIdx="8" presStyleCnt="13"/>
      <dgm:spPr/>
      <dgm:t>
        <a:bodyPr/>
        <a:lstStyle/>
        <a:p>
          <a:endParaRPr lang="en-US"/>
        </a:p>
      </dgm:t>
    </dgm:pt>
    <dgm:pt modelId="{A80A8CE9-1DC5-4206-82CA-AB20C9E19CF4}" type="pres">
      <dgm:prSet presAssocID="{750D828A-A027-4936-9154-3A44F8CFE939}" presName="hierRoot2" presStyleCnt="0">
        <dgm:presLayoutVars>
          <dgm:hierBranch val="init"/>
        </dgm:presLayoutVars>
      </dgm:prSet>
      <dgm:spPr/>
    </dgm:pt>
    <dgm:pt modelId="{A510E2DE-7F44-4CDD-8DC8-D822C8FCF245}" type="pres">
      <dgm:prSet presAssocID="{750D828A-A027-4936-9154-3A44F8CFE939}" presName="rootComposite" presStyleCnt="0"/>
      <dgm:spPr/>
    </dgm:pt>
    <dgm:pt modelId="{1B231B6A-AC01-4EBB-8895-7D82F6E999E1}" type="pres">
      <dgm:prSet presAssocID="{750D828A-A027-4936-9154-3A44F8CFE939}" presName="rootText" presStyleLbl="node4" presStyleIdx="8" presStyleCnt="13" custScaleX="88983" custScaleY="260672">
        <dgm:presLayoutVars>
          <dgm:chPref val="3"/>
        </dgm:presLayoutVars>
      </dgm:prSet>
      <dgm:spPr/>
      <dgm:t>
        <a:bodyPr/>
        <a:lstStyle/>
        <a:p>
          <a:endParaRPr lang="en-US"/>
        </a:p>
      </dgm:t>
    </dgm:pt>
    <dgm:pt modelId="{A9BBF4C5-39D1-4043-941C-2FDA88DB0429}" type="pres">
      <dgm:prSet presAssocID="{750D828A-A027-4936-9154-3A44F8CFE939}" presName="rootConnector" presStyleLbl="node4" presStyleIdx="8" presStyleCnt="13"/>
      <dgm:spPr/>
      <dgm:t>
        <a:bodyPr/>
        <a:lstStyle/>
        <a:p>
          <a:endParaRPr lang="en-US"/>
        </a:p>
      </dgm:t>
    </dgm:pt>
    <dgm:pt modelId="{82461F37-DAA5-4997-8CA5-29746BD501A0}" type="pres">
      <dgm:prSet presAssocID="{750D828A-A027-4936-9154-3A44F8CFE939}" presName="hierChild4" presStyleCnt="0"/>
      <dgm:spPr/>
    </dgm:pt>
    <dgm:pt modelId="{AF7DE1D6-150B-40EA-9582-1937A32B5FE6}" type="pres">
      <dgm:prSet presAssocID="{750D828A-A027-4936-9154-3A44F8CFE939}" presName="hierChild5" presStyleCnt="0"/>
      <dgm:spPr/>
    </dgm:pt>
    <dgm:pt modelId="{CED1C14D-47AC-43D9-B04A-5138A17BBE63}" type="pres">
      <dgm:prSet presAssocID="{5D4DD062-DA85-4D46-8672-95EF331C2016}" presName="Name37" presStyleLbl="parChTrans1D4" presStyleIdx="9" presStyleCnt="13"/>
      <dgm:spPr/>
      <dgm:t>
        <a:bodyPr/>
        <a:lstStyle/>
        <a:p>
          <a:endParaRPr lang="en-US"/>
        </a:p>
      </dgm:t>
    </dgm:pt>
    <dgm:pt modelId="{588A0EF0-6B37-44B4-9E78-A2B50DD13CE7}" type="pres">
      <dgm:prSet presAssocID="{F6D559DE-EA54-4190-9601-19389786C8A0}" presName="hierRoot2" presStyleCnt="0">
        <dgm:presLayoutVars>
          <dgm:hierBranch val="init"/>
        </dgm:presLayoutVars>
      </dgm:prSet>
      <dgm:spPr/>
    </dgm:pt>
    <dgm:pt modelId="{5F402A65-BAD6-466E-ADD5-F9AAB101A983}" type="pres">
      <dgm:prSet presAssocID="{F6D559DE-EA54-4190-9601-19389786C8A0}" presName="rootComposite" presStyleCnt="0"/>
      <dgm:spPr/>
    </dgm:pt>
    <dgm:pt modelId="{9E124B57-B063-44C8-8289-6FCAB84B77B9}" type="pres">
      <dgm:prSet presAssocID="{F6D559DE-EA54-4190-9601-19389786C8A0}" presName="rootText" presStyleLbl="node4" presStyleIdx="9" presStyleCnt="13" custScaleX="237816">
        <dgm:presLayoutVars>
          <dgm:chPref val="3"/>
        </dgm:presLayoutVars>
      </dgm:prSet>
      <dgm:spPr/>
      <dgm:t>
        <a:bodyPr/>
        <a:lstStyle/>
        <a:p>
          <a:endParaRPr lang="en-US"/>
        </a:p>
      </dgm:t>
    </dgm:pt>
    <dgm:pt modelId="{D631F451-5357-4E64-B3E8-6F282AAC5C0D}" type="pres">
      <dgm:prSet presAssocID="{F6D559DE-EA54-4190-9601-19389786C8A0}" presName="rootConnector" presStyleLbl="node4" presStyleIdx="9" presStyleCnt="13"/>
      <dgm:spPr/>
      <dgm:t>
        <a:bodyPr/>
        <a:lstStyle/>
        <a:p>
          <a:endParaRPr lang="en-US"/>
        </a:p>
      </dgm:t>
    </dgm:pt>
    <dgm:pt modelId="{7E56F279-21DC-4C25-A226-CF58A21CE0FA}" type="pres">
      <dgm:prSet presAssocID="{F6D559DE-EA54-4190-9601-19389786C8A0}" presName="hierChild4" presStyleCnt="0"/>
      <dgm:spPr/>
    </dgm:pt>
    <dgm:pt modelId="{F091007D-8AEB-441C-AB26-23699EB2828A}" type="pres">
      <dgm:prSet presAssocID="{F6D559DE-EA54-4190-9601-19389786C8A0}" presName="hierChild5" presStyleCnt="0"/>
      <dgm:spPr/>
    </dgm:pt>
    <dgm:pt modelId="{97D926BD-D53E-4563-B501-F6063B53F16C}" type="pres">
      <dgm:prSet presAssocID="{3A703987-541A-419D-9764-903D9E8046FC}" presName="Name37" presStyleLbl="parChTrans1D4" presStyleIdx="10" presStyleCnt="13"/>
      <dgm:spPr/>
      <dgm:t>
        <a:bodyPr/>
        <a:lstStyle/>
        <a:p>
          <a:endParaRPr lang="en-US"/>
        </a:p>
      </dgm:t>
    </dgm:pt>
    <dgm:pt modelId="{602DEC46-222A-4056-8E81-20530F2E2EF7}" type="pres">
      <dgm:prSet presAssocID="{32D0CD45-E60F-4CFA-958A-95BF8616BADE}" presName="hierRoot2" presStyleCnt="0">
        <dgm:presLayoutVars>
          <dgm:hierBranch val="init"/>
        </dgm:presLayoutVars>
      </dgm:prSet>
      <dgm:spPr/>
    </dgm:pt>
    <dgm:pt modelId="{099BECEE-5827-4D74-919C-BB38E20C4963}" type="pres">
      <dgm:prSet presAssocID="{32D0CD45-E60F-4CFA-958A-95BF8616BADE}" presName="rootComposite" presStyleCnt="0"/>
      <dgm:spPr/>
    </dgm:pt>
    <dgm:pt modelId="{B3BB838C-DBF6-4D00-846C-36EEE2DAB562}" type="pres">
      <dgm:prSet presAssocID="{32D0CD45-E60F-4CFA-958A-95BF8616BADE}" presName="rootText" presStyleLbl="node4" presStyleIdx="10" presStyleCnt="13">
        <dgm:presLayoutVars>
          <dgm:chPref val="3"/>
        </dgm:presLayoutVars>
      </dgm:prSet>
      <dgm:spPr/>
      <dgm:t>
        <a:bodyPr/>
        <a:lstStyle/>
        <a:p>
          <a:endParaRPr lang="en-US"/>
        </a:p>
      </dgm:t>
    </dgm:pt>
    <dgm:pt modelId="{1A698718-F239-4B3C-B76F-AD1DD1894B8F}" type="pres">
      <dgm:prSet presAssocID="{32D0CD45-E60F-4CFA-958A-95BF8616BADE}" presName="rootConnector" presStyleLbl="node4" presStyleIdx="10" presStyleCnt="13"/>
      <dgm:spPr/>
      <dgm:t>
        <a:bodyPr/>
        <a:lstStyle/>
        <a:p>
          <a:endParaRPr lang="en-US"/>
        </a:p>
      </dgm:t>
    </dgm:pt>
    <dgm:pt modelId="{56956357-5382-4996-B67C-87A87027ED26}" type="pres">
      <dgm:prSet presAssocID="{32D0CD45-E60F-4CFA-958A-95BF8616BADE}" presName="hierChild4" presStyleCnt="0"/>
      <dgm:spPr/>
    </dgm:pt>
    <dgm:pt modelId="{186BDDA1-3A7E-4E8C-80BD-51E5EAF73E6A}" type="pres">
      <dgm:prSet presAssocID="{32D0CD45-E60F-4CFA-958A-95BF8616BADE}" presName="hierChild5" presStyleCnt="0"/>
      <dgm:spPr/>
    </dgm:pt>
    <dgm:pt modelId="{A4274FC4-FD23-429B-A38B-A7F57F23760C}" type="pres">
      <dgm:prSet presAssocID="{D9002ABD-E5A8-459C-B6E5-5F865C8252E9}" presName="hierChild5" presStyleCnt="0"/>
      <dgm:spPr/>
    </dgm:pt>
    <dgm:pt modelId="{845FDE50-DEC6-4BB0-BF09-07E90E2B50A9}" type="pres">
      <dgm:prSet presAssocID="{39880E80-69A4-43D7-8818-85BA3DAC3B5A}" presName="Name37" presStyleLbl="parChTrans1D3" presStyleIdx="18" presStyleCnt="21"/>
      <dgm:spPr/>
      <dgm:t>
        <a:bodyPr/>
        <a:lstStyle/>
        <a:p>
          <a:endParaRPr lang="en-US"/>
        </a:p>
      </dgm:t>
    </dgm:pt>
    <dgm:pt modelId="{8E591D06-82A6-4353-90E0-E06610B7C2EF}" type="pres">
      <dgm:prSet presAssocID="{23A8B9D8-E425-4985-8273-43515FD16E19}" presName="hierRoot2" presStyleCnt="0">
        <dgm:presLayoutVars>
          <dgm:hierBranch val="init"/>
        </dgm:presLayoutVars>
      </dgm:prSet>
      <dgm:spPr/>
    </dgm:pt>
    <dgm:pt modelId="{7D139F7F-A893-43FD-9B8D-30F651939FDE}" type="pres">
      <dgm:prSet presAssocID="{23A8B9D8-E425-4985-8273-43515FD16E19}" presName="rootComposite" presStyleCnt="0"/>
      <dgm:spPr/>
    </dgm:pt>
    <dgm:pt modelId="{6E6EDDAA-39CB-4F9B-B52C-6D354A5BB879}" type="pres">
      <dgm:prSet presAssocID="{23A8B9D8-E425-4985-8273-43515FD16E19}" presName="rootText" presStyleLbl="node3" presStyleIdx="18" presStyleCnt="21" custScaleY="133323">
        <dgm:presLayoutVars>
          <dgm:chPref val="3"/>
        </dgm:presLayoutVars>
      </dgm:prSet>
      <dgm:spPr/>
      <dgm:t>
        <a:bodyPr/>
        <a:lstStyle/>
        <a:p>
          <a:endParaRPr lang="en-US"/>
        </a:p>
      </dgm:t>
    </dgm:pt>
    <dgm:pt modelId="{D84D5A40-E51E-4C3C-8F3A-61EEC767F649}" type="pres">
      <dgm:prSet presAssocID="{23A8B9D8-E425-4985-8273-43515FD16E19}" presName="rootConnector" presStyleLbl="node3" presStyleIdx="18" presStyleCnt="21"/>
      <dgm:spPr/>
      <dgm:t>
        <a:bodyPr/>
        <a:lstStyle/>
        <a:p>
          <a:endParaRPr lang="en-US"/>
        </a:p>
      </dgm:t>
    </dgm:pt>
    <dgm:pt modelId="{F04102F4-63BE-4483-95F8-7FCA6F08D452}" type="pres">
      <dgm:prSet presAssocID="{23A8B9D8-E425-4985-8273-43515FD16E19}" presName="hierChild4" presStyleCnt="0"/>
      <dgm:spPr/>
    </dgm:pt>
    <dgm:pt modelId="{EB3B9568-AF7A-49C5-BBDB-DE5FC04C579C}" type="pres">
      <dgm:prSet presAssocID="{DB375D88-520A-471C-AFFB-E499347B0C45}" presName="Name37" presStyleLbl="parChTrans1D4" presStyleIdx="11" presStyleCnt="13"/>
      <dgm:spPr/>
      <dgm:t>
        <a:bodyPr/>
        <a:lstStyle/>
        <a:p>
          <a:endParaRPr lang="en-US"/>
        </a:p>
      </dgm:t>
    </dgm:pt>
    <dgm:pt modelId="{75A0EF76-65CB-48D7-A5BC-26D20C82624D}" type="pres">
      <dgm:prSet presAssocID="{2B36772C-88D5-4479-803E-7062170BE0C5}" presName="hierRoot2" presStyleCnt="0">
        <dgm:presLayoutVars>
          <dgm:hierBranch val="init"/>
        </dgm:presLayoutVars>
      </dgm:prSet>
      <dgm:spPr/>
    </dgm:pt>
    <dgm:pt modelId="{359AA484-EB16-4DDA-A100-FA33429D7F79}" type="pres">
      <dgm:prSet presAssocID="{2B36772C-88D5-4479-803E-7062170BE0C5}" presName="rootComposite" presStyleCnt="0"/>
      <dgm:spPr/>
    </dgm:pt>
    <dgm:pt modelId="{240103EA-CD31-49A0-83E8-43D3B750BE27}" type="pres">
      <dgm:prSet presAssocID="{2B36772C-88D5-4479-803E-7062170BE0C5}" presName="rootText" presStyleLbl="node4" presStyleIdx="11" presStyleCnt="13" custScaleX="188623">
        <dgm:presLayoutVars>
          <dgm:chPref val="3"/>
        </dgm:presLayoutVars>
      </dgm:prSet>
      <dgm:spPr/>
      <dgm:t>
        <a:bodyPr/>
        <a:lstStyle/>
        <a:p>
          <a:endParaRPr lang="en-US"/>
        </a:p>
      </dgm:t>
    </dgm:pt>
    <dgm:pt modelId="{9663D31C-A6F2-4EBE-BC15-30BD89B2B245}" type="pres">
      <dgm:prSet presAssocID="{2B36772C-88D5-4479-803E-7062170BE0C5}" presName="rootConnector" presStyleLbl="node4" presStyleIdx="11" presStyleCnt="13"/>
      <dgm:spPr/>
      <dgm:t>
        <a:bodyPr/>
        <a:lstStyle/>
        <a:p>
          <a:endParaRPr lang="en-US"/>
        </a:p>
      </dgm:t>
    </dgm:pt>
    <dgm:pt modelId="{63F508FC-D4E0-4177-BA9D-1511BF54FD7E}" type="pres">
      <dgm:prSet presAssocID="{2B36772C-88D5-4479-803E-7062170BE0C5}" presName="hierChild4" presStyleCnt="0"/>
      <dgm:spPr/>
    </dgm:pt>
    <dgm:pt modelId="{F1DF4C8D-2468-481A-A7AC-A408AFF77DD4}" type="pres">
      <dgm:prSet presAssocID="{2B36772C-88D5-4479-803E-7062170BE0C5}" presName="hierChild5" presStyleCnt="0"/>
      <dgm:spPr/>
    </dgm:pt>
    <dgm:pt modelId="{8E8FEB8B-2176-4078-B94E-A630B1062D96}" type="pres">
      <dgm:prSet presAssocID="{AFF20999-2525-4E9E-ADBD-A85408EF6247}" presName="Name37" presStyleLbl="parChTrans1D4" presStyleIdx="12" presStyleCnt="13"/>
      <dgm:spPr/>
      <dgm:t>
        <a:bodyPr/>
        <a:lstStyle/>
        <a:p>
          <a:endParaRPr lang="en-US"/>
        </a:p>
      </dgm:t>
    </dgm:pt>
    <dgm:pt modelId="{4D96AAEF-1E84-42A7-B3D8-A56C537E1F32}" type="pres">
      <dgm:prSet presAssocID="{C00AA616-9B06-4EDC-8264-A4A040579361}" presName="hierRoot2" presStyleCnt="0">
        <dgm:presLayoutVars>
          <dgm:hierBranch val="init"/>
        </dgm:presLayoutVars>
      </dgm:prSet>
      <dgm:spPr/>
    </dgm:pt>
    <dgm:pt modelId="{78101D7B-A1B0-482E-9880-BBD17D3D4C41}" type="pres">
      <dgm:prSet presAssocID="{C00AA616-9B06-4EDC-8264-A4A040579361}" presName="rootComposite" presStyleCnt="0"/>
      <dgm:spPr/>
    </dgm:pt>
    <dgm:pt modelId="{897D48CB-8C49-443E-ADA5-0C1638943FFA}" type="pres">
      <dgm:prSet presAssocID="{C00AA616-9B06-4EDC-8264-A4A040579361}" presName="rootText" presStyleLbl="node4" presStyleIdx="12" presStyleCnt="13" custScaleX="301094">
        <dgm:presLayoutVars>
          <dgm:chPref val="3"/>
        </dgm:presLayoutVars>
      </dgm:prSet>
      <dgm:spPr/>
      <dgm:t>
        <a:bodyPr/>
        <a:lstStyle/>
        <a:p>
          <a:endParaRPr lang="en-US"/>
        </a:p>
      </dgm:t>
    </dgm:pt>
    <dgm:pt modelId="{E78E5653-7F4C-46FE-B4C7-B967CE529737}" type="pres">
      <dgm:prSet presAssocID="{C00AA616-9B06-4EDC-8264-A4A040579361}" presName="rootConnector" presStyleLbl="node4" presStyleIdx="12" presStyleCnt="13"/>
      <dgm:spPr/>
      <dgm:t>
        <a:bodyPr/>
        <a:lstStyle/>
        <a:p>
          <a:endParaRPr lang="en-US"/>
        </a:p>
      </dgm:t>
    </dgm:pt>
    <dgm:pt modelId="{60AE6446-4A67-4006-895B-B20EE574B066}" type="pres">
      <dgm:prSet presAssocID="{C00AA616-9B06-4EDC-8264-A4A040579361}" presName="hierChild4" presStyleCnt="0"/>
      <dgm:spPr/>
    </dgm:pt>
    <dgm:pt modelId="{DBB23CC2-B55B-4436-8412-B9B48A7CFDB5}" type="pres">
      <dgm:prSet presAssocID="{C00AA616-9B06-4EDC-8264-A4A040579361}" presName="hierChild5" presStyleCnt="0"/>
      <dgm:spPr/>
    </dgm:pt>
    <dgm:pt modelId="{FC419022-22F6-41EE-8B2B-CABC01E920E9}" type="pres">
      <dgm:prSet presAssocID="{23A8B9D8-E425-4985-8273-43515FD16E19}" presName="hierChild5" presStyleCnt="0"/>
      <dgm:spPr/>
    </dgm:pt>
    <dgm:pt modelId="{044FF519-A041-4C14-ADC4-701956348ADF}" type="pres">
      <dgm:prSet presAssocID="{C7FD516C-7EC5-422F-879D-A4FAA0A1914A}" presName="Name37" presStyleLbl="parChTrans1D3" presStyleIdx="19" presStyleCnt="21"/>
      <dgm:spPr/>
      <dgm:t>
        <a:bodyPr/>
        <a:lstStyle/>
        <a:p>
          <a:endParaRPr lang="en-US"/>
        </a:p>
      </dgm:t>
    </dgm:pt>
    <dgm:pt modelId="{9A5FD3ED-9EDC-41C4-9B7F-A8ECF9C26C41}" type="pres">
      <dgm:prSet presAssocID="{7171C747-4DCD-4092-8091-15C5ABF77359}" presName="hierRoot2" presStyleCnt="0">
        <dgm:presLayoutVars>
          <dgm:hierBranch val="init"/>
        </dgm:presLayoutVars>
      </dgm:prSet>
      <dgm:spPr/>
    </dgm:pt>
    <dgm:pt modelId="{523B6B37-D04B-460D-8074-B6E9031A1930}" type="pres">
      <dgm:prSet presAssocID="{7171C747-4DCD-4092-8091-15C5ABF77359}" presName="rootComposite" presStyleCnt="0"/>
      <dgm:spPr/>
    </dgm:pt>
    <dgm:pt modelId="{7B8333C5-D36F-4946-9727-8B4E53DF6DBE}" type="pres">
      <dgm:prSet presAssocID="{7171C747-4DCD-4092-8091-15C5ABF77359}" presName="rootText" presStyleLbl="node3" presStyleIdx="19" presStyleCnt="21" custScaleX="222809" custScaleY="170869">
        <dgm:presLayoutVars>
          <dgm:chPref val="3"/>
        </dgm:presLayoutVars>
      </dgm:prSet>
      <dgm:spPr/>
      <dgm:t>
        <a:bodyPr/>
        <a:lstStyle/>
        <a:p>
          <a:endParaRPr lang="en-US"/>
        </a:p>
      </dgm:t>
    </dgm:pt>
    <dgm:pt modelId="{594205CC-03DF-411C-9CCE-AD85F0D33954}" type="pres">
      <dgm:prSet presAssocID="{7171C747-4DCD-4092-8091-15C5ABF77359}" presName="rootConnector" presStyleLbl="node3" presStyleIdx="19" presStyleCnt="21"/>
      <dgm:spPr/>
      <dgm:t>
        <a:bodyPr/>
        <a:lstStyle/>
        <a:p>
          <a:endParaRPr lang="en-US"/>
        </a:p>
      </dgm:t>
    </dgm:pt>
    <dgm:pt modelId="{F4F43E61-EB51-47D2-B98C-C3132534BAAC}" type="pres">
      <dgm:prSet presAssocID="{7171C747-4DCD-4092-8091-15C5ABF77359}" presName="hierChild4" presStyleCnt="0"/>
      <dgm:spPr/>
    </dgm:pt>
    <dgm:pt modelId="{9C62556E-3C0D-409E-B53A-DF59E3D60735}" type="pres">
      <dgm:prSet presAssocID="{7171C747-4DCD-4092-8091-15C5ABF77359}" presName="hierChild5" presStyleCnt="0"/>
      <dgm:spPr/>
    </dgm:pt>
    <dgm:pt modelId="{B6625828-CB0F-43B2-A9D7-E02027E42F8A}" type="pres">
      <dgm:prSet presAssocID="{B8BEE506-B24F-4E26-A339-042A0FEFC8C4}" presName="Name37" presStyleLbl="parChTrans1D3" presStyleIdx="20" presStyleCnt="21"/>
      <dgm:spPr/>
      <dgm:t>
        <a:bodyPr/>
        <a:lstStyle/>
        <a:p>
          <a:endParaRPr lang="en-US"/>
        </a:p>
      </dgm:t>
    </dgm:pt>
    <dgm:pt modelId="{71082525-D66E-4988-8E77-E19F45FC5848}" type="pres">
      <dgm:prSet presAssocID="{AF056C2F-1975-4A50-83F5-D48F78A4A619}" presName="hierRoot2" presStyleCnt="0">
        <dgm:presLayoutVars>
          <dgm:hierBranch val="init"/>
        </dgm:presLayoutVars>
      </dgm:prSet>
      <dgm:spPr/>
    </dgm:pt>
    <dgm:pt modelId="{58B7FB8B-2A31-49B4-933A-5C034F0258B9}" type="pres">
      <dgm:prSet presAssocID="{AF056C2F-1975-4A50-83F5-D48F78A4A619}" presName="rootComposite" presStyleCnt="0"/>
      <dgm:spPr/>
    </dgm:pt>
    <dgm:pt modelId="{13CE087C-D67E-438F-B8F5-E27F06DE03E4}" type="pres">
      <dgm:prSet presAssocID="{AF056C2F-1975-4A50-83F5-D48F78A4A619}" presName="rootText" presStyleLbl="node3" presStyleIdx="20" presStyleCnt="21" custScaleY="255993">
        <dgm:presLayoutVars>
          <dgm:chPref val="3"/>
        </dgm:presLayoutVars>
      </dgm:prSet>
      <dgm:spPr/>
      <dgm:t>
        <a:bodyPr/>
        <a:lstStyle/>
        <a:p>
          <a:endParaRPr lang="en-US"/>
        </a:p>
      </dgm:t>
    </dgm:pt>
    <dgm:pt modelId="{B343062E-1941-45F2-AC01-AF4BCE9C0959}" type="pres">
      <dgm:prSet presAssocID="{AF056C2F-1975-4A50-83F5-D48F78A4A619}" presName="rootConnector" presStyleLbl="node3" presStyleIdx="20" presStyleCnt="21"/>
      <dgm:spPr/>
      <dgm:t>
        <a:bodyPr/>
        <a:lstStyle/>
        <a:p>
          <a:endParaRPr lang="en-US"/>
        </a:p>
      </dgm:t>
    </dgm:pt>
    <dgm:pt modelId="{48AAE16B-EF1F-400B-AF6E-E4623DC57A48}" type="pres">
      <dgm:prSet presAssocID="{AF056C2F-1975-4A50-83F5-D48F78A4A619}" presName="hierChild4" presStyleCnt="0"/>
      <dgm:spPr/>
    </dgm:pt>
    <dgm:pt modelId="{E170007F-2A3B-42E7-831E-2A0FF86DB871}" type="pres">
      <dgm:prSet presAssocID="{AF056C2F-1975-4A50-83F5-D48F78A4A619}" presName="hierChild5" presStyleCnt="0"/>
      <dgm:spPr/>
    </dgm:pt>
    <dgm:pt modelId="{030A4DE1-F15F-4EFF-B084-D914735E2E8E}" type="pres">
      <dgm:prSet presAssocID="{C1C2D040-8EA0-4B76-AA50-537AB3C48C55}" presName="hierChild5" presStyleCnt="0"/>
      <dgm:spPr/>
      <dgm:t>
        <a:bodyPr/>
        <a:lstStyle/>
        <a:p>
          <a:endParaRPr lang="en-US"/>
        </a:p>
      </dgm:t>
    </dgm:pt>
    <dgm:pt modelId="{897B1794-7FEC-4D11-920E-2F6B6D2DF439}" type="pres">
      <dgm:prSet presAssocID="{71E28544-23DE-444B-8BE6-5CD337928971}" presName="hierChild3" presStyleCnt="0"/>
      <dgm:spPr/>
      <dgm:t>
        <a:bodyPr/>
        <a:lstStyle/>
        <a:p>
          <a:endParaRPr lang="en-US"/>
        </a:p>
      </dgm:t>
    </dgm:pt>
  </dgm:ptLst>
  <dgm:cxnLst>
    <dgm:cxn modelId="{5939CD51-499B-4A5E-9DBF-B52E959B939A}" type="presOf" srcId="{C487C5DB-8052-4D83-AF51-CE535F702D0B}" destId="{51499E40-4853-4632-B3FD-04838842DBAE}" srcOrd="0" destOrd="0" presId="urn:microsoft.com/office/officeart/2005/8/layout/orgChart1"/>
    <dgm:cxn modelId="{B57F9452-59EF-4759-B0EA-88F385D37ABA}" type="presOf" srcId="{750D828A-A027-4936-9154-3A44F8CFE939}" destId="{A9BBF4C5-39D1-4043-941C-2FDA88DB0429}" srcOrd="1" destOrd="0" presId="urn:microsoft.com/office/officeart/2005/8/layout/orgChart1"/>
    <dgm:cxn modelId="{C918F4DB-DE0F-48A4-9442-F6732FBB069B}" type="presOf" srcId="{7171C747-4DCD-4092-8091-15C5ABF77359}" destId="{7B8333C5-D36F-4946-9727-8B4E53DF6DBE}" srcOrd="0" destOrd="0" presId="urn:microsoft.com/office/officeart/2005/8/layout/orgChart1"/>
    <dgm:cxn modelId="{4F3EBCFC-FB0D-4655-873A-D78F774711EE}" type="presOf" srcId="{71E28544-23DE-444B-8BE6-5CD337928971}" destId="{9BE1463B-D0D0-4530-9B57-69084DD8D5BC}" srcOrd="1" destOrd="0" presId="urn:microsoft.com/office/officeart/2005/8/layout/orgChart1"/>
    <dgm:cxn modelId="{118AF96D-91E7-4392-96F5-CB8597373827}" type="presOf" srcId="{AF056C2F-1975-4A50-83F5-D48F78A4A619}" destId="{B343062E-1941-45F2-AC01-AF4BCE9C0959}" srcOrd="1" destOrd="0" presId="urn:microsoft.com/office/officeart/2005/8/layout/orgChart1"/>
    <dgm:cxn modelId="{D7EE0F6D-3E57-45CF-9A04-6DA1B2BA8FA0}" type="presOf" srcId="{5A7574FB-A116-45DE-AAAF-8C45082DEC1D}" destId="{5D304B19-5E7D-4C39-974A-1B5BE68CCA68}" srcOrd="1" destOrd="0" presId="urn:microsoft.com/office/officeart/2005/8/layout/orgChart1"/>
    <dgm:cxn modelId="{A5FC3598-1B08-4D6F-8FFA-C7EA4E07FECE}" type="presOf" srcId="{B850458C-F3A4-4CE4-A530-6F5BD3BA3796}" destId="{3983C47A-DE88-4B9F-A81F-30C63901AFF7}" srcOrd="0" destOrd="0" presId="urn:microsoft.com/office/officeart/2005/8/layout/orgChart1"/>
    <dgm:cxn modelId="{C2302834-EC1C-4934-8BB6-9EB927389F0C}" type="presOf" srcId="{DC76747B-ACA0-460F-A0CC-5D5BE1270C16}" destId="{F3A692B3-852D-42C6-B7CC-3E51EC1B53F9}" srcOrd="1" destOrd="0" presId="urn:microsoft.com/office/officeart/2005/8/layout/orgChart1"/>
    <dgm:cxn modelId="{D791CB3F-1262-4EC4-A0B8-3E85ECC2EC27}" type="presOf" srcId="{77479951-BE65-445A-9B96-00D651977EC1}" destId="{103190C1-1B05-47C1-BAE1-859138A69DF3}" srcOrd="1" destOrd="0" presId="urn:microsoft.com/office/officeart/2005/8/layout/orgChart1"/>
    <dgm:cxn modelId="{9B1E7FB6-568E-4EA8-9461-04842569FB67}" type="presOf" srcId="{7402CDA6-F035-4565-9879-870578B5568B}" destId="{F9C9C7FF-7D00-4B19-B96A-83281722E3EE}" srcOrd="0" destOrd="0" presId="urn:microsoft.com/office/officeart/2005/8/layout/orgChart1"/>
    <dgm:cxn modelId="{B9032585-C1E8-4E29-9EA4-BB7A37E1E3FA}" type="presOf" srcId="{BFDAC9DA-3F34-480D-AF02-8A66A720AFAE}" destId="{C1EA7589-0C2E-49A0-BA57-57FE5B4762D5}" srcOrd="0" destOrd="0" presId="urn:microsoft.com/office/officeart/2005/8/layout/orgChart1"/>
    <dgm:cxn modelId="{E0DAE732-7489-411D-BD79-0E9C2B43133F}" type="presOf" srcId="{C96E8ACB-6FE1-4AA6-9B9B-0313D8DE7AEF}" destId="{FA2FE68D-A940-42D3-9C14-EAC5CD6BE35D}" srcOrd="0" destOrd="0" presId="urn:microsoft.com/office/officeart/2005/8/layout/orgChart1"/>
    <dgm:cxn modelId="{95A5C9F2-5C03-486C-AAF3-C65C793D4DFB}" type="presOf" srcId="{87534AD8-1AC7-468B-A894-C5F1306E6533}" destId="{B3419728-6899-4C3A-9C79-33DA01CF6FB7}" srcOrd="1" destOrd="0" presId="urn:microsoft.com/office/officeart/2005/8/layout/orgChart1"/>
    <dgm:cxn modelId="{780C531E-938F-4786-8AF3-161F465DD3DF}" srcId="{BFDAC9DA-3F34-480D-AF02-8A66A720AFAE}" destId="{C7A5B623-F58B-4F5C-8107-A16E33C95D50}" srcOrd="0" destOrd="0" parTransId="{04B75D6D-AE74-48BB-8A37-65417741D345}" sibTransId="{CEC947F5-8B0A-4486-8E14-FE818584BD7C}"/>
    <dgm:cxn modelId="{BF3F3C35-D386-42AE-8D06-968A46A4A0EF}" srcId="{C1C2D040-8EA0-4B76-AA50-537AB3C48C55}" destId="{D9002ABD-E5A8-459C-B6E5-5F865C8252E9}" srcOrd="0" destOrd="0" parTransId="{BD2AB2F5-97C0-4484-A207-6D6E078C0161}" sibTransId="{2DB9785C-522E-439C-87E2-F0A94E8253BB}"/>
    <dgm:cxn modelId="{10707AF9-5CE9-4423-8AEC-F6D5408942DE}" srcId="{DC76747B-ACA0-460F-A0CC-5D5BE1270C16}" destId="{FB0BD319-A648-4455-82DF-CA2AA200A74F}" srcOrd="0" destOrd="0" parTransId="{0C6CF661-A124-4BAD-B7C7-7163F5296E9F}" sibTransId="{40F3AC07-3B3A-40CF-9FB8-C2A01F6A6C05}"/>
    <dgm:cxn modelId="{4422F573-A13A-4E36-8ED4-7B86ECA32AF9}" type="presOf" srcId="{7D8CD7D7-718A-4B41-B91B-0C08E8B33A78}" destId="{7AC4D2F9-25D9-4468-B92D-38E64D35F597}" srcOrd="1" destOrd="0" presId="urn:microsoft.com/office/officeart/2005/8/layout/orgChart1"/>
    <dgm:cxn modelId="{7C9163D5-D8E6-442F-BB94-F89E6F9C7691}" type="presOf" srcId="{C1C2D040-8EA0-4B76-AA50-537AB3C48C55}" destId="{2FA9F76F-B248-4C55-BBDB-DD5D448CE0DE}" srcOrd="0" destOrd="0" presId="urn:microsoft.com/office/officeart/2005/8/layout/orgChart1"/>
    <dgm:cxn modelId="{7FFA42BE-9E0D-4602-BFF4-D27B53D446AC}" type="presOf" srcId="{10DCABD3-163A-485A-9B0A-A6EDFA7805E2}" destId="{D1C5CC5C-D68E-4C95-B337-F4C76A995426}" srcOrd="0" destOrd="0" presId="urn:microsoft.com/office/officeart/2005/8/layout/orgChart1"/>
    <dgm:cxn modelId="{95A4B37E-9DF8-4F62-B675-ED3DC9E4EB42}" type="presOf" srcId="{68A4BE67-71A6-4709-884E-98E8974CD2A2}" destId="{0822726F-5017-45FB-8455-36B294A2315B}" srcOrd="0" destOrd="0" presId="urn:microsoft.com/office/officeart/2005/8/layout/orgChart1"/>
    <dgm:cxn modelId="{8178757C-178E-4FC2-B09B-CEB535AADAEA}" type="presOf" srcId="{2572C51C-F0D4-4B42-BA4D-A14F4FF762AC}" destId="{8DF35AE2-8EEC-4455-AF7C-0E6917FD71BA}" srcOrd="0" destOrd="0" presId="urn:microsoft.com/office/officeart/2005/8/layout/orgChart1"/>
    <dgm:cxn modelId="{37B10538-FD80-4054-8350-26E70853DC4F}" srcId="{77479951-BE65-445A-9B96-00D651977EC1}" destId="{587D0AFB-4071-465C-A2BB-DF52E9C835EC}" srcOrd="3" destOrd="0" parTransId="{13E149D1-34E4-492F-83F5-5270C082A5FA}" sibTransId="{C0FD4ACB-D6C5-4942-BEF6-BC01020E2609}"/>
    <dgm:cxn modelId="{EF5828FC-2D57-445D-8F50-36EC9CA3F835}" type="presOf" srcId="{C00AA616-9B06-4EDC-8264-A4A040579361}" destId="{E78E5653-7F4C-46FE-B4C7-B967CE529737}" srcOrd="1" destOrd="0" presId="urn:microsoft.com/office/officeart/2005/8/layout/orgChart1"/>
    <dgm:cxn modelId="{31A7EB15-120B-42D2-893F-0EE21A3BCA68}" type="presOf" srcId="{71E28544-23DE-444B-8BE6-5CD337928971}" destId="{72302EF3-63DC-4CD4-B4A3-87D6D7099AC2}" srcOrd="0" destOrd="0" presId="urn:microsoft.com/office/officeart/2005/8/layout/orgChart1"/>
    <dgm:cxn modelId="{DFE2BCAC-0F48-4478-B93D-CDE9CE3F2549}" srcId="{D9002ABD-E5A8-459C-B6E5-5F865C8252E9}" destId="{750D828A-A027-4936-9154-3A44F8CFE939}" srcOrd="0" destOrd="0" parTransId="{2572C51C-F0D4-4B42-BA4D-A14F4FF762AC}" sibTransId="{BD5C16C6-52AD-4C9F-8F1B-1BD0299D33C2}"/>
    <dgm:cxn modelId="{25390A11-72AD-4E36-8492-122474309E7D}" type="presOf" srcId="{C96E8ACB-6FE1-4AA6-9B9B-0313D8DE7AEF}" destId="{E62367A5-FA51-41F2-B302-7C9DFD01C1C9}" srcOrd="1" destOrd="0" presId="urn:microsoft.com/office/officeart/2005/8/layout/orgChart1"/>
    <dgm:cxn modelId="{B50C8087-3CE4-4D12-A02E-1144729B3092}" type="presOf" srcId="{D9002ABD-E5A8-459C-B6E5-5F865C8252E9}" destId="{8E6B1CBF-9B97-47B2-A0B1-BED1AE388EAE}" srcOrd="1" destOrd="0" presId="urn:microsoft.com/office/officeart/2005/8/layout/orgChart1"/>
    <dgm:cxn modelId="{5FDFF615-A436-481C-8E15-57BB179BF6B3}" type="presOf" srcId="{9647FF01-4664-431B-8ADC-E3486A7985AB}" destId="{B83F51A6-F6BD-4C7B-BEB9-4DB5684CD6B2}" srcOrd="0" destOrd="0" presId="urn:microsoft.com/office/officeart/2005/8/layout/orgChart1"/>
    <dgm:cxn modelId="{A77FF559-3E81-4198-AEE6-3C1A1E287076}" srcId="{C1C2D040-8EA0-4B76-AA50-537AB3C48C55}" destId="{AF056C2F-1975-4A50-83F5-D48F78A4A619}" srcOrd="3" destOrd="0" parTransId="{B8BEE506-B24F-4E26-A339-042A0FEFC8C4}" sibTransId="{1D365AD5-F80E-4A7F-9AB7-D84F1BAF0FF3}"/>
    <dgm:cxn modelId="{7A7E2491-5D5B-44FE-B64C-FA4F052DA696}" type="presOf" srcId="{D9002ABD-E5A8-459C-B6E5-5F865C8252E9}" destId="{40418A1B-50E4-48DE-B7FC-4F6208EE2976}" srcOrd="0" destOrd="0" presId="urn:microsoft.com/office/officeart/2005/8/layout/orgChart1"/>
    <dgm:cxn modelId="{03280845-114F-4975-B523-CB99506EC219}" type="presOf" srcId="{C7A5B623-F58B-4F5C-8107-A16E33C95D50}" destId="{45AA45FD-5445-424C-9B0F-DFC4D4BEBDFB}" srcOrd="0" destOrd="0" presId="urn:microsoft.com/office/officeart/2005/8/layout/orgChart1"/>
    <dgm:cxn modelId="{FD7F4FE4-F29B-4613-AA35-A009F32438AA}" type="presOf" srcId="{A251D222-6DD5-4DE8-BA15-7A0EC87F1060}" destId="{382EA11D-E60B-46B5-85C2-9B0E77D8F7B1}" srcOrd="1" destOrd="0" presId="urn:microsoft.com/office/officeart/2005/8/layout/orgChart1"/>
    <dgm:cxn modelId="{22FD3BEA-06F1-4A7E-8ABD-FBA307C23914}" type="presOf" srcId="{35BF5F2C-BB1E-4379-A60C-69CD93E45E54}" destId="{14A96B58-E3E3-4D74-B0AC-22140481B27E}" srcOrd="0" destOrd="0" presId="urn:microsoft.com/office/officeart/2005/8/layout/orgChart1"/>
    <dgm:cxn modelId="{EB243838-E9E6-4E1B-91F8-68DBBDB632A0}" type="presOf" srcId="{B8BEE506-B24F-4E26-A339-042A0FEFC8C4}" destId="{B6625828-CB0F-43B2-A9D7-E02027E42F8A}" srcOrd="0" destOrd="0" presId="urn:microsoft.com/office/officeart/2005/8/layout/orgChart1"/>
    <dgm:cxn modelId="{EB990A57-D0C1-4C8A-A469-A6FED77C9D69}" type="presOf" srcId="{4162D176-BEFB-407C-A0CD-DA68DA2E2907}" destId="{C9188BFF-9516-450C-A7BE-0F18D2013ADD}" srcOrd="1" destOrd="0" presId="urn:microsoft.com/office/officeart/2005/8/layout/orgChart1"/>
    <dgm:cxn modelId="{9E33CE95-6A2F-46F7-A3AF-3E90460A365A}" type="presOf" srcId="{AFF20999-2525-4E9E-ADBD-A85408EF6247}" destId="{8E8FEB8B-2176-4078-B94E-A630B1062D96}" srcOrd="0" destOrd="0" presId="urn:microsoft.com/office/officeart/2005/8/layout/orgChart1"/>
    <dgm:cxn modelId="{E808073C-54C6-439E-8DFF-2DEAD43277ED}" srcId="{77479951-BE65-445A-9B96-00D651977EC1}" destId="{D09C932C-D62A-4286-AD32-F1167CA2DD15}" srcOrd="2" destOrd="0" parTransId="{5E82ABE2-1962-48CA-B7C7-B02182209102}" sibTransId="{0A1BF610-07AB-42E8-B2CE-C9874CD84F3C}"/>
    <dgm:cxn modelId="{D7FC7592-AB1D-4603-A824-B74702CBA53A}" type="presOf" srcId="{E0B62C5B-48F9-4AFE-ABCD-8A179F43C9E3}" destId="{5B7C6718-416B-4C42-B8CC-1D8A182AA1E0}" srcOrd="1" destOrd="0" presId="urn:microsoft.com/office/officeart/2005/8/layout/orgChart1"/>
    <dgm:cxn modelId="{BCB00745-C336-4B13-ACE0-32739637C263}" srcId="{77479951-BE65-445A-9B96-00D651977EC1}" destId="{10DCABD3-163A-485A-9B0A-A6EDFA7805E2}" srcOrd="1" destOrd="0" parTransId="{1802DA6C-3740-4CFB-A39B-DDBE37769359}" sibTransId="{B69F1FEC-D17D-42BF-BC69-75194F9DA58F}"/>
    <dgm:cxn modelId="{54BF6C0E-0B96-4844-AA18-DD27C8F325DC}" type="presOf" srcId="{DB375D88-520A-471C-AFFB-E499347B0C45}" destId="{EB3B9568-AF7A-49C5-BBDB-DE5FC04C579C}" srcOrd="0" destOrd="0" presId="urn:microsoft.com/office/officeart/2005/8/layout/orgChart1"/>
    <dgm:cxn modelId="{AD1E5651-34DB-4327-8959-AABE32FE0070}" srcId="{71E28544-23DE-444B-8BE6-5CD337928971}" destId="{77479951-BE65-445A-9B96-00D651977EC1}" srcOrd="3" destOrd="0" parTransId="{DEB48093-9A40-4BC9-ACCA-2D162386A18E}" sibTransId="{D79A0796-44A0-4855-9315-A0604FDB42B6}"/>
    <dgm:cxn modelId="{FBF43CF5-E86F-47B2-93BB-47DB84218656}" type="presOf" srcId="{23A8B9D8-E425-4985-8273-43515FD16E19}" destId="{6E6EDDAA-39CB-4F9B-B52C-6D354A5BB879}" srcOrd="0" destOrd="0" presId="urn:microsoft.com/office/officeart/2005/8/layout/orgChart1"/>
    <dgm:cxn modelId="{452A5FBA-55C9-4DF3-B7CD-0677067418FB}" srcId="{1A9044BF-0006-4D23-A9FB-52B3808CDF96}" destId="{4162D176-BEFB-407C-A0CD-DA68DA2E2907}" srcOrd="0" destOrd="0" parTransId="{E63845DF-39F0-4299-B983-75F8DF49AD6D}" sibTransId="{A0B09023-B535-4FF9-B992-C253384C321D}"/>
    <dgm:cxn modelId="{9606ABFC-B022-4989-B193-376FAB65600A}" srcId="{FB0BD319-A648-4455-82DF-CA2AA200A74F}" destId="{C96E8ACB-6FE1-4AA6-9B9B-0313D8DE7AEF}" srcOrd="0" destOrd="0" parTransId="{68A4BE67-71A6-4709-884E-98E8974CD2A2}" sibTransId="{382769B6-4FA0-4BA7-B78C-665467280C49}"/>
    <dgm:cxn modelId="{BC6ADAB6-5470-4705-9701-CB11FC38F9DA}" type="presOf" srcId="{E0B62C5B-48F9-4AFE-ABCD-8A179F43C9E3}" destId="{198C7CC1-2761-40D6-BF5D-D600FB2BCEF3}" srcOrd="0" destOrd="0" presId="urn:microsoft.com/office/officeart/2005/8/layout/orgChart1"/>
    <dgm:cxn modelId="{E98257C4-717F-40FE-AB32-C639DC02D0E3}" type="presOf" srcId="{AF056C2F-1975-4A50-83F5-D48F78A4A619}" destId="{13CE087C-D67E-438F-B8F5-E27F06DE03E4}" srcOrd="0" destOrd="0" presId="urn:microsoft.com/office/officeart/2005/8/layout/orgChart1"/>
    <dgm:cxn modelId="{A1E3FA49-CE52-4009-B717-17EE56278CFC}" srcId="{71E28544-23DE-444B-8BE6-5CD337928971}" destId="{E0B62C5B-48F9-4AFE-ABCD-8A179F43C9E3}" srcOrd="2" destOrd="0" parTransId="{4E743B89-F00F-420D-9DBC-35B99AB5E882}" sibTransId="{B4612853-ACA4-46E8-AC5D-A28565930074}"/>
    <dgm:cxn modelId="{C258C6BE-1B6A-4BF5-AF0F-3294D158506C}" type="presOf" srcId="{C7A5B623-F58B-4F5C-8107-A16E33C95D50}" destId="{3216557A-5EF6-46F0-8AF0-DBF06AF89D26}" srcOrd="1" destOrd="0" presId="urn:microsoft.com/office/officeart/2005/8/layout/orgChart1"/>
    <dgm:cxn modelId="{54E3C608-FE08-47B3-96E5-AD1A136903A5}" type="presOf" srcId="{21C2633A-48DF-4176-9E55-ECCCFCF65EB4}" destId="{1E02B277-0721-4442-A926-5A7B75B1B33E}" srcOrd="0" destOrd="0" presId="urn:microsoft.com/office/officeart/2005/8/layout/orgChart1"/>
    <dgm:cxn modelId="{A1CB4323-CF6C-445C-91BA-5844B7BB9F6B}" type="presOf" srcId="{FA75CFFD-40CB-46EC-9DB1-96EB52D92CE6}" destId="{2C8F7EBD-43B3-480E-BB10-5EB76381C459}" srcOrd="1" destOrd="0" presId="urn:microsoft.com/office/officeart/2005/8/layout/orgChart1"/>
    <dgm:cxn modelId="{C04A86BE-2D67-4037-BF2A-96766F6B1A04}" type="presOf" srcId="{750D828A-A027-4936-9154-3A44F8CFE939}" destId="{1B231B6A-AC01-4EBB-8895-7D82F6E999E1}" srcOrd="0" destOrd="0" presId="urn:microsoft.com/office/officeart/2005/8/layout/orgChart1"/>
    <dgm:cxn modelId="{BD1F188F-0271-494A-9FF4-2C3C16036055}" type="presOf" srcId="{A16D8E7B-375F-4316-8E0B-AB4071F566D9}" destId="{1EE318F7-6306-457F-BA3B-FECB784A99E2}" srcOrd="1" destOrd="0" presId="urn:microsoft.com/office/officeart/2005/8/layout/orgChart1"/>
    <dgm:cxn modelId="{8B63EFE1-A0EE-4F0B-9CAA-CD1AF4D84587}" type="presOf" srcId="{F7C9E807-D6C4-4BBE-8372-9383D3FBAC46}" destId="{33293841-5982-49AD-A103-3004B503B8AA}" srcOrd="0" destOrd="0" presId="urn:microsoft.com/office/officeart/2005/8/layout/orgChart1"/>
    <dgm:cxn modelId="{A21E460B-C4F6-4F2D-BDA4-431901AA5E9B}" type="presOf" srcId="{0C6CF661-A124-4BAD-B7C7-7163F5296E9F}" destId="{980B379B-622E-405F-9E8F-DEE61F3391C5}" srcOrd="0" destOrd="0" presId="urn:microsoft.com/office/officeart/2005/8/layout/orgChart1"/>
    <dgm:cxn modelId="{668BB8AD-17EB-49A2-B7C8-D3BA3E17EA47}" type="presOf" srcId="{BCDD1079-2476-44A8-8EB1-B944DAAF87D6}" destId="{3C69E165-D4E1-40F6-A4C7-52C274850B6F}" srcOrd="0" destOrd="0" presId="urn:microsoft.com/office/officeart/2005/8/layout/orgChart1"/>
    <dgm:cxn modelId="{22F4562F-518F-4670-8365-AD410B376D1F}" type="presOf" srcId="{586A901A-FAD8-4DFC-BC8B-20DBFDB3CD66}" destId="{249BA358-59ED-44C3-A31A-8828173B8E2C}" srcOrd="1" destOrd="0" presId="urn:microsoft.com/office/officeart/2005/8/layout/orgChart1"/>
    <dgm:cxn modelId="{33816A69-C405-4C05-88BB-E2C0EEBA9EBC}" type="presOf" srcId="{D5753CB8-6813-4BA7-9E1B-DAC2517E11CC}" destId="{B645119B-D3EC-42D3-9BC6-EF575401ABE6}" srcOrd="0" destOrd="0" presId="urn:microsoft.com/office/officeart/2005/8/layout/orgChart1"/>
    <dgm:cxn modelId="{C83A2BC2-ED92-4E92-9510-6C01BC0CF754}" srcId="{77479951-BE65-445A-9B96-00D651977EC1}" destId="{4647D63F-EB10-4D99-9E3C-C951B6B5FF44}" srcOrd="5" destOrd="0" parTransId="{21C2633A-48DF-4176-9E55-ECCCFCF65EB4}" sibTransId="{31B169BF-A344-4183-BFD5-DEF2396C863B}"/>
    <dgm:cxn modelId="{A5A25104-3445-4ABC-9486-E5AB9EC94A30}" type="presOf" srcId="{858242BF-0FAB-4CB6-A601-D4088770B284}" destId="{1FDC2737-5B82-4171-8DF0-AB7DAFFECEB2}" srcOrd="0" destOrd="0" presId="urn:microsoft.com/office/officeart/2005/8/layout/orgChart1"/>
    <dgm:cxn modelId="{D4CBFFA6-BB7B-48DA-A168-37DA86535BA1}" type="presOf" srcId="{7171C747-4DCD-4092-8091-15C5ABF77359}" destId="{594205CC-03DF-411C-9CCE-AD85F0D33954}" srcOrd="1" destOrd="0" presId="urn:microsoft.com/office/officeart/2005/8/layout/orgChart1"/>
    <dgm:cxn modelId="{36E584C7-8B8B-40CE-ADC9-D16CA7A4ADD9}" type="presOf" srcId="{1A9044BF-0006-4D23-A9FB-52B3808CDF96}" destId="{69BB843E-EB87-41F4-ABE8-78B01928BD74}" srcOrd="0" destOrd="0" presId="urn:microsoft.com/office/officeart/2005/8/layout/orgChart1"/>
    <dgm:cxn modelId="{2594BF33-CD28-41FE-A248-933531D3255F}" type="presOf" srcId="{D09C932C-D62A-4286-AD32-F1167CA2DD15}" destId="{11143BC1-BD20-4C5F-9FA8-4613DE64608E}" srcOrd="0" destOrd="0" presId="urn:microsoft.com/office/officeart/2005/8/layout/orgChart1"/>
    <dgm:cxn modelId="{0EAE6B38-BAA3-4D67-8A62-A114EBDDAE4F}" type="presOf" srcId="{FB0BD319-A648-4455-82DF-CA2AA200A74F}" destId="{1CE313D4-8DD9-4801-BCFC-18483C6C9B6D}" srcOrd="1" destOrd="0" presId="urn:microsoft.com/office/officeart/2005/8/layout/orgChart1"/>
    <dgm:cxn modelId="{78A899C9-9080-436E-AA99-40895B9C367F}" srcId="{71E28544-23DE-444B-8BE6-5CD337928971}" destId="{C1C2D040-8EA0-4B76-AA50-537AB3C48C55}" srcOrd="4" destOrd="0" parTransId="{ED58CCE0-3B6A-4C52-922D-C150E5B6CDB6}" sibTransId="{A20D6C5C-EA42-479F-8270-2E8B4E1690E6}"/>
    <dgm:cxn modelId="{96AE7D0F-2659-42F6-9A27-6185367DE97C}" srcId="{23A8B9D8-E425-4985-8273-43515FD16E19}" destId="{C00AA616-9B06-4EDC-8264-A4A040579361}" srcOrd="1" destOrd="0" parTransId="{AFF20999-2525-4E9E-ADBD-A85408EF6247}" sibTransId="{393D4AE8-FFF9-47A2-97CE-72EA0EF6D99E}"/>
    <dgm:cxn modelId="{E944CD2B-41B2-4665-8D78-EC9B3897FA84}" srcId="{858242BF-0FAB-4CB6-A601-D4088770B284}" destId="{71E28544-23DE-444B-8BE6-5CD337928971}" srcOrd="0" destOrd="0" parTransId="{C92EFE8B-E718-4BC2-BA90-6E4AD70C04E1}" sibTransId="{848FF96A-B1AB-4DFD-A96C-774F35E22730}"/>
    <dgm:cxn modelId="{E74A6E55-0D86-4527-A742-DCA134379ED5}" srcId="{77479951-BE65-445A-9B96-00D651977EC1}" destId="{7D8CD7D7-718A-4B41-B91B-0C08E8B33A78}" srcOrd="0" destOrd="0" parTransId="{6DB15325-709D-4C63-8D7E-404C76C1EECB}" sibTransId="{CF60A3C9-09A2-438C-A00A-679CA2C55673}"/>
    <dgm:cxn modelId="{9C6450FA-55DD-4387-B9D8-048C64CC5B58}" type="presOf" srcId="{04B75D6D-AE74-48BB-8A37-65417741D345}" destId="{791779D2-305D-4652-B148-C799DC99CC79}" srcOrd="0" destOrd="0" presId="urn:microsoft.com/office/officeart/2005/8/layout/orgChart1"/>
    <dgm:cxn modelId="{674099E0-CE77-4D5C-8FFF-1A365045258A}" type="presOf" srcId="{9CE98A9F-68F0-44DE-95E2-4A83C3CA33D4}" destId="{F7125A48-7C75-4486-B18C-40A8932BB13D}" srcOrd="0" destOrd="0" presId="urn:microsoft.com/office/officeart/2005/8/layout/orgChart1"/>
    <dgm:cxn modelId="{CAFFB90D-02BD-437D-B32D-8987E9CDD53C}" srcId="{FB0BD319-A648-4455-82DF-CA2AA200A74F}" destId="{5A7574FB-A116-45DE-AAAF-8C45082DEC1D}" srcOrd="1" destOrd="0" parTransId="{3C9F55D1-4032-46E2-BC86-9DAC17B86D08}" sibTransId="{37C0FB79-F11F-4B53-98BE-92B2E55BF284}"/>
    <dgm:cxn modelId="{483398C9-9789-4301-BDFD-94CFE4AF52B5}" srcId="{D9002ABD-E5A8-459C-B6E5-5F865C8252E9}" destId="{F6D559DE-EA54-4190-9601-19389786C8A0}" srcOrd="1" destOrd="0" parTransId="{5D4DD062-DA85-4D46-8672-95EF331C2016}" sibTransId="{751E1834-C30B-452C-B2EC-BE53DCD6C053}"/>
    <dgm:cxn modelId="{7C0FEAA3-ED77-487B-966A-FDCA43D42830}" type="presOf" srcId="{13E149D1-34E4-492F-83F5-5270C082A5FA}" destId="{CC924B17-9A2D-4296-A672-FB54FA07E72A}" srcOrd="0" destOrd="0" presId="urn:microsoft.com/office/officeart/2005/8/layout/orgChart1"/>
    <dgm:cxn modelId="{A6BBBFD1-064F-46F2-A0F3-5DADC85400ED}" srcId="{C1C2D040-8EA0-4B76-AA50-537AB3C48C55}" destId="{7171C747-4DCD-4092-8091-15C5ABF77359}" srcOrd="2" destOrd="0" parTransId="{C7FD516C-7EC5-422F-879D-A4FAA0A1914A}" sibTransId="{4531CC77-11B6-4FC4-B6BA-41B7BD428A9C}"/>
    <dgm:cxn modelId="{D0E6B5AD-23CD-470F-9053-6A4C124B4D30}" type="presOf" srcId="{EB594863-B5B9-453E-8BAA-8E1DD1154CDB}" destId="{7657AA4A-09BF-4185-8DA3-F84787EE5C88}" srcOrd="0" destOrd="0" presId="urn:microsoft.com/office/officeart/2005/8/layout/orgChart1"/>
    <dgm:cxn modelId="{AD4275EA-480F-4411-A8E4-98C97F88D928}" type="presOf" srcId="{113AF1E9-9083-4429-80EC-E15642211E13}" destId="{C7B620B6-1B7A-4FCC-9C44-018FFC9602B3}" srcOrd="1" destOrd="0" presId="urn:microsoft.com/office/officeart/2005/8/layout/orgChart1"/>
    <dgm:cxn modelId="{2D53C6E1-C338-4E8D-A272-1D96D07CFB44}" srcId="{71E28544-23DE-444B-8BE6-5CD337928971}" destId="{BFDAC9DA-3F34-480D-AF02-8A66A720AFAE}" srcOrd="1" destOrd="0" parTransId="{B850458C-F3A4-4CE4-A530-6F5BD3BA3796}" sibTransId="{716A7320-C603-45F6-AFB5-9A2169D60A86}"/>
    <dgm:cxn modelId="{9F54F349-4623-4C8C-9E83-AA012EEFDDEB}" type="presOf" srcId="{1C83287D-2577-46D1-944D-6E7EFF610B93}" destId="{89F0BDBD-4B18-47E5-9C4B-7A1EB233056F}" srcOrd="0" destOrd="0" presId="urn:microsoft.com/office/officeart/2005/8/layout/orgChart1"/>
    <dgm:cxn modelId="{0500CA9F-2460-4077-A037-283FA5AC0880}" type="presOf" srcId="{0237A075-51F0-4AAE-9ED4-974338406A0C}" destId="{772B6962-B5B5-43A9-8A32-BDBDC4BFE004}" srcOrd="0" destOrd="0" presId="urn:microsoft.com/office/officeart/2005/8/layout/orgChart1"/>
    <dgm:cxn modelId="{D1FD67D3-A41D-433E-8994-8B9AEEF6D5F4}" type="presOf" srcId="{FB0BD319-A648-4455-82DF-CA2AA200A74F}" destId="{5625A29E-2D5A-40C5-86B0-F5F8C2CF1403}" srcOrd="0" destOrd="0" presId="urn:microsoft.com/office/officeart/2005/8/layout/orgChart1"/>
    <dgm:cxn modelId="{8138974D-9EFF-4DD5-8F0B-7432E16E6B26}" type="presOf" srcId="{E51D9D32-D26D-4371-8FBA-9518C0A6FA23}" destId="{2542A15D-5C63-43A5-858B-540AB6769D04}" srcOrd="1" destOrd="0" presId="urn:microsoft.com/office/officeart/2005/8/layout/orgChart1"/>
    <dgm:cxn modelId="{E6AF3CD8-B4D0-496C-9DB1-F5499E84A547}" type="presOf" srcId="{EF7831DC-4C40-4E15-B0C0-F11AA1F6268F}" destId="{DA910073-4A5C-43ED-A2BD-B52CC5DB0957}" srcOrd="0" destOrd="0" presId="urn:microsoft.com/office/officeart/2005/8/layout/orgChart1"/>
    <dgm:cxn modelId="{1CA4DAD2-443C-42A3-B569-5AC03EC309C9}" type="presOf" srcId="{587D0AFB-4071-465C-A2BB-DF52E9C835EC}" destId="{4BFD3989-29C5-4C82-99A9-29597B97C6A6}" srcOrd="0" destOrd="0" presId="urn:microsoft.com/office/officeart/2005/8/layout/orgChart1"/>
    <dgm:cxn modelId="{337EC62E-4931-4C06-ADC4-55A97B96F4FB}" srcId="{BFDAC9DA-3F34-480D-AF02-8A66A720AFAE}" destId="{FA75CFFD-40CB-46EC-9DB1-96EB52D92CE6}" srcOrd="2" destOrd="0" parTransId="{F7C9E807-D6C4-4BBE-8372-9383D3FBAC46}" sibTransId="{D8601B6D-A1C5-486D-958B-1F8F3E34196E}"/>
    <dgm:cxn modelId="{9D37C02B-626A-43CD-9F0A-546DC32EC7C5}" type="presOf" srcId="{C4A44AB5-8A69-427E-A554-3EE781A0FED9}" destId="{E374EB1E-8A34-4F9D-9A38-8B3499F3A741}" srcOrd="0" destOrd="0" presId="urn:microsoft.com/office/officeart/2005/8/layout/orgChart1"/>
    <dgm:cxn modelId="{3CF60673-DC15-41BB-89BD-456B12077C67}" type="presOf" srcId="{E51D9D32-D26D-4371-8FBA-9518C0A6FA23}" destId="{484BCC4F-0BDB-401E-A479-A3AB9404E2C1}" srcOrd="0" destOrd="0" presId="urn:microsoft.com/office/officeart/2005/8/layout/orgChart1"/>
    <dgm:cxn modelId="{2ADB6612-A40C-4C88-8EB0-8862CE9575BE}" type="presOf" srcId="{F6D559DE-EA54-4190-9601-19389786C8A0}" destId="{D631F451-5357-4E64-B3E8-6F282AAC5C0D}" srcOrd="1" destOrd="0" presId="urn:microsoft.com/office/officeart/2005/8/layout/orgChart1"/>
    <dgm:cxn modelId="{0A07A7FC-2F3F-4DD1-8B83-A26E665E17F5}" type="presOf" srcId="{619AFB3B-AC68-4A75-8919-06161389FDA9}" destId="{E2349163-3E5A-4373-9835-68184700C35A}" srcOrd="1" destOrd="0" presId="urn:microsoft.com/office/officeart/2005/8/layout/orgChart1"/>
    <dgm:cxn modelId="{375010D5-0F51-4DD7-8DBA-B4BA76B6CB29}" srcId="{C1C2D040-8EA0-4B76-AA50-537AB3C48C55}" destId="{23A8B9D8-E425-4985-8273-43515FD16E19}" srcOrd="1" destOrd="0" parTransId="{39880E80-69A4-43D7-8818-85BA3DAC3B5A}" sibTransId="{F70BF449-1825-40F4-AF7F-A3CFE43931C5}"/>
    <dgm:cxn modelId="{4D360F46-4452-4726-84DE-BCBC12ED2648}" type="presOf" srcId="{FA75CFFD-40CB-46EC-9DB1-96EB52D92CE6}" destId="{CDD26A2C-02C5-465B-AAA6-B0DA46FDA581}" srcOrd="0" destOrd="0" presId="urn:microsoft.com/office/officeart/2005/8/layout/orgChart1"/>
    <dgm:cxn modelId="{45BAF90B-C02D-417B-BB1A-9D407071F3C7}" type="presOf" srcId="{841AB868-3F3D-49AE-AB9D-5AA71438EC3A}" destId="{D33113FC-4329-476D-A91D-D677E30FE5F7}" srcOrd="0" destOrd="0" presId="urn:microsoft.com/office/officeart/2005/8/layout/orgChart1"/>
    <dgm:cxn modelId="{A1C44DD3-89C5-48E4-AFDD-7D0E6CED0B7F}" type="presOf" srcId="{A251D222-6DD5-4DE8-BA15-7A0EC87F1060}" destId="{F9B0F17F-9195-4AFE-A32C-991796EF7D4F}" srcOrd="0" destOrd="0" presId="urn:microsoft.com/office/officeart/2005/8/layout/orgChart1"/>
    <dgm:cxn modelId="{1160290C-AA1E-4796-8088-AD0212246E91}" type="presOf" srcId="{5D4DD062-DA85-4D46-8672-95EF331C2016}" destId="{CED1C14D-47AC-43D9-B04A-5138A17BBE63}" srcOrd="0" destOrd="0" presId="urn:microsoft.com/office/officeart/2005/8/layout/orgChart1"/>
    <dgm:cxn modelId="{24DD1742-B584-4143-B378-3BC0F3D9C17D}" type="presOf" srcId="{4E743B89-F00F-420D-9DBC-35B99AB5E882}" destId="{1DC8F1EE-980B-4E0D-BA14-335294B1A3E6}" srcOrd="0" destOrd="0" presId="urn:microsoft.com/office/officeart/2005/8/layout/orgChart1"/>
    <dgm:cxn modelId="{3333DD07-F5A3-4A9E-A2CC-4178C23E3C30}" type="presOf" srcId="{7C0FB681-CBA4-4D01-9BA4-8364C6E07DF2}" destId="{32F6E32A-F61C-477C-87E8-F7CE702C378B}" srcOrd="0" destOrd="0" presId="urn:microsoft.com/office/officeart/2005/8/layout/orgChart1"/>
    <dgm:cxn modelId="{A82F68FF-7915-463E-BE6D-3C55EE626FFF}" type="presOf" srcId="{39880E80-69A4-43D7-8818-85BA3DAC3B5A}" destId="{845FDE50-DEC6-4BB0-BF09-07E90E2B50A9}" srcOrd="0" destOrd="0" presId="urn:microsoft.com/office/officeart/2005/8/layout/orgChart1"/>
    <dgm:cxn modelId="{10EC4AB6-54E8-447E-A868-CFB5F7DC82A2}" type="presOf" srcId="{D243F855-F381-4EEA-B59F-66F8D0E51653}" destId="{A6E2647E-116C-413D-A2F2-8B86ECD4508A}" srcOrd="0" destOrd="0" presId="urn:microsoft.com/office/officeart/2005/8/layout/orgChart1"/>
    <dgm:cxn modelId="{107510DE-31C0-4AC4-B813-BB3B7E2FABC8}" type="presOf" srcId="{C7FD516C-7EC5-422F-879D-A4FAA0A1914A}" destId="{044FF519-A041-4C14-ADC4-701956348ADF}" srcOrd="0" destOrd="0" presId="urn:microsoft.com/office/officeart/2005/8/layout/orgChart1"/>
    <dgm:cxn modelId="{BCC1D226-98A8-4F18-86CB-A00B11692788}" type="presOf" srcId="{77479951-BE65-445A-9B96-00D651977EC1}" destId="{07F4449C-9BA0-4E81-B73E-6372196D1496}" srcOrd="0" destOrd="0" presId="urn:microsoft.com/office/officeart/2005/8/layout/orgChart1"/>
    <dgm:cxn modelId="{69708B38-B025-4485-BA1A-7C00AC5E3E7F}" type="presOf" srcId="{DC76747B-ACA0-460F-A0CC-5D5BE1270C16}" destId="{DE49A58E-A9BA-4503-BFE9-9E224A09086D}" srcOrd="0" destOrd="0" presId="urn:microsoft.com/office/officeart/2005/8/layout/orgChart1"/>
    <dgm:cxn modelId="{B3D6A955-EC7D-42E0-BB24-2ACB50BDF044}" type="presOf" srcId="{EB594863-B5B9-453E-8BAA-8E1DD1154CDB}" destId="{08365757-262A-4A16-91BF-6DEBB10C1D41}" srcOrd="1" destOrd="0" presId="urn:microsoft.com/office/officeart/2005/8/layout/orgChart1"/>
    <dgm:cxn modelId="{144CA7BE-8FE9-4E65-B683-C35ADCBF5473}" type="presOf" srcId="{32D0CD45-E60F-4CFA-958A-95BF8616BADE}" destId="{B3BB838C-DBF6-4D00-846C-36EEE2DAB562}" srcOrd="0" destOrd="0" presId="urn:microsoft.com/office/officeart/2005/8/layout/orgChart1"/>
    <dgm:cxn modelId="{3618C05C-5ABC-4CD9-93B3-FEE641590E05}" type="presOf" srcId="{D09C932C-D62A-4286-AD32-F1167CA2DD15}" destId="{235432E7-7887-41F2-935B-08367A94B00C}" srcOrd="1" destOrd="0" presId="urn:microsoft.com/office/officeart/2005/8/layout/orgChart1"/>
    <dgm:cxn modelId="{18D6A666-45E2-45BB-A0AA-60A81CDCD099}" type="presOf" srcId="{BFDAC9DA-3F34-480D-AF02-8A66A720AFAE}" destId="{43E492E7-43D1-4FEF-A024-8E66D9207E46}" srcOrd="1" destOrd="0" presId="urn:microsoft.com/office/officeart/2005/8/layout/orgChart1"/>
    <dgm:cxn modelId="{CD3F35F1-9153-4CD6-B129-7EBEE8F60FF1}" srcId="{BFDAC9DA-3F34-480D-AF02-8A66A720AFAE}" destId="{113AF1E9-9083-4429-80EC-E15642211E13}" srcOrd="4" destOrd="0" parTransId="{7ADD0679-4CBE-4180-A111-43364D6419BB}" sibTransId="{35302AD8-17F7-4E07-BD05-BACA8098A821}"/>
    <dgm:cxn modelId="{6323D4CC-ECC7-4F9B-B10B-D469C5816EE7}" srcId="{71E28544-23DE-444B-8BE6-5CD337928971}" destId="{DC76747B-ACA0-460F-A0CC-5D5BE1270C16}" srcOrd="0" destOrd="0" parTransId="{BCDD1079-2476-44A8-8EB1-B944DAAF87D6}" sibTransId="{7EDE61BD-6304-4355-AD98-86F2768C42C4}"/>
    <dgm:cxn modelId="{FE61629C-377E-4976-9096-9CBCCA2DDC0B}" type="presOf" srcId="{10DCABD3-163A-485A-9B0A-A6EDFA7805E2}" destId="{18776F49-D579-4517-8471-021B48C112BF}" srcOrd="1" destOrd="0" presId="urn:microsoft.com/office/officeart/2005/8/layout/orgChart1"/>
    <dgm:cxn modelId="{8075D5AE-EF6F-460C-B679-B85F37CCB4CA}" type="presOf" srcId="{4162D176-BEFB-407C-A0CD-DA68DA2E2907}" destId="{6C045C22-D80D-45E5-A67C-C854C61A3717}" srcOrd="0" destOrd="0" presId="urn:microsoft.com/office/officeart/2005/8/layout/orgChart1"/>
    <dgm:cxn modelId="{6C8992F1-8766-4B95-9A15-27B080F3EB66}" type="presOf" srcId="{3A703987-541A-419D-9764-903D9E8046FC}" destId="{97D926BD-D53E-4563-B501-F6063B53F16C}" srcOrd="0" destOrd="0" presId="urn:microsoft.com/office/officeart/2005/8/layout/orgChart1"/>
    <dgm:cxn modelId="{A943B37E-DAC9-40AD-935C-9C4D65B8271C}" type="presOf" srcId="{8DC78E63-3DAA-4AD0-9D4C-875127A29680}" destId="{CC71FBB8-ED72-4A52-8307-D627C2417712}" srcOrd="0" destOrd="0" presId="urn:microsoft.com/office/officeart/2005/8/layout/orgChart1"/>
    <dgm:cxn modelId="{18EAC03B-0D44-41BE-B5D4-ED9AE81692AE}" type="presOf" srcId="{6A60FDB1-C637-462E-95DC-B8A833D8C4FC}" destId="{92C27628-CE2E-4F7D-822A-38EA66549ADC}" srcOrd="1" destOrd="0" presId="urn:microsoft.com/office/officeart/2005/8/layout/orgChart1"/>
    <dgm:cxn modelId="{E14081D9-0A8C-4731-BC51-A3FAEF1D389F}" type="presOf" srcId="{4647D63F-EB10-4D99-9E3C-C951B6B5FF44}" destId="{CD57B3E3-1C1E-4445-A5B0-197E4ACD38DE}" srcOrd="0" destOrd="0" presId="urn:microsoft.com/office/officeart/2005/8/layout/orgChart1"/>
    <dgm:cxn modelId="{F9E1EBDB-E27B-4B4B-AAF0-CB112909A3D2}" srcId="{A251D222-6DD5-4DE8-BA15-7A0EC87F1060}" destId="{586A901A-FAD8-4DFC-BC8B-20DBFDB3CD66}" srcOrd="1" destOrd="0" parTransId="{0237A075-51F0-4AAE-9ED4-974338406A0C}" sibTransId="{39B23115-F1DF-4E55-8DCC-C694C795A7F5}"/>
    <dgm:cxn modelId="{CC5B79FF-C27B-4933-88DE-A2EE93E8A8FD}" type="presOf" srcId="{DEB48093-9A40-4BC9-ACCA-2D162386A18E}" destId="{DFABF6DE-ACAC-4EA3-B4A7-5FA4551E0C23}" srcOrd="0" destOrd="0" presId="urn:microsoft.com/office/officeart/2005/8/layout/orgChart1"/>
    <dgm:cxn modelId="{AF021890-974C-45E2-821F-9FB89B072B1A}" type="presOf" srcId="{F6D559DE-EA54-4190-9601-19389786C8A0}" destId="{9E124B57-B063-44C8-8289-6FCAB84B77B9}" srcOrd="0" destOrd="0" presId="urn:microsoft.com/office/officeart/2005/8/layout/orgChart1"/>
    <dgm:cxn modelId="{5083C91D-1E88-4C4E-B7E8-2FB14AECBCF6}" type="presOf" srcId="{BD2AB2F5-97C0-4484-A207-6D6E078C0161}" destId="{4C66574F-0046-4695-A07C-48B727391E9A}" srcOrd="0" destOrd="0" presId="urn:microsoft.com/office/officeart/2005/8/layout/orgChart1"/>
    <dgm:cxn modelId="{F16A04D8-FE2E-4FA1-873C-07575FDAE2A6}" type="presOf" srcId="{619AFB3B-AC68-4A75-8919-06161389FDA9}" destId="{673180A5-E806-437B-A5DE-C9BF3066DEF7}" srcOrd="0" destOrd="0" presId="urn:microsoft.com/office/officeart/2005/8/layout/orgChart1"/>
    <dgm:cxn modelId="{454B67EF-3C1D-4C87-A98F-0EDAAC38E033}" srcId="{A251D222-6DD5-4DE8-BA15-7A0EC87F1060}" destId="{D243F855-F381-4EEA-B59F-66F8D0E51653}" srcOrd="2" destOrd="0" parTransId="{7402CDA6-F035-4565-9879-870578B5568B}" sibTransId="{879F9EB4-938C-42B3-92B1-638A99197958}"/>
    <dgm:cxn modelId="{C1475F19-1B5B-4C7E-BCB2-763DB86DC750}" srcId="{23A8B9D8-E425-4985-8273-43515FD16E19}" destId="{2B36772C-88D5-4479-803E-7062170BE0C5}" srcOrd="0" destOrd="0" parTransId="{DB375D88-520A-471C-AFFB-E499347B0C45}" sibTransId="{20D8DB6B-EE60-459F-83D5-98C07AAB90F0}"/>
    <dgm:cxn modelId="{4CADA669-0394-4DBE-BA76-0E2B7FE1937B}" type="presOf" srcId="{B311E3C8-DCED-4EBD-B53B-12C64AD46217}" destId="{3140FB0B-9A0B-4D30-A130-82D2378ACA3C}" srcOrd="0" destOrd="0" presId="urn:microsoft.com/office/officeart/2005/8/layout/orgChart1"/>
    <dgm:cxn modelId="{E7C630B2-E1C7-4EED-BDB6-B8554A4915B5}" type="presOf" srcId="{2B36772C-88D5-4479-803E-7062170BE0C5}" destId="{9663D31C-A6F2-4EBE-BC15-30BD89B2B245}" srcOrd="1" destOrd="0" presId="urn:microsoft.com/office/officeart/2005/8/layout/orgChart1"/>
    <dgm:cxn modelId="{73206665-0249-445B-A3BE-FA9E9211F328}" type="presOf" srcId="{1A9044BF-0006-4D23-A9FB-52B3808CDF96}" destId="{EBEBE19F-42D0-46B8-955B-CCC149F680DA}" srcOrd="1" destOrd="0" presId="urn:microsoft.com/office/officeart/2005/8/layout/orgChart1"/>
    <dgm:cxn modelId="{225338E1-F2EB-42DD-9650-20BB97CBDB67}" srcId="{BFDAC9DA-3F34-480D-AF02-8A66A720AFAE}" destId="{619AFB3B-AC68-4A75-8919-06161389FDA9}" srcOrd="3" destOrd="0" parTransId="{1C83287D-2577-46D1-944D-6E7EFF610B93}" sibTransId="{76E7A741-6085-412E-BAF8-1C3C2C5BEA3D}"/>
    <dgm:cxn modelId="{0856D272-1887-456F-84E1-88AD1AB842F6}" type="presOf" srcId="{D243F855-F381-4EEA-B59F-66F8D0E51653}" destId="{04A3AB6A-0624-4753-B07F-D371F4740840}" srcOrd="1" destOrd="0" presId="urn:microsoft.com/office/officeart/2005/8/layout/orgChart1"/>
    <dgm:cxn modelId="{F2A2B3E8-9A79-46D8-B2A4-74E323013B67}" type="presOf" srcId="{ED58CCE0-3B6A-4C52-922D-C150E5B6CDB6}" destId="{98363AB8-E555-4584-87B9-020ED04BF79A}" srcOrd="0" destOrd="0" presId="urn:microsoft.com/office/officeart/2005/8/layout/orgChart1"/>
    <dgm:cxn modelId="{4FEFFE8C-E77B-4268-8EBF-9640B7E1A0AE}" type="presOf" srcId="{C00AA616-9B06-4EDC-8264-A4A040579361}" destId="{897D48CB-8C49-443E-ADA5-0C1638943FFA}" srcOrd="0" destOrd="0" presId="urn:microsoft.com/office/officeart/2005/8/layout/orgChart1"/>
    <dgm:cxn modelId="{6D807BC8-D252-478A-9A86-09B6A137524A}" type="presOf" srcId="{6DB15325-709D-4C63-8D7E-404C76C1EECB}" destId="{7C113A0A-78C2-41E0-B243-16A7B4F0DE96}" srcOrd="0" destOrd="0" presId="urn:microsoft.com/office/officeart/2005/8/layout/orgChart1"/>
    <dgm:cxn modelId="{5609F350-F5DE-4B85-A3C1-F4D2E3DDB571}" type="presOf" srcId="{7962C7C3-E9CE-4730-9060-137E0B3B7596}" destId="{644364D5-3BF3-4D8D-AA69-B890707F48E2}" srcOrd="1" destOrd="0" presId="urn:microsoft.com/office/officeart/2005/8/layout/orgChart1"/>
    <dgm:cxn modelId="{A5D64463-C772-4DE0-AF09-266B6BCFB440}" srcId="{E0B62C5B-48F9-4AFE-ABCD-8A179F43C9E3}" destId="{A251D222-6DD5-4DE8-BA15-7A0EC87F1060}" srcOrd="0" destOrd="0" parTransId="{D5753CB8-6813-4BA7-9E1B-DAC2517E11CC}" sibTransId="{36A5EA03-AC1F-46DD-BD66-7CD6DBCEF4CE}"/>
    <dgm:cxn modelId="{813C8534-1CE2-4754-AFF3-6FECF8E90C0C}" type="presOf" srcId="{587D0AFB-4071-465C-A2BB-DF52E9C835EC}" destId="{0265D1ED-1F66-4B6C-82DC-B1950636ED9E}" srcOrd="1" destOrd="0" presId="urn:microsoft.com/office/officeart/2005/8/layout/orgChart1"/>
    <dgm:cxn modelId="{3192E5AF-ABF3-4F99-9575-410C3A22D991}" type="presOf" srcId="{1802DA6C-3740-4CFB-A39B-DDBE37769359}" destId="{7148D52F-5099-4424-A563-673038016BAD}" srcOrd="0" destOrd="0" presId="urn:microsoft.com/office/officeart/2005/8/layout/orgChart1"/>
    <dgm:cxn modelId="{3A185B24-F565-4821-A665-1AA2C4C8FD07}" type="presOf" srcId="{E63845DF-39F0-4299-B983-75F8DF49AD6D}" destId="{82CE793D-7DE7-4356-A3C2-6A87796AAB81}" srcOrd="0" destOrd="0" presId="urn:microsoft.com/office/officeart/2005/8/layout/orgChart1"/>
    <dgm:cxn modelId="{2DFADB45-5A1D-4B37-97BB-AC74FFC8CB43}" type="presOf" srcId="{5A7574FB-A116-45DE-AAAF-8C45082DEC1D}" destId="{3EA54C85-4EA9-4EF4-AE75-0E8042C83315}" srcOrd="0" destOrd="0" presId="urn:microsoft.com/office/officeart/2005/8/layout/orgChart1"/>
    <dgm:cxn modelId="{31593B19-75ED-4D00-AB84-E79D2A4AB0C1}" type="presOf" srcId="{32D0CD45-E60F-4CFA-958A-95BF8616BADE}" destId="{1A698718-F239-4B3C-B76F-AD1DD1894B8F}" srcOrd="1" destOrd="0" presId="urn:microsoft.com/office/officeart/2005/8/layout/orgChart1"/>
    <dgm:cxn modelId="{BE414302-451D-4EAE-96D3-865C9FA7A8E3}" srcId="{A251D222-6DD5-4DE8-BA15-7A0EC87F1060}" destId="{6A60FDB1-C637-462E-95DC-B8A833D8C4FC}" srcOrd="3" destOrd="0" parTransId="{7C0FB681-CBA4-4D01-9BA4-8364C6E07DF2}" sibTransId="{B440344C-81F9-47F6-BE23-8153DDA04620}"/>
    <dgm:cxn modelId="{98B45AB1-FE72-492F-9A6A-5DF86ECB5844}" type="presOf" srcId="{2B36772C-88D5-4479-803E-7062170BE0C5}" destId="{240103EA-CD31-49A0-83E8-43D3B750BE27}" srcOrd="0" destOrd="0" presId="urn:microsoft.com/office/officeart/2005/8/layout/orgChart1"/>
    <dgm:cxn modelId="{E22F514A-8B9C-4294-B6E0-A007493F2B34}" type="presOf" srcId="{3C9F55D1-4032-46E2-BC86-9DAC17B86D08}" destId="{4678B728-42A8-4568-B5BF-04AFA3CBF2F1}" srcOrd="0" destOrd="0" presId="urn:microsoft.com/office/officeart/2005/8/layout/orgChart1"/>
    <dgm:cxn modelId="{003A1969-5964-43DB-856B-67525D5DEE8D}" srcId="{A251D222-6DD5-4DE8-BA15-7A0EC87F1060}" destId="{9CE98A9F-68F0-44DE-95E2-4A83C3CA33D4}" srcOrd="0" destOrd="0" parTransId="{C4A44AB5-8A69-427E-A554-3EE781A0FED9}" sibTransId="{A45A93A2-2DC3-45C8-AFB8-8D508098B6D4}"/>
    <dgm:cxn modelId="{F7135EF6-D15D-4DDE-883C-FFB2E2217107}" type="presOf" srcId="{80190C98-E509-49ED-A180-619014BD7C4D}" destId="{636F05E9-67C9-48B4-89D9-CC9BDA907257}" srcOrd="0" destOrd="0" presId="urn:microsoft.com/office/officeart/2005/8/layout/orgChart1"/>
    <dgm:cxn modelId="{CEC2C609-EC41-4EF4-B6DD-A7D9CB7AB1B6}" type="presOf" srcId="{7ADD0679-4CBE-4180-A111-43364D6419BB}" destId="{C6D3C364-481B-40AF-A180-F6F8482E0E9A}" srcOrd="0" destOrd="0" presId="urn:microsoft.com/office/officeart/2005/8/layout/orgChart1"/>
    <dgm:cxn modelId="{7009B795-1B1A-43A6-A5AA-E6C587B3E3D2}" type="presOf" srcId="{A16D8E7B-375F-4316-8E0B-AB4071F566D9}" destId="{CA6695B0-7C2B-4264-8D75-F5DBE52EFC1A}" srcOrd="0" destOrd="0" presId="urn:microsoft.com/office/officeart/2005/8/layout/orgChart1"/>
    <dgm:cxn modelId="{198E6DD2-BC8A-44D0-8DFC-51FD137CADF7}" type="presOf" srcId="{4647D63F-EB10-4D99-9E3C-C951B6B5FF44}" destId="{1F31EF31-B1F1-4985-89B1-0299014AB10C}" srcOrd="1" destOrd="0" presId="urn:microsoft.com/office/officeart/2005/8/layout/orgChart1"/>
    <dgm:cxn modelId="{A4401803-1D23-406F-82C6-FBFE34407FAB}" type="presOf" srcId="{23A8B9D8-E425-4985-8273-43515FD16E19}" destId="{D84D5A40-E51E-4C3C-8F3A-61EEC767F649}" srcOrd="1" destOrd="0" presId="urn:microsoft.com/office/officeart/2005/8/layout/orgChart1"/>
    <dgm:cxn modelId="{CB0617C8-1B04-43D6-BF84-7702154D6A01}" srcId="{A251D222-6DD5-4DE8-BA15-7A0EC87F1060}" destId="{87534AD8-1AC7-468B-A894-C5F1306E6533}" srcOrd="4" destOrd="0" parTransId="{8DC78E63-3DAA-4AD0-9D4C-875127A29680}" sibTransId="{AF276136-0D02-4FD6-A47B-3C2C985CB96A}"/>
    <dgm:cxn modelId="{BD9B6035-4607-4926-9EB4-7DFC3BF10C36}" srcId="{D9002ABD-E5A8-459C-B6E5-5F865C8252E9}" destId="{32D0CD45-E60F-4CFA-958A-95BF8616BADE}" srcOrd="2" destOrd="0" parTransId="{3A703987-541A-419D-9764-903D9E8046FC}" sibTransId="{3B984440-E324-457F-AB39-1A7292431880}"/>
    <dgm:cxn modelId="{1FB7E9BD-A545-451A-AE12-104CB25C044A}" type="presOf" srcId="{7D8CD7D7-718A-4B41-B91B-0C08E8B33A78}" destId="{F846ACFA-25B8-4227-BDAD-8D8518EA30CE}" srcOrd="0" destOrd="0" presId="urn:microsoft.com/office/officeart/2005/8/layout/orgChart1"/>
    <dgm:cxn modelId="{4D30B321-DB9E-4356-8411-28672EF84CB2}" type="presOf" srcId="{113AF1E9-9083-4429-80EC-E15642211E13}" destId="{1E4EF7DA-9119-481A-9B29-24B675CCE508}" srcOrd="0" destOrd="0" presId="urn:microsoft.com/office/officeart/2005/8/layout/orgChart1"/>
    <dgm:cxn modelId="{09424216-2A82-4ECC-B3CA-0E6BE9879A81}" type="presOf" srcId="{C1C2D040-8EA0-4B76-AA50-537AB3C48C55}" destId="{ACC8A49B-0D6F-4255-ABFE-83567ECED3B4}" srcOrd="1" destOrd="0" presId="urn:microsoft.com/office/officeart/2005/8/layout/orgChart1"/>
    <dgm:cxn modelId="{BF8FB420-D418-4A41-866D-EC36F92AA9E0}" srcId="{E0B62C5B-48F9-4AFE-ABCD-8A179F43C9E3}" destId="{EB594863-B5B9-453E-8BAA-8E1DD1154CDB}" srcOrd="1" destOrd="0" parTransId="{EF7831DC-4C40-4E15-B0C0-F11AA1F6268F}" sibTransId="{E46925EE-FF16-490C-B475-5C7F6813B23C}"/>
    <dgm:cxn modelId="{C38FD797-C991-45A5-A3CA-09E7812A1673}" type="presOf" srcId="{586A901A-FAD8-4DFC-BC8B-20DBFDB3CD66}" destId="{9DAE2B2F-9695-4F52-B503-3A47BCEA3D5D}" srcOrd="0" destOrd="0" presId="urn:microsoft.com/office/officeart/2005/8/layout/orgChart1"/>
    <dgm:cxn modelId="{19A13F11-5230-471A-A041-1C4CA8780031}" srcId="{BFDAC9DA-3F34-480D-AF02-8A66A720AFAE}" destId="{7962C7C3-E9CE-4730-9060-137E0B3B7596}" srcOrd="5" destOrd="0" parTransId="{80190C98-E509-49ED-A180-619014BD7C4D}" sibTransId="{F5B279EF-AA19-4676-8640-DE040F5EE4FF}"/>
    <dgm:cxn modelId="{43D5EE03-2CFF-4FB3-A0CC-45073CBAC86B}" type="presOf" srcId="{6A60FDB1-C637-462E-95DC-B8A833D8C4FC}" destId="{E35701C1-C79C-4B4E-A729-CA3A9CCE2685}" srcOrd="0" destOrd="0" presId="urn:microsoft.com/office/officeart/2005/8/layout/orgChart1"/>
    <dgm:cxn modelId="{0AA2CB61-290C-477B-9402-803639A759A4}" srcId="{77479951-BE65-445A-9B96-00D651977EC1}" destId="{35BF5F2C-BB1E-4379-A60C-69CD93E45E54}" srcOrd="4" destOrd="0" parTransId="{9647FF01-4664-431B-8ADC-E3486A7985AB}" sibTransId="{6A521E2B-CD8E-4A5C-960C-139AF3A91537}"/>
    <dgm:cxn modelId="{0805A3C7-C38F-4139-B3C9-E3F545AD610B}" srcId="{DC76747B-ACA0-460F-A0CC-5D5BE1270C16}" destId="{1A9044BF-0006-4D23-A9FB-52B3808CDF96}" srcOrd="1" destOrd="0" parTransId="{B311E3C8-DCED-4EBD-B53B-12C64AD46217}" sibTransId="{8A09F4AD-2072-4501-820F-654DD2AB5F06}"/>
    <dgm:cxn modelId="{25E37899-4617-4F8D-BCF1-06F9606E3075}" type="presOf" srcId="{35BF5F2C-BB1E-4379-A60C-69CD93E45E54}" destId="{CC821399-EEB4-420D-8263-CF415338D08A}" srcOrd="1" destOrd="0" presId="urn:microsoft.com/office/officeart/2005/8/layout/orgChart1"/>
    <dgm:cxn modelId="{C5D84FC8-E71E-454B-A096-23FF91B7D104}" type="presOf" srcId="{7962C7C3-E9CE-4730-9060-137E0B3B7596}" destId="{AA2725D0-9F89-44F0-A5A7-441DBFC961AE}" srcOrd="0" destOrd="0" presId="urn:microsoft.com/office/officeart/2005/8/layout/orgChart1"/>
    <dgm:cxn modelId="{020A438D-7E01-4DC2-B8D1-02D61C02ADB7}" type="presOf" srcId="{9CE98A9F-68F0-44DE-95E2-4A83C3CA33D4}" destId="{384391C8-A7E6-477F-8668-1C2A06D58DDE}" srcOrd="1" destOrd="0" presId="urn:microsoft.com/office/officeart/2005/8/layout/orgChart1"/>
    <dgm:cxn modelId="{BE8A2D45-5122-4E42-9D1B-D1341C58E335}" srcId="{BFDAC9DA-3F34-480D-AF02-8A66A720AFAE}" destId="{A16D8E7B-375F-4316-8E0B-AB4071F566D9}" srcOrd="1" destOrd="0" parTransId="{841AB868-3F3D-49AE-AB9D-5AA71438EC3A}" sibTransId="{F0E9C018-9DBC-409B-96CA-00B695081984}"/>
    <dgm:cxn modelId="{9594087A-BAD2-415D-B4DD-F928C49CDE42}" srcId="{E0B62C5B-48F9-4AFE-ABCD-8A179F43C9E3}" destId="{E51D9D32-D26D-4371-8FBA-9518C0A6FA23}" srcOrd="2" destOrd="0" parTransId="{C487C5DB-8052-4D83-AF51-CE535F702D0B}" sibTransId="{9F0C676F-8B9A-4EDB-BFD9-A2CED40EE3C4}"/>
    <dgm:cxn modelId="{F88D4B75-4D7C-4CAD-8910-0A516AAC2EEE}" type="presOf" srcId="{87534AD8-1AC7-468B-A894-C5F1306E6533}" destId="{88C512D8-5715-45E1-A923-837EFCE4EB2E}" srcOrd="0" destOrd="0" presId="urn:microsoft.com/office/officeart/2005/8/layout/orgChart1"/>
    <dgm:cxn modelId="{70C514DE-031B-4E15-BDF0-F8443CE8BC93}" type="presOf" srcId="{5E82ABE2-1962-48CA-B7C7-B02182209102}" destId="{6C63D60C-63B4-42D3-9055-418AA5CA94DE}" srcOrd="0" destOrd="0" presId="urn:microsoft.com/office/officeart/2005/8/layout/orgChart1"/>
    <dgm:cxn modelId="{B675ECA0-07F1-4C35-B7C3-0B689B028647}" type="presParOf" srcId="{1FDC2737-5B82-4171-8DF0-AB7DAFFECEB2}" destId="{34D7D832-B801-4DD8-96D6-5DE125697AD0}" srcOrd="0" destOrd="0" presId="urn:microsoft.com/office/officeart/2005/8/layout/orgChart1"/>
    <dgm:cxn modelId="{22B7604A-C393-49A0-9C98-B69A28968D03}" type="presParOf" srcId="{34D7D832-B801-4DD8-96D6-5DE125697AD0}" destId="{51E9F61A-26FE-46A7-8217-9A0AB3C5073F}" srcOrd="0" destOrd="0" presId="urn:microsoft.com/office/officeart/2005/8/layout/orgChart1"/>
    <dgm:cxn modelId="{A95D8582-673B-41A4-AA13-C75EFE904A2A}" type="presParOf" srcId="{51E9F61A-26FE-46A7-8217-9A0AB3C5073F}" destId="{72302EF3-63DC-4CD4-B4A3-87D6D7099AC2}" srcOrd="0" destOrd="0" presId="urn:microsoft.com/office/officeart/2005/8/layout/orgChart1"/>
    <dgm:cxn modelId="{9EC9497B-EC88-40CC-892A-8C951B386C0E}" type="presParOf" srcId="{51E9F61A-26FE-46A7-8217-9A0AB3C5073F}" destId="{9BE1463B-D0D0-4530-9B57-69084DD8D5BC}" srcOrd="1" destOrd="0" presId="urn:microsoft.com/office/officeart/2005/8/layout/orgChart1"/>
    <dgm:cxn modelId="{30B63FD4-A5C5-48E2-BC93-1613B18EA019}" type="presParOf" srcId="{34D7D832-B801-4DD8-96D6-5DE125697AD0}" destId="{646ABC1A-BD40-41CC-8821-CF30BCF39F0E}" srcOrd="1" destOrd="0" presId="urn:microsoft.com/office/officeart/2005/8/layout/orgChart1"/>
    <dgm:cxn modelId="{8CF76621-6CB4-4818-B4C1-56729B9DDB41}" type="presParOf" srcId="{646ABC1A-BD40-41CC-8821-CF30BCF39F0E}" destId="{3C69E165-D4E1-40F6-A4C7-52C274850B6F}" srcOrd="0" destOrd="0" presId="urn:microsoft.com/office/officeart/2005/8/layout/orgChart1"/>
    <dgm:cxn modelId="{D4D65CF7-FFFE-4747-B85D-C56A537EB83A}" type="presParOf" srcId="{646ABC1A-BD40-41CC-8821-CF30BCF39F0E}" destId="{AA376FA0-003F-422F-AE82-0F62D750897D}" srcOrd="1" destOrd="0" presId="urn:microsoft.com/office/officeart/2005/8/layout/orgChart1"/>
    <dgm:cxn modelId="{8D0B065B-D62F-4D16-8CA9-8BBEC67D3EB1}" type="presParOf" srcId="{AA376FA0-003F-422F-AE82-0F62D750897D}" destId="{40063B54-6731-4B16-A896-3EBB85BCE45F}" srcOrd="0" destOrd="0" presId="urn:microsoft.com/office/officeart/2005/8/layout/orgChart1"/>
    <dgm:cxn modelId="{808F9BBB-6E36-4831-A1CC-26D9ACFB74CF}" type="presParOf" srcId="{40063B54-6731-4B16-A896-3EBB85BCE45F}" destId="{DE49A58E-A9BA-4503-BFE9-9E224A09086D}" srcOrd="0" destOrd="0" presId="urn:microsoft.com/office/officeart/2005/8/layout/orgChart1"/>
    <dgm:cxn modelId="{B4D67AC5-091E-410D-AE68-2C2C27481A84}" type="presParOf" srcId="{40063B54-6731-4B16-A896-3EBB85BCE45F}" destId="{F3A692B3-852D-42C6-B7CC-3E51EC1B53F9}" srcOrd="1" destOrd="0" presId="urn:microsoft.com/office/officeart/2005/8/layout/orgChart1"/>
    <dgm:cxn modelId="{A5C52545-C390-4B6E-9B69-7A0316C1D15A}" type="presParOf" srcId="{AA376FA0-003F-422F-AE82-0F62D750897D}" destId="{9A83319F-3DCE-4638-920D-7D0601215C6F}" srcOrd="1" destOrd="0" presId="urn:microsoft.com/office/officeart/2005/8/layout/orgChart1"/>
    <dgm:cxn modelId="{B82D3BAD-F4E8-45E2-9A76-EE4DF9A9FA2A}" type="presParOf" srcId="{9A83319F-3DCE-4638-920D-7D0601215C6F}" destId="{980B379B-622E-405F-9E8F-DEE61F3391C5}" srcOrd="0" destOrd="0" presId="urn:microsoft.com/office/officeart/2005/8/layout/orgChart1"/>
    <dgm:cxn modelId="{08DB3718-C1DB-40C2-B7C2-E3557CE4675A}" type="presParOf" srcId="{9A83319F-3DCE-4638-920D-7D0601215C6F}" destId="{D4F4B194-52F3-4F18-86D6-4A00986F4EFB}" srcOrd="1" destOrd="0" presId="urn:microsoft.com/office/officeart/2005/8/layout/orgChart1"/>
    <dgm:cxn modelId="{16D02DB6-4904-423F-A332-429E2E2CFB87}" type="presParOf" srcId="{D4F4B194-52F3-4F18-86D6-4A00986F4EFB}" destId="{85937570-1CF3-4DD8-A221-02AAF0D19DBF}" srcOrd="0" destOrd="0" presId="urn:microsoft.com/office/officeart/2005/8/layout/orgChart1"/>
    <dgm:cxn modelId="{BAD9B6B9-C04D-47B6-9919-9F556E94E110}" type="presParOf" srcId="{85937570-1CF3-4DD8-A221-02AAF0D19DBF}" destId="{5625A29E-2D5A-40C5-86B0-F5F8C2CF1403}" srcOrd="0" destOrd="0" presId="urn:microsoft.com/office/officeart/2005/8/layout/orgChart1"/>
    <dgm:cxn modelId="{37F2BC3B-9F1D-41ED-B6F1-73DA998F4646}" type="presParOf" srcId="{85937570-1CF3-4DD8-A221-02AAF0D19DBF}" destId="{1CE313D4-8DD9-4801-BCFC-18483C6C9B6D}" srcOrd="1" destOrd="0" presId="urn:microsoft.com/office/officeart/2005/8/layout/orgChart1"/>
    <dgm:cxn modelId="{27C0D7E7-D27A-49E3-A7D9-F9C143BBCF3D}" type="presParOf" srcId="{D4F4B194-52F3-4F18-86D6-4A00986F4EFB}" destId="{C0172C60-09EE-4EBB-840A-D53B8CB2CEE7}" srcOrd="1" destOrd="0" presId="urn:microsoft.com/office/officeart/2005/8/layout/orgChart1"/>
    <dgm:cxn modelId="{2E460BBF-EA21-4A77-957B-C729BB455060}" type="presParOf" srcId="{C0172C60-09EE-4EBB-840A-D53B8CB2CEE7}" destId="{0822726F-5017-45FB-8455-36B294A2315B}" srcOrd="0" destOrd="0" presId="urn:microsoft.com/office/officeart/2005/8/layout/orgChart1"/>
    <dgm:cxn modelId="{93E12E36-6F29-4EFE-AD54-981B2959BE87}" type="presParOf" srcId="{C0172C60-09EE-4EBB-840A-D53B8CB2CEE7}" destId="{6D851E75-9496-4B87-8691-467295C4A2A4}" srcOrd="1" destOrd="0" presId="urn:microsoft.com/office/officeart/2005/8/layout/orgChart1"/>
    <dgm:cxn modelId="{CEC138F2-5B5B-4EA4-BAFF-4D3C4DA09E7A}" type="presParOf" srcId="{6D851E75-9496-4B87-8691-467295C4A2A4}" destId="{7973B06E-E050-47B7-A193-0AF2AB99CA17}" srcOrd="0" destOrd="0" presId="urn:microsoft.com/office/officeart/2005/8/layout/orgChart1"/>
    <dgm:cxn modelId="{29D46349-B7DE-4BD5-A278-5A04B81E701C}" type="presParOf" srcId="{7973B06E-E050-47B7-A193-0AF2AB99CA17}" destId="{FA2FE68D-A940-42D3-9C14-EAC5CD6BE35D}" srcOrd="0" destOrd="0" presId="urn:microsoft.com/office/officeart/2005/8/layout/orgChart1"/>
    <dgm:cxn modelId="{3EC7F9BA-1975-4C34-BC0D-27FC1F9A1387}" type="presParOf" srcId="{7973B06E-E050-47B7-A193-0AF2AB99CA17}" destId="{E62367A5-FA51-41F2-B302-7C9DFD01C1C9}" srcOrd="1" destOrd="0" presId="urn:microsoft.com/office/officeart/2005/8/layout/orgChart1"/>
    <dgm:cxn modelId="{C176A998-F796-40CF-8BA8-24D4617581CB}" type="presParOf" srcId="{6D851E75-9496-4B87-8691-467295C4A2A4}" destId="{8210E387-E605-42EA-BEEF-CE16E0BDC021}" srcOrd="1" destOrd="0" presId="urn:microsoft.com/office/officeart/2005/8/layout/orgChart1"/>
    <dgm:cxn modelId="{EB3462A8-F1FE-4C38-9A02-7F304E73FAC6}" type="presParOf" srcId="{6D851E75-9496-4B87-8691-467295C4A2A4}" destId="{1AAE7A0C-2BCF-41B7-933C-B5DC9075D6D4}" srcOrd="2" destOrd="0" presId="urn:microsoft.com/office/officeart/2005/8/layout/orgChart1"/>
    <dgm:cxn modelId="{1F75EBE0-C143-4B01-9951-14F873EBD45F}" type="presParOf" srcId="{C0172C60-09EE-4EBB-840A-D53B8CB2CEE7}" destId="{4678B728-42A8-4568-B5BF-04AFA3CBF2F1}" srcOrd="2" destOrd="0" presId="urn:microsoft.com/office/officeart/2005/8/layout/orgChart1"/>
    <dgm:cxn modelId="{ACD88AB7-B2B1-4B63-9C03-DB1022CEA2AB}" type="presParOf" srcId="{C0172C60-09EE-4EBB-840A-D53B8CB2CEE7}" destId="{CCDAF24F-420C-4FF5-B118-4D7E543CCE62}" srcOrd="3" destOrd="0" presId="urn:microsoft.com/office/officeart/2005/8/layout/orgChart1"/>
    <dgm:cxn modelId="{193E829E-3EC5-42DF-9B8E-96B9D633FD68}" type="presParOf" srcId="{CCDAF24F-420C-4FF5-B118-4D7E543CCE62}" destId="{AA17F997-5851-4FC0-BDDE-E24627C58EF8}" srcOrd="0" destOrd="0" presId="urn:microsoft.com/office/officeart/2005/8/layout/orgChart1"/>
    <dgm:cxn modelId="{B0592A7F-98A5-4EF5-B1CA-E813147F8BDB}" type="presParOf" srcId="{AA17F997-5851-4FC0-BDDE-E24627C58EF8}" destId="{3EA54C85-4EA9-4EF4-AE75-0E8042C83315}" srcOrd="0" destOrd="0" presId="urn:microsoft.com/office/officeart/2005/8/layout/orgChart1"/>
    <dgm:cxn modelId="{9EAB0606-9C5F-48CD-8883-9AAF8118F9F9}" type="presParOf" srcId="{AA17F997-5851-4FC0-BDDE-E24627C58EF8}" destId="{5D304B19-5E7D-4C39-974A-1B5BE68CCA68}" srcOrd="1" destOrd="0" presId="urn:microsoft.com/office/officeart/2005/8/layout/orgChart1"/>
    <dgm:cxn modelId="{54A298F1-A6E8-438C-9A04-8DFE012E3303}" type="presParOf" srcId="{CCDAF24F-420C-4FF5-B118-4D7E543CCE62}" destId="{103930D8-E2A7-4A4E-946F-4E90D06C6FBB}" srcOrd="1" destOrd="0" presId="urn:microsoft.com/office/officeart/2005/8/layout/orgChart1"/>
    <dgm:cxn modelId="{0B752914-0478-4C8E-9A80-A57A13C220DC}" type="presParOf" srcId="{CCDAF24F-420C-4FF5-B118-4D7E543CCE62}" destId="{D202F91C-BD1D-49CF-92E2-CD7BCC9FB09E}" srcOrd="2" destOrd="0" presId="urn:microsoft.com/office/officeart/2005/8/layout/orgChart1"/>
    <dgm:cxn modelId="{CE2F667C-3150-4730-8114-F0254135C023}" type="presParOf" srcId="{D4F4B194-52F3-4F18-86D6-4A00986F4EFB}" destId="{C8358D3F-B5EE-459D-B626-31B58A3A00FE}" srcOrd="2" destOrd="0" presId="urn:microsoft.com/office/officeart/2005/8/layout/orgChart1"/>
    <dgm:cxn modelId="{9EBA004B-FC76-4E78-9724-A8687A33C14F}" type="presParOf" srcId="{9A83319F-3DCE-4638-920D-7D0601215C6F}" destId="{3140FB0B-9A0B-4D30-A130-82D2378ACA3C}" srcOrd="2" destOrd="0" presId="urn:microsoft.com/office/officeart/2005/8/layout/orgChart1"/>
    <dgm:cxn modelId="{01B2E2DD-E932-4D4E-B3B2-B54788AF13EE}" type="presParOf" srcId="{9A83319F-3DCE-4638-920D-7D0601215C6F}" destId="{64B4CCF7-8EAF-46C2-B83F-4BC9D3EDBABE}" srcOrd="3" destOrd="0" presId="urn:microsoft.com/office/officeart/2005/8/layout/orgChart1"/>
    <dgm:cxn modelId="{306F7FD3-6FB4-4FEA-9639-F4DEA1140E41}" type="presParOf" srcId="{64B4CCF7-8EAF-46C2-B83F-4BC9D3EDBABE}" destId="{989ADE16-F0E7-4205-898C-67FC7176FC8B}" srcOrd="0" destOrd="0" presId="urn:microsoft.com/office/officeart/2005/8/layout/orgChart1"/>
    <dgm:cxn modelId="{EE9C9FC9-F768-4974-A3F7-3ADB1D5459B2}" type="presParOf" srcId="{989ADE16-F0E7-4205-898C-67FC7176FC8B}" destId="{69BB843E-EB87-41F4-ABE8-78B01928BD74}" srcOrd="0" destOrd="0" presId="urn:microsoft.com/office/officeart/2005/8/layout/orgChart1"/>
    <dgm:cxn modelId="{D0B2AD05-80C2-4BE6-8E02-3340D19E3120}" type="presParOf" srcId="{989ADE16-F0E7-4205-898C-67FC7176FC8B}" destId="{EBEBE19F-42D0-46B8-955B-CCC149F680DA}" srcOrd="1" destOrd="0" presId="urn:microsoft.com/office/officeart/2005/8/layout/orgChart1"/>
    <dgm:cxn modelId="{C19071E2-9493-4CBC-B271-70AF54743F4B}" type="presParOf" srcId="{64B4CCF7-8EAF-46C2-B83F-4BC9D3EDBABE}" destId="{65D9DC3A-3CBA-4BFF-A27B-EF8B1AD1F053}" srcOrd="1" destOrd="0" presId="urn:microsoft.com/office/officeart/2005/8/layout/orgChart1"/>
    <dgm:cxn modelId="{FF88C0AB-F802-4485-B177-D4F09B7014F9}" type="presParOf" srcId="{65D9DC3A-3CBA-4BFF-A27B-EF8B1AD1F053}" destId="{82CE793D-7DE7-4356-A3C2-6A87796AAB81}" srcOrd="0" destOrd="0" presId="urn:microsoft.com/office/officeart/2005/8/layout/orgChart1"/>
    <dgm:cxn modelId="{62D3C124-D6E4-45C4-91E1-969D30167413}" type="presParOf" srcId="{65D9DC3A-3CBA-4BFF-A27B-EF8B1AD1F053}" destId="{5E91E590-D14C-4352-A8BA-77212AC717C9}" srcOrd="1" destOrd="0" presId="urn:microsoft.com/office/officeart/2005/8/layout/orgChart1"/>
    <dgm:cxn modelId="{E385A423-6004-4914-A988-DD53A257A85D}" type="presParOf" srcId="{5E91E590-D14C-4352-A8BA-77212AC717C9}" destId="{1D7C82E7-FC6E-473C-A4B7-88A5603DF94B}" srcOrd="0" destOrd="0" presId="urn:microsoft.com/office/officeart/2005/8/layout/orgChart1"/>
    <dgm:cxn modelId="{470245A6-225F-42EA-9069-A4132E0E01A7}" type="presParOf" srcId="{1D7C82E7-FC6E-473C-A4B7-88A5603DF94B}" destId="{6C045C22-D80D-45E5-A67C-C854C61A3717}" srcOrd="0" destOrd="0" presId="urn:microsoft.com/office/officeart/2005/8/layout/orgChart1"/>
    <dgm:cxn modelId="{2ECC625A-BDEC-4A10-BDD1-22149B540B70}" type="presParOf" srcId="{1D7C82E7-FC6E-473C-A4B7-88A5603DF94B}" destId="{C9188BFF-9516-450C-A7BE-0F18D2013ADD}" srcOrd="1" destOrd="0" presId="urn:microsoft.com/office/officeart/2005/8/layout/orgChart1"/>
    <dgm:cxn modelId="{7D94C149-9AF6-474A-9965-63BCB4119258}" type="presParOf" srcId="{5E91E590-D14C-4352-A8BA-77212AC717C9}" destId="{1CEEA170-4259-4D0B-B800-CB59D62B0D4A}" srcOrd="1" destOrd="0" presId="urn:microsoft.com/office/officeart/2005/8/layout/orgChart1"/>
    <dgm:cxn modelId="{28193659-8E2F-4FC8-AB4E-5E6520AF7D2B}" type="presParOf" srcId="{5E91E590-D14C-4352-A8BA-77212AC717C9}" destId="{1A507C41-0734-490B-83C1-D86223C05F9E}" srcOrd="2" destOrd="0" presId="urn:microsoft.com/office/officeart/2005/8/layout/orgChart1"/>
    <dgm:cxn modelId="{60FD0364-5BC0-42C5-888C-913D20149F2E}" type="presParOf" srcId="{64B4CCF7-8EAF-46C2-B83F-4BC9D3EDBABE}" destId="{A14A74A3-F21D-41F0-A811-EDE4FA42D66B}" srcOrd="2" destOrd="0" presId="urn:microsoft.com/office/officeart/2005/8/layout/orgChart1"/>
    <dgm:cxn modelId="{57E4EA64-FDF4-45D6-8520-3F5561AC7655}" type="presParOf" srcId="{AA376FA0-003F-422F-AE82-0F62D750897D}" destId="{A373BB7A-9E30-4962-829E-D8EB4BE55AF0}" srcOrd="2" destOrd="0" presId="urn:microsoft.com/office/officeart/2005/8/layout/orgChart1"/>
    <dgm:cxn modelId="{78F7B64F-E52C-4C81-88EB-5CD32BC5680F}" type="presParOf" srcId="{646ABC1A-BD40-41CC-8821-CF30BCF39F0E}" destId="{3983C47A-DE88-4B9F-A81F-30C63901AFF7}" srcOrd="2" destOrd="0" presId="urn:microsoft.com/office/officeart/2005/8/layout/orgChart1"/>
    <dgm:cxn modelId="{4F41D17F-7FB7-4087-A42B-81A2E012A6A0}" type="presParOf" srcId="{646ABC1A-BD40-41CC-8821-CF30BCF39F0E}" destId="{97E9514C-5338-4DDD-858A-D6E3AFD8CEB4}" srcOrd="3" destOrd="0" presId="urn:microsoft.com/office/officeart/2005/8/layout/orgChart1"/>
    <dgm:cxn modelId="{44E24F5A-4521-4B98-A8D0-3F5DF7D7EE2C}" type="presParOf" srcId="{97E9514C-5338-4DDD-858A-D6E3AFD8CEB4}" destId="{4A9DC521-F3C6-4650-85A3-0000F339DACE}" srcOrd="0" destOrd="0" presId="urn:microsoft.com/office/officeart/2005/8/layout/orgChart1"/>
    <dgm:cxn modelId="{5F8A6B22-9032-4E0C-896A-5292D8E28DCE}" type="presParOf" srcId="{4A9DC521-F3C6-4650-85A3-0000F339DACE}" destId="{C1EA7589-0C2E-49A0-BA57-57FE5B4762D5}" srcOrd="0" destOrd="0" presId="urn:microsoft.com/office/officeart/2005/8/layout/orgChart1"/>
    <dgm:cxn modelId="{43E5A269-9FF3-49DE-B92B-E1218FB826CB}" type="presParOf" srcId="{4A9DC521-F3C6-4650-85A3-0000F339DACE}" destId="{43E492E7-43D1-4FEF-A024-8E66D9207E46}" srcOrd="1" destOrd="0" presId="urn:microsoft.com/office/officeart/2005/8/layout/orgChart1"/>
    <dgm:cxn modelId="{E1044DCD-FA2D-4A98-AD56-4F706B47434B}" type="presParOf" srcId="{97E9514C-5338-4DDD-858A-D6E3AFD8CEB4}" destId="{98652A1F-5C4E-4A41-9325-06FA7C93CC42}" srcOrd="1" destOrd="0" presId="urn:microsoft.com/office/officeart/2005/8/layout/orgChart1"/>
    <dgm:cxn modelId="{C18680F9-CDDA-4230-857A-8F79548A9A61}" type="presParOf" srcId="{98652A1F-5C4E-4A41-9325-06FA7C93CC42}" destId="{791779D2-305D-4652-B148-C799DC99CC79}" srcOrd="0" destOrd="0" presId="urn:microsoft.com/office/officeart/2005/8/layout/orgChart1"/>
    <dgm:cxn modelId="{EC18DA51-8545-4B9E-AD2D-952554A40BF6}" type="presParOf" srcId="{98652A1F-5C4E-4A41-9325-06FA7C93CC42}" destId="{D68C4E6F-98F9-46E0-90F0-BC3746F7D014}" srcOrd="1" destOrd="0" presId="urn:microsoft.com/office/officeart/2005/8/layout/orgChart1"/>
    <dgm:cxn modelId="{FA113B06-BC1A-48BC-963F-A29D8358DEFB}" type="presParOf" srcId="{D68C4E6F-98F9-46E0-90F0-BC3746F7D014}" destId="{635C599E-6D83-46DE-A905-2C8FB00E2BD5}" srcOrd="0" destOrd="0" presId="urn:microsoft.com/office/officeart/2005/8/layout/orgChart1"/>
    <dgm:cxn modelId="{94871129-BA0D-402B-8D0F-9E7D0347BAC5}" type="presParOf" srcId="{635C599E-6D83-46DE-A905-2C8FB00E2BD5}" destId="{45AA45FD-5445-424C-9B0F-DFC4D4BEBDFB}" srcOrd="0" destOrd="0" presId="urn:microsoft.com/office/officeart/2005/8/layout/orgChart1"/>
    <dgm:cxn modelId="{3A92BB47-07F9-4336-A29E-4B5F2ED059B5}" type="presParOf" srcId="{635C599E-6D83-46DE-A905-2C8FB00E2BD5}" destId="{3216557A-5EF6-46F0-8AF0-DBF06AF89D26}" srcOrd="1" destOrd="0" presId="urn:microsoft.com/office/officeart/2005/8/layout/orgChart1"/>
    <dgm:cxn modelId="{4066575E-87B7-4D9C-9B66-22BB5DD83FDE}" type="presParOf" srcId="{D68C4E6F-98F9-46E0-90F0-BC3746F7D014}" destId="{A1B7B6FC-227F-4DC5-907F-A05262EA4B8E}" srcOrd="1" destOrd="0" presId="urn:microsoft.com/office/officeart/2005/8/layout/orgChart1"/>
    <dgm:cxn modelId="{7A9D27D6-5396-4FD4-9B9D-58FC09F4EF5F}" type="presParOf" srcId="{D68C4E6F-98F9-46E0-90F0-BC3746F7D014}" destId="{06554942-C52C-40B8-A47D-9920CDAF8C78}" srcOrd="2" destOrd="0" presId="urn:microsoft.com/office/officeart/2005/8/layout/orgChart1"/>
    <dgm:cxn modelId="{243F67A0-F807-403B-8606-D875409D705D}" type="presParOf" srcId="{98652A1F-5C4E-4A41-9325-06FA7C93CC42}" destId="{D33113FC-4329-476D-A91D-D677E30FE5F7}" srcOrd="2" destOrd="0" presId="urn:microsoft.com/office/officeart/2005/8/layout/orgChart1"/>
    <dgm:cxn modelId="{A76EB782-F5C6-4EB4-82B8-694AC8AAAA1C}" type="presParOf" srcId="{98652A1F-5C4E-4A41-9325-06FA7C93CC42}" destId="{B122DEC3-50F5-43D7-8C80-FFF3DDD471CA}" srcOrd="3" destOrd="0" presId="urn:microsoft.com/office/officeart/2005/8/layout/orgChart1"/>
    <dgm:cxn modelId="{338C81CE-14D7-4D5B-83A8-FBC092C872C5}" type="presParOf" srcId="{B122DEC3-50F5-43D7-8C80-FFF3DDD471CA}" destId="{791DC0B8-3C11-4132-A2CC-47F1B07803D5}" srcOrd="0" destOrd="0" presId="urn:microsoft.com/office/officeart/2005/8/layout/orgChart1"/>
    <dgm:cxn modelId="{D2EE122A-B459-4E79-9315-149CC93FE47C}" type="presParOf" srcId="{791DC0B8-3C11-4132-A2CC-47F1B07803D5}" destId="{CA6695B0-7C2B-4264-8D75-F5DBE52EFC1A}" srcOrd="0" destOrd="0" presId="urn:microsoft.com/office/officeart/2005/8/layout/orgChart1"/>
    <dgm:cxn modelId="{1F2A7989-182E-42F7-9F2F-1A23B08A74D2}" type="presParOf" srcId="{791DC0B8-3C11-4132-A2CC-47F1B07803D5}" destId="{1EE318F7-6306-457F-BA3B-FECB784A99E2}" srcOrd="1" destOrd="0" presId="urn:microsoft.com/office/officeart/2005/8/layout/orgChart1"/>
    <dgm:cxn modelId="{BE77DB1B-AD67-49B0-9457-A6AD642DFFDF}" type="presParOf" srcId="{B122DEC3-50F5-43D7-8C80-FFF3DDD471CA}" destId="{0D4E1BA3-7B63-42F5-9452-8966DB29E329}" srcOrd="1" destOrd="0" presId="urn:microsoft.com/office/officeart/2005/8/layout/orgChart1"/>
    <dgm:cxn modelId="{41B282C6-78D3-44E5-AA19-11FAE3033A6F}" type="presParOf" srcId="{B122DEC3-50F5-43D7-8C80-FFF3DDD471CA}" destId="{2B227DD1-A7A3-4A4C-89D1-7EFAD459A6CF}" srcOrd="2" destOrd="0" presId="urn:microsoft.com/office/officeart/2005/8/layout/orgChart1"/>
    <dgm:cxn modelId="{D8BB5B0C-6C33-4CE5-A01F-AA9FA3884CE2}" type="presParOf" srcId="{98652A1F-5C4E-4A41-9325-06FA7C93CC42}" destId="{33293841-5982-49AD-A103-3004B503B8AA}" srcOrd="4" destOrd="0" presId="urn:microsoft.com/office/officeart/2005/8/layout/orgChart1"/>
    <dgm:cxn modelId="{C2BDE395-C36B-4C45-8256-2D5248350228}" type="presParOf" srcId="{98652A1F-5C4E-4A41-9325-06FA7C93CC42}" destId="{A17CCAC2-C7B2-4BAB-B29E-944E27A83E59}" srcOrd="5" destOrd="0" presId="urn:microsoft.com/office/officeart/2005/8/layout/orgChart1"/>
    <dgm:cxn modelId="{9D78ECA3-2710-4470-887C-700AA6A5E254}" type="presParOf" srcId="{A17CCAC2-C7B2-4BAB-B29E-944E27A83E59}" destId="{DF0FBCE9-76B6-4199-83EF-1B695EB5AA99}" srcOrd="0" destOrd="0" presId="urn:microsoft.com/office/officeart/2005/8/layout/orgChart1"/>
    <dgm:cxn modelId="{AB7F1FAC-62A1-415E-87A6-798F026FED56}" type="presParOf" srcId="{DF0FBCE9-76B6-4199-83EF-1B695EB5AA99}" destId="{CDD26A2C-02C5-465B-AAA6-B0DA46FDA581}" srcOrd="0" destOrd="0" presId="urn:microsoft.com/office/officeart/2005/8/layout/orgChart1"/>
    <dgm:cxn modelId="{D96F769E-C545-4738-9100-0EB81450738E}" type="presParOf" srcId="{DF0FBCE9-76B6-4199-83EF-1B695EB5AA99}" destId="{2C8F7EBD-43B3-480E-BB10-5EB76381C459}" srcOrd="1" destOrd="0" presId="urn:microsoft.com/office/officeart/2005/8/layout/orgChart1"/>
    <dgm:cxn modelId="{8B82F9E4-DB3A-438C-A874-0F58838BF524}" type="presParOf" srcId="{A17CCAC2-C7B2-4BAB-B29E-944E27A83E59}" destId="{93111659-2FC6-49AF-B78E-5DC18D6A3294}" srcOrd="1" destOrd="0" presId="urn:microsoft.com/office/officeart/2005/8/layout/orgChart1"/>
    <dgm:cxn modelId="{AB5FD3E4-37AA-4356-98E1-A75BC67DE5A5}" type="presParOf" srcId="{A17CCAC2-C7B2-4BAB-B29E-944E27A83E59}" destId="{48B5869F-5D08-4B42-B7A6-7A281A88D6CC}" srcOrd="2" destOrd="0" presId="urn:microsoft.com/office/officeart/2005/8/layout/orgChart1"/>
    <dgm:cxn modelId="{D71A4965-89A9-430C-937A-DF60DC4FFC1C}" type="presParOf" srcId="{98652A1F-5C4E-4A41-9325-06FA7C93CC42}" destId="{89F0BDBD-4B18-47E5-9C4B-7A1EB233056F}" srcOrd="6" destOrd="0" presId="urn:microsoft.com/office/officeart/2005/8/layout/orgChart1"/>
    <dgm:cxn modelId="{7B0970B9-8777-41A6-9F61-7972AA03C061}" type="presParOf" srcId="{98652A1F-5C4E-4A41-9325-06FA7C93CC42}" destId="{4F505DB0-655F-4143-B856-F9A4D16EAA73}" srcOrd="7" destOrd="0" presId="urn:microsoft.com/office/officeart/2005/8/layout/orgChart1"/>
    <dgm:cxn modelId="{5EDE92DC-C932-46AB-B77A-4313C999F1C9}" type="presParOf" srcId="{4F505DB0-655F-4143-B856-F9A4D16EAA73}" destId="{55440B1F-D0EC-4477-8A43-FF55A8987459}" srcOrd="0" destOrd="0" presId="urn:microsoft.com/office/officeart/2005/8/layout/orgChart1"/>
    <dgm:cxn modelId="{45C42AFC-D96D-416A-A304-EC49B58733E4}" type="presParOf" srcId="{55440B1F-D0EC-4477-8A43-FF55A8987459}" destId="{673180A5-E806-437B-A5DE-C9BF3066DEF7}" srcOrd="0" destOrd="0" presId="urn:microsoft.com/office/officeart/2005/8/layout/orgChart1"/>
    <dgm:cxn modelId="{BA25F0BA-E197-4838-8ED1-C8185DEFF98D}" type="presParOf" srcId="{55440B1F-D0EC-4477-8A43-FF55A8987459}" destId="{E2349163-3E5A-4373-9835-68184700C35A}" srcOrd="1" destOrd="0" presId="urn:microsoft.com/office/officeart/2005/8/layout/orgChart1"/>
    <dgm:cxn modelId="{E5E7A69D-C1E4-423C-8417-3FAAB64591BC}" type="presParOf" srcId="{4F505DB0-655F-4143-B856-F9A4D16EAA73}" destId="{68881C73-1CAA-4E4E-AE28-6F01A91AE641}" srcOrd="1" destOrd="0" presId="urn:microsoft.com/office/officeart/2005/8/layout/orgChart1"/>
    <dgm:cxn modelId="{7033D27A-59E8-4C28-A345-412DCCCB1393}" type="presParOf" srcId="{4F505DB0-655F-4143-B856-F9A4D16EAA73}" destId="{4FA21D3A-2FFA-4405-9F12-E9AA3C57FFAB}" srcOrd="2" destOrd="0" presId="urn:microsoft.com/office/officeart/2005/8/layout/orgChart1"/>
    <dgm:cxn modelId="{38E839DA-BADC-4C32-AF59-A97CE28FC09B}" type="presParOf" srcId="{98652A1F-5C4E-4A41-9325-06FA7C93CC42}" destId="{C6D3C364-481B-40AF-A180-F6F8482E0E9A}" srcOrd="8" destOrd="0" presId="urn:microsoft.com/office/officeart/2005/8/layout/orgChart1"/>
    <dgm:cxn modelId="{99235876-7086-4C38-90BF-68D76467B80E}" type="presParOf" srcId="{98652A1F-5C4E-4A41-9325-06FA7C93CC42}" destId="{1BBFFCB8-D134-41F7-92FF-4AB9DF7CBF35}" srcOrd="9" destOrd="0" presId="urn:microsoft.com/office/officeart/2005/8/layout/orgChart1"/>
    <dgm:cxn modelId="{E0B5C4F3-08E5-48F0-A06C-C09E145E35F5}" type="presParOf" srcId="{1BBFFCB8-D134-41F7-92FF-4AB9DF7CBF35}" destId="{FBFE6CD9-4E6A-42B6-9E19-B87EC1799FE5}" srcOrd="0" destOrd="0" presId="urn:microsoft.com/office/officeart/2005/8/layout/orgChart1"/>
    <dgm:cxn modelId="{A6730840-7CF0-4965-A490-97DE933DA831}" type="presParOf" srcId="{FBFE6CD9-4E6A-42B6-9E19-B87EC1799FE5}" destId="{1E4EF7DA-9119-481A-9B29-24B675CCE508}" srcOrd="0" destOrd="0" presId="urn:microsoft.com/office/officeart/2005/8/layout/orgChart1"/>
    <dgm:cxn modelId="{E47D7084-E268-4B20-9F2E-1957E0DB89FE}" type="presParOf" srcId="{FBFE6CD9-4E6A-42B6-9E19-B87EC1799FE5}" destId="{C7B620B6-1B7A-4FCC-9C44-018FFC9602B3}" srcOrd="1" destOrd="0" presId="urn:microsoft.com/office/officeart/2005/8/layout/orgChart1"/>
    <dgm:cxn modelId="{75C794FF-8A6A-43A1-BBDA-7956AC79823B}" type="presParOf" srcId="{1BBFFCB8-D134-41F7-92FF-4AB9DF7CBF35}" destId="{EEAB3B06-EB79-453E-BFAA-11E6EE0A5256}" srcOrd="1" destOrd="0" presId="urn:microsoft.com/office/officeart/2005/8/layout/orgChart1"/>
    <dgm:cxn modelId="{1C77B194-99FE-4746-B001-62396FF3BB56}" type="presParOf" srcId="{1BBFFCB8-D134-41F7-92FF-4AB9DF7CBF35}" destId="{11221A0B-97B0-4DFD-BACE-C02D0CF552AE}" srcOrd="2" destOrd="0" presId="urn:microsoft.com/office/officeart/2005/8/layout/orgChart1"/>
    <dgm:cxn modelId="{E05EC341-9A69-4BC3-8212-78B2A41D6C63}" type="presParOf" srcId="{98652A1F-5C4E-4A41-9325-06FA7C93CC42}" destId="{636F05E9-67C9-48B4-89D9-CC9BDA907257}" srcOrd="10" destOrd="0" presId="urn:microsoft.com/office/officeart/2005/8/layout/orgChart1"/>
    <dgm:cxn modelId="{8959A616-F254-4405-939C-5CDC599A8A1F}" type="presParOf" srcId="{98652A1F-5C4E-4A41-9325-06FA7C93CC42}" destId="{D020A2FA-1D80-43D3-8AA9-FAEEAB320498}" srcOrd="11" destOrd="0" presId="urn:microsoft.com/office/officeart/2005/8/layout/orgChart1"/>
    <dgm:cxn modelId="{0A4A5FC1-82CD-4F8B-917D-71D210ECD616}" type="presParOf" srcId="{D020A2FA-1D80-43D3-8AA9-FAEEAB320498}" destId="{0AB92E66-740D-49E9-987E-CE84209D1B57}" srcOrd="0" destOrd="0" presId="urn:microsoft.com/office/officeart/2005/8/layout/orgChart1"/>
    <dgm:cxn modelId="{8A21BEA0-6E35-4C86-898A-7601024D129B}" type="presParOf" srcId="{0AB92E66-740D-49E9-987E-CE84209D1B57}" destId="{AA2725D0-9F89-44F0-A5A7-441DBFC961AE}" srcOrd="0" destOrd="0" presId="urn:microsoft.com/office/officeart/2005/8/layout/orgChart1"/>
    <dgm:cxn modelId="{0E444236-7AED-4D0E-BB03-E849D6CDAD7E}" type="presParOf" srcId="{0AB92E66-740D-49E9-987E-CE84209D1B57}" destId="{644364D5-3BF3-4D8D-AA69-B890707F48E2}" srcOrd="1" destOrd="0" presId="urn:microsoft.com/office/officeart/2005/8/layout/orgChart1"/>
    <dgm:cxn modelId="{3D956F9F-016E-43E4-954B-F147BD86BD31}" type="presParOf" srcId="{D020A2FA-1D80-43D3-8AA9-FAEEAB320498}" destId="{D79ABD9E-C329-469F-95C7-19B3B20C1E63}" srcOrd="1" destOrd="0" presId="urn:microsoft.com/office/officeart/2005/8/layout/orgChart1"/>
    <dgm:cxn modelId="{8E98D10D-C9EA-4883-AB7F-A2259D0C6F77}" type="presParOf" srcId="{D020A2FA-1D80-43D3-8AA9-FAEEAB320498}" destId="{39D7BC92-422E-4F94-8AD5-771867CC6D0A}" srcOrd="2" destOrd="0" presId="urn:microsoft.com/office/officeart/2005/8/layout/orgChart1"/>
    <dgm:cxn modelId="{74A19D31-A2EB-4367-A3EB-B66EC7C7890D}" type="presParOf" srcId="{97E9514C-5338-4DDD-858A-D6E3AFD8CEB4}" destId="{203BA51D-E8EE-40C2-9749-FB1463D9DA37}" srcOrd="2" destOrd="0" presId="urn:microsoft.com/office/officeart/2005/8/layout/orgChart1"/>
    <dgm:cxn modelId="{959ADBF4-344F-4EEE-822A-1153771F729E}" type="presParOf" srcId="{646ABC1A-BD40-41CC-8821-CF30BCF39F0E}" destId="{1DC8F1EE-980B-4E0D-BA14-335294B1A3E6}" srcOrd="4" destOrd="0" presId="urn:microsoft.com/office/officeart/2005/8/layout/orgChart1"/>
    <dgm:cxn modelId="{5161B72F-9077-415C-970B-E29849B1B84B}" type="presParOf" srcId="{646ABC1A-BD40-41CC-8821-CF30BCF39F0E}" destId="{02868FE8-1A8F-4DAF-B66A-3A8F97B31D85}" srcOrd="5" destOrd="0" presId="urn:microsoft.com/office/officeart/2005/8/layout/orgChart1"/>
    <dgm:cxn modelId="{A97A1644-C79D-4EBC-8E6B-901ADA1ED13D}" type="presParOf" srcId="{02868FE8-1A8F-4DAF-B66A-3A8F97B31D85}" destId="{E31E229C-37D0-4478-A2EC-3DAECEC8717E}" srcOrd="0" destOrd="0" presId="urn:microsoft.com/office/officeart/2005/8/layout/orgChart1"/>
    <dgm:cxn modelId="{D3E6DF0C-AA35-4180-B3F2-164C9692B381}" type="presParOf" srcId="{E31E229C-37D0-4478-A2EC-3DAECEC8717E}" destId="{198C7CC1-2761-40D6-BF5D-D600FB2BCEF3}" srcOrd="0" destOrd="0" presId="urn:microsoft.com/office/officeart/2005/8/layout/orgChart1"/>
    <dgm:cxn modelId="{A19289DB-E45C-469A-A415-09956E9E1932}" type="presParOf" srcId="{E31E229C-37D0-4478-A2EC-3DAECEC8717E}" destId="{5B7C6718-416B-4C42-B8CC-1D8A182AA1E0}" srcOrd="1" destOrd="0" presId="urn:microsoft.com/office/officeart/2005/8/layout/orgChart1"/>
    <dgm:cxn modelId="{E898455B-BCA8-422A-BF17-F711CD8623F5}" type="presParOf" srcId="{02868FE8-1A8F-4DAF-B66A-3A8F97B31D85}" destId="{36A3F3AF-1928-4D1B-9FAD-B6832BFDA5C0}" srcOrd="1" destOrd="0" presId="urn:microsoft.com/office/officeart/2005/8/layout/orgChart1"/>
    <dgm:cxn modelId="{E07F5ED3-5784-48E1-AB64-D257A9A53840}" type="presParOf" srcId="{36A3F3AF-1928-4D1B-9FAD-B6832BFDA5C0}" destId="{B645119B-D3EC-42D3-9BC6-EF575401ABE6}" srcOrd="0" destOrd="0" presId="urn:microsoft.com/office/officeart/2005/8/layout/orgChart1"/>
    <dgm:cxn modelId="{093875F7-F573-48C6-8AF3-5023EC4E9805}" type="presParOf" srcId="{36A3F3AF-1928-4D1B-9FAD-B6832BFDA5C0}" destId="{11091009-46C1-46F6-8FE4-4E36959033B3}" srcOrd="1" destOrd="0" presId="urn:microsoft.com/office/officeart/2005/8/layout/orgChart1"/>
    <dgm:cxn modelId="{602796DA-AC0E-4CFE-8918-C8ECBD910145}" type="presParOf" srcId="{11091009-46C1-46F6-8FE4-4E36959033B3}" destId="{3AE28525-1169-4383-B9A0-3C1D2E23491B}" srcOrd="0" destOrd="0" presId="urn:microsoft.com/office/officeart/2005/8/layout/orgChart1"/>
    <dgm:cxn modelId="{39E90876-E2A5-4737-A601-7FDA704104F8}" type="presParOf" srcId="{3AE28525-1169-4383-B9A0-3C1D2E23491B}" destId="{F9B0F17F-9195-4AFE-A32C-991796EF7D4F}" srcOrd="0" destOrd="0" presId="urn:microsoft.com/office/officeart/2005/8/layout/orgChart1"/>
    <dgm:cxn modelId="{C1B20810-B999-4BC1-A490-09FC0D2D47DB}" type="presParOf" srcId="{3AE28525-1169-4383-B9A0-3C1D2E23491B}" destId="{382EA11D-E60B-46B5-85C2-9B0E77D8F7B1}" srcOrd="1" destOrd="0" presId="urn:microsoft.com/office/officeart/2005/8/layout/orgChart1"/>
    <dgm:cxn modelId="{4A03B94D-C15C-4552-8D93-5D7EA7040AD3}" type="presParOf" srcId="{11091009-46C1-46F6-8FE4-4E36959033B3}" destId="{A7CC23CA-D03C-4AE0-8198-FC402DC17F3A}" srcOrd="1" destOrd="0" presId="urn:microsoft.com/office/officeart/2005/8/layout/orgChart1"/>
    <dgm:cxn modelId="{9AAAF9F3-73BF-4DDC-B0FB-C3996A5DCC98}" type="presParOf" srcId="{A7CC23CA-D03C-4AE0-8198-FC402DC17F3A}" destId="{E374EB1E-8A34-4F9D-9A38-8B3499F3A741}" srcOrd="0" destOrd="0" presId="urn:microsoft.com/office/officeart/2005/8/layout/orgChart1"/>
    <dgm:cxn modelId="{B87483AF-06AA-4792-8A65-4AC9D468A39D}" type="presParOf" srcId="{A7CC23CA-D03C-4AE0-8198-FC402DC17F3A}" destId="{BFCC0CA7-32BE-4984-B6B9-B8F2D5E9F30D}" srcOrd="1" destOrd="0" presId="urn:microsoft.com/office/officeart/2005/8/layout/orgChart1"/>
    <dgm:cxn modelId="{568D6FB4-FE78-47A9-A6BE-27F9AF736282}" type="presParOf" srcId="{BFCC0CA7-32BE-4984-B6B9-B8F2D5E9F30D}" destId="{F9F9E80A-4F0E-4150-879E-01D80161682B}" srcOrd="0" destOrd="0" presId="urn:microsoft.com/office/officeart/2005/8/layout/orgChart1"/>
    <dgm:cxn modelId="{1A9A93F0-751E-45A0-A8F9-B4C1F1DDEF18}" type="presParOf" srcId="{F9F9E80A-4F0E-4150-879E-01D80161682B}" destId="{F7125A48-7C75-4486-B18C-40A8932BB13D}" srcOrd="0" destOrd="0" presId="urn:microsoft.com/office/officeart/2005/8/layout/orgChart1"/>
    <dgm:cxn modelId="{1EDDC950-236A-455D-931C-A47753B5289D}" type="presParOf" srcId="{F9F9E80A-4F0E-4150-879E-01D80161682B}" destId="{384391C8-A7E6-477F-8668-1C2A06D58DDE}" srcOrd="1" destOrd="0" presId="urn:microsoft.com/office/officeart/2005/8/layout/orgChart1"/>
    <dgm:cxn modelId="{192E81D1-DD3C-4698-B450-84217B7E5BA8}" type="presParOf" srcId="{BFCC0CA7-32BE-4984-B6B9-B8F2D5E9F30D}" destId="{C8D50AF2-4993-49A1-AEF3-B8C557BEFDE8}" srcOrd="1" destOrd="0" presId="urn:microsoft.com/office/officeart/2005/8/layout/orgChart1"/>
    <dgm:cxn modelId="{AA27E7C3-3ABC-4FFB-9753-60C3DAF3ED31}" type="presParOf" srcId="{BFCC0CA7-32BE-4984-B6B9-B8F2D5E9F30D}" destId="{309256F9-ADB4-4E3C-9F23-1A8943B9D937}" srcOrd="2" destOrd="0" presId="urn:microsoft.com/office/officeart/2005/8/layout/orgChart1"/>
    <dgm:cxn modelId="{00F00974-12AD-41EA-9C5C-E4E7AB67EA36}" type="presParOf" srcId="{A7CC23CA-D03C-4AE0-8198-FC402DC17F3A}" destId="{772B6962-B5B5-43A9-8A32-BDBDC4BFE004}" srcOrd="2" destOrd="0" presId="urn:microsoft.com/office/officeart/2005/8/layout/orgChart1"/>
    <dgm:cxn modelId="{4E9C46AC-5406-436F-92E9-D11D5642A16E}" type="presParOf" srcId="{A7CC23CA-D03C-4AE0-8198-FC402DC17F3A}" destId="{821F3241-E9C6-44C6-9066-D0B8C182ACD6}" srcOrd="3" destOrd="0" presId="urn:microsoft.com/office/officeart/2005/8/layout/orgChart1"/>
    <dgm:cxn modelId="{A6E6CD52-C29C-406B-866E-4C92A0141266}" type="presParOf" srcId="{821F3241-E9C6-44C6-9066-D0B8C182ACD6}" destId="{F2E5706B-C123-42A1-9AAD-709ABB82551A}" srcOrd="0" destOrd="0" presId="urn:microsoft.com/office/officeart/2005/8/layout/orgChart1"/>
    <dgm:cxn modelId="{5E1A8BF9-BB98-460F-8021-490C727BB9D4}" type="presParOf" srcId="{F2E5706B-C123-42A1-9AAD-709ABB82551A}" destId="{9DAE2B2F-9695-4F52-B503-3A47BCEA3D5D}" srcOrd="0" destOrd="0" presId="urn:microsoft.com/office/officeart/2005/8/layout/orgChart1"/>
    <dgm:cxn modelId="{018E7A27-1855-4A74-AD5C-CAF964608A61}" type="presParOf" srcId="{F2E5706B-C123-42A1-9AAD-709ABB82551A}" destId="{249BA358-59ED-44C3-A31A-8828173B8E2C}" srcOrd="1" destOrd="0" presId="urn:microsoft.com/office/officeart/2005/8/layout/orgChart1"/>
    <dgm:cxn modelId="{5DAEA8A6-EEC5-4B16-9E0C-6D40E65C9979}" type="presParOf" srcId="{821F3241-E9C6-44C6-9066-D0B8C182ACD6}" destId="{B33BECF1-6A24-4D5A-B335-023C8B5EBD14}" srcOrd="1" destOrd="0" presId="urn:microsoft.com/office/officeart/2005/8/layout/orgChart1"/>
    <dgm:cxn modelId="{997B0283-B6FC-4CB6-AEB5-C6DE528D3971}" type="presParOf" srcId="{821F3241-E9C6-44C6-9066-D0B8C182ACD6}" destId="{4485FED3-F551-4C48-B416-02617E8ED429}" srcOrd="2" destOrd="0" presId="urn:microsoft.com/office/officeart/2005/8/layout/orgChart1"/>
    <dgm:cxn modelId="{20967836-53DE-47AA-8B6E-D7AAB37A42B6}" type="presParOf" srcId="{A7CC23CA-D03C-4AE0-8198-FC402DC17F3A}" destId="{F9C9C7FF-7D00-4B19-B96A-83281722E3EE}" srcOrd="4" destOrd="0" presId="urn:microsoft.com/office/officeart/2005/8/layout/orgChart1"/>
    <dgm:cxn modelId="{32DFFC66-03F6-49E9-85E3-C830DA855587}" type="presParOf" srcId="{A7CC23CA-D03C-4AE0-8198-FC402DC17F3A}" destId="{0A1803E1-BFA6-484D-80D7-195AE82B1046}" srcOrd="5" destOrd="0" presId="urn:microsoft.com/office/officeart/2005/8/layout/orgChart1"/>
    <dgm:cxn modelId="{F8AEE3F9-E75F-4F23-9651-B2D1C91CA49D}" type="presParOf" srcId="{0A1803E1-BFA6-484D-80D7-195AE82B1046}" destId="{62850295-BEAF-4637-A52F-6C701150FF14}" srcOrd="0" destOrd="0" presId="urn:microsoft.com/office/officeart/2005/8/layout/orgChart1"/>
    <dgm:cxn modelId="{7AC83C9A-8267-4022-91D6-86FD29ADA615}" type="presParOf" srcId="{62850295-BEAF-4637-A52F-6C701150FF14}" destId="{A6E2647E-116C-413D-A2F2-8B86ECD4508A}" srcOrd="0" destOrd="0" presId="urn:microsoft.com/office/officeart/2005/8/layout/orgChart1"/>
    <dgm:cxn modelId="{82EEBB2B-7E70-4A80-9525-BAE1809D6159}" type="presParOf" srcId="{62850295-BEAF-4637-A52F-6C701150FF14}" destId="{04A3AB6A-0624-4753-B07F-D371F4740840}" srcOrd="1" destOrd="0" presId="urn:microsoft.com/office/officeart/2005/8/layout/orgChart1"/>
    <dgm:cxn modelId="{7A9EF1B5-480A-427C-B280-272D26BC3C26}" type="presParOf" srcId="{0A1803E1-BFA6-484D-80D7-195AE82B1046}" destId="{154E0619-C0AD-44F8-B8C6-F70280E86804}" srcOrd="1" destOrd="0" presId="urn:microsoft.com/office/officeart/2005/8/layout/orgChart1"/>
    <dgm:cxn modelId="{749C6849-0FE8-433E-889B-9C3EE83CF3E9}" type="presParOf" srcId="{0A1803E1-BFA6-484D-80D7-195AE82B1046}" destId="{5E4F7B9D-3FF8-46D8-89ED-9990B8F98F77}" srcOrd="2" destOrd="0" presId="urn:microsoft.com/office/officeart/2005/8/layout/orgChart1"/>
    <dgm:cxn modelId="{80619B7A-6EB0-4314-A899-361BC07C9539}" type="presParOf" srcId="{A7CC23CA-D03C-4AE0-8198-FC402DC17F3A}" destId="{32F6E32A-F61C-477C-87E8-F7CE702C378B}" srcOrd="6" destOrd="0" presId="urn:microsoft.com/office/officeart/2005/8/layout/orgChart1"/>
    <dgm:cxn modelId="{405DD1A7-CADB-424D-8707-70D39C4BC4ED}" type="presParOf" srcId="{A7CC23CA-D03C-4AE0-8198-FC402DC17F3A}" destId="{D25C4A63-DD31-45F1-BCF7-57A01898F37E}" srcOrd="7" destOrd="0" presId="urn:microsoft.com/office/officeart/2005/8/layout/orgChart1"/>
    <dgm:cxn modelId="{F403FFFD-272B-47CF-B678-6E4C97D9E603}" type="presParOf" srcId="{D25C4A63-DD31-45F1-BCF7-57A01898F37E}" destId="{1FCAB506-0035-4B62-BDB5-672CDA7E0D76}" srcOrd="0" destOrd="0" presId="urn:microsoft.com/office/officeart/2005/8/layout/orgChart1"/>
    <dgm:cxn modelId="{26522627-FCEC-4343-9E8C-7ED261B295DD}" type="presParOf" srcId="{1FCAB506-0035-4B62-BDB5-672CDA7E0D76}" destId="{E35701C1-C79C-4B4E-A729-CA3A9CCE2685}" srcOrd="0" destOrd="0" presId="urn:microsoft.com/office/officeart/2005/8/layout/orgChart1"/>
    <dgm:cxn modelId="{5B25462F-E18C-4DCE-9921-ECCD8DE09907}" type="presParOf" srcId="{1FCAB506-0035-4B62-BDB5-672CDA7E0D76}" destId="{92C27628-CE2E-4F7D-822A-38EA66549ADC}" srcOrd="1" destOrd="0" presId="urn:microsoft.com/office/officeart/2005/8/layout/orgChart1"/>
    <dgm:cxn modelId="{0858EC52-40D5-45F9-B01E-084A15B5D5AF}" type="presParOf" srcId="{D25C4A63-DD31-45F1-BCF7-57A01898F37E}" destId="{A8A0984A-9CF1-4D8C-ADE9-5F710016BBDD}" srcOrd="1" destOrd="0" presId="urn:microsoft.com/office/officeart/2005/8/layout/orgChart1"/>
    <dgm:cxn modelId="{2818A219-1215-4F05-94B9-8B2D599F6CC9}" type="presParOf" srcId="{D25C4A63-DD31-45F1-BCF7-57A01898F37E}" destId="{3945612A-4F69-4672-9E05-D62776DD680D}" srcOrd="2" destOrd="0" presId="urn:microsoft.com/office/officeart/2005/8/layout/orgChart1"/>
    <dgm:cxn modelId="{220C992F-7396-46E2-AF7B-0844FC0E8171}" type="presParOf" srcId="{A7CC23CA-D03C-4AE0-8198-FC402DC17F3A}" destId="{CC71FBB8-ED72-4A52-8307-D627C2417712}" srcOrd="8" destOrd="0" presId="urn:microsoft.com/office/officeart/2005/8/layout/orgChart1"/>
    <dgm:cxn modelId="{454A70A5-176F-4A46-A6C2-4D68781CA507}" type="presParOf" srcId="{A7CC23CA-D03C-4AE0-8198-FC402DC17F3A}" destId="{995A24FF-6A06-4B0F-A760-71D940023C36}" srcOrd="9" destOrd="0" presId="urn:microsoft.com/office/officeart/2005/8/layout/orgChart1"/>
    <dgm:cxn modelId="{FCF64ABB-05D4-4E91-BB54-B0A79E61CB07}" type="presParOf" srcId="{995A24FF-6A06-4B0F-A760-71D940023C36}" destId="{42E971E3-7BC6-4AC5-9179-8B25A0449A9B}" srcOrd="0" destOrd="0" presId="urn:microsoft.com/office/officeart/2005/8/layout/orgChart1"/>
    <dgm:cxn modelId="{B887F14E-2D91-42E3-B41C-BE58706F6A38}" type="presParOf" srcId="{42E971E3-7BC6-4AC5-9179-8B25A0449A9B}" destId="{88C512D8-5715-45E1-A923-837EFCE4EB2E}" srcOrd="0" destOrd="0" presId="urn:microsoft.com/office/officeart/2005/8/layout/orgChart1"/>
    <dgm:cxn modelId="{F5B0754A-387C-41A8-844B-8C0C96AB1770}" type="presParOf" srcId="{42E971E3-7BC6-4AC5-9179-8B25A0449A9B}" destId="{B3419728-6899-4C3A-9C79-33DA01CF6FB7}" srcOrd="1" destOrd="0" presId="urn:microsoft.com/office/officeart/2005/8/layout/orgChart1"/>
    <dgm:cxn modelId="{1E79A120-3A45-45AE-BAD0-6561BB865ED7}" type="presParOf" srcId="{995A24FF-6A06-4B0F-A760-71D940023C36}" destId="{B140F6BA-C499-41CA-AEED-641E696B127A}" srcOrd="1" destOrd="0" presId="urn:microsoft.com/office/officeart/2005/8/layout/orgChart1"/>
    <dgm:cxn modelId="{BA8DEF98-C6D5-4F8E-A1B3-A70134705891}" type="presParOf" srcId="{995A24FF-6A06-4B0F-A760-71D940023C36}" destId="{78BCF198-9615-471D-BEA6-B4E21A8F80BF}" srcOrd="2" destOrd="0" presId="urn:microsoft.com/office/officeart/2005/8/layout/orgChart1"/>
    <dgm:cxn modelId="{E35AD51F-FCD4-481A-85DA-F925F86E05DB}" type="presParOf" srcId="{11091009-46C1-46F6-8FE4-4E36959033B3}" destId="{EA6FEE3C-6537-4EDE-8499-89F37C00A145}" srcOrd="2" destOrd="0" presId="urn:microsoft.com/office/officeart/2005/8/layout/orgChart1"/>
    <dgm:cxn modelId="{CFCCBC19-76E0-4B77-B575-10D23FB23D52}" type="presParOf" srcId="{36A3F3AF-1928-4D1B-9FAD-B6832BFDA5C0}" destId="{DA910073-4A5C-43ED-A2BD-B52CC5DB0957}" srcOrd="2" destOrd="0" presId="urn:microsoft.com/office/officeart/2005/8/layout/orgChart1"/>
    <dgm:cxn modelId="{EAFC2465-38CB-4553-9C16-03C75FE4CC69}" type="presParOf" srcId="{36A3F3AF-1928-4D1B-9FAD-B6832BFDA5C0}" destId="{76C864A5-AC58-4B96-A51B-E8091FB1303C}" srcOrd="3" destOrd="0" presId="urn:microsoft.com/office/officeart/2005/8/layout/orgChart1"/>
    <dgm:cxn modelId="{E8AC3538-F86F-412A-BD63-89F00E0D2879}" type="presParOf" srcId="{76C864A5-AC58-4B96-A51B-E8091FB1303C}" destId="{C82BFC96-C5F9-42F5-9613-7A0BA523D1C6}" srcOrd="0" destOrd="0" presId="urn:microsoft.com/office/officeart/2005/8/layout/orgChart1"/>
    <dgm:cxn modelId="{3C9F3FE9-9107-4815-A257-C139A09D7225}" type="presParOf" srcId="{C82BFC96-C5F9-42F5-9613-7A0BA523D1C6}" destId="{7657AA4A-09BF-4185-8DA3-F84787EE5C88}" srcOrd="0" destOrd="0" presId="urn:microsoft.com/office/officeart/2005/8/layout/orgChart1"/>
    <dgm:cxn modelId="{AF6EA095-27B0-4F26-AB9D-ABFF76070F03}" type="presParOf" srcId="{C82BFC96-C5F9-42F5-9613-7A0BA523D1C6}" destId="{08365757-262A-4A16-91BF-6DEBB10C1D41}" srcOrd="1" destOrd="0" presId="urn:microsoft.com/office/officeart/2005/8/layout/orgChart1"/>
    <dgm:cxn modelId="{A91EF74B-57BF-4EE7-B0E2-38E7AA9E03B8}" type="presParOf" srcId="{76C864A5-AC58-4B96-A51B-E8091FB1303C}" destId="{28074C21-394C-486D-83AC-C679351216ED}" srcOrd="1" destOrd="0" presId="urn:microsoft.com/office/officeart/2005/8/layout/orgChart1"/>
    <dgm:cxn modelId="{0F10437F-65B0-48A3-8750-264C5E00624C}" type="presParOf" srcId="{76C864A5-AC58-4B96-A51B-E8091FB1303C}" destId="{C0FFB4A3-75B9-452E-93C5-E0D1629D716D}" srcOrd="2" destOrd="0" presId="urn:microsoft.com/office/officeart/2005/8/layout/orgChart1"/>
    <dgm:cxn modelId="{B9DFF8CE-FEFC-44F1-9CFD-E229A9721335}" type="presParOf" srcId="{36A3F3AF-1928-4D1B-9FAD-B6832BFDA5C0}" destId="{51499E40-4853-4632-B3FD-04838842DBAE}" srcOrd="4" destOrd="0" presId="urn:microsoft.com/office/officeart/2005/8/layout/orgChart1"/>
    <dgm:cxn modelId="{1BA1AFBC-B459-4B20-9E80-5EA9E5CF098D}" type="presParOf" srcId="{36A3F3AF-1928-4D1B-9FAD-B6832BFDA5C0}" destId="{65A49B47-F455-4032-AFE0-77D0E72F77E6}" srcOrd="5" destOrd="0" presId="urn:microsoft.com/office/officeart/2005/8/layout/orgChart1"/>
    <dgm:cxn modelId="{42094FC9-A9B4-4539-835F-0159E40CEE68}" type="presParOf" srcId="{65A49B47-F455-4032-AFE0-77D0E72F77E6}" destId="{B8F9424A-0770-434A-97BE-4A5C65BA028E}" srcOrd="0" destOrd="0" presId="urn:microsoft.com/office/officeart/2005/8/layout/orgChart1"/>
    <dgm:cxn modelId="{A6B9E9DE-3F05-44C5-B4A6-F53627830644}" type="presParOf" srcId="{B8F9424A-0770-434A-97BE-4A5C65BA028E}" destId="{484BCC4F-0BDB-401E-A479-A3AB9404E2C1}" srcOrd="0" destOrd="0" presId="urn:microsoft.com/office/officeart/2005/8/layout/orgChart1"/>
    <dgm:cxn modelId="{D77603C9-8B61-4B91-8A59-BC27E562B5E1}" type="presParOf" srcId="{B8F9424A-0770-434A-97BE-4A5C65BA028E}" destId="{2542A15D-5C63-43A5-858B-540AB6769D04}" srcOrd="1" destOrd="0" presId="urn:microsoft.com/office/officeart/2005/8/layout/orgChart1"/>
    <dgm:cxn modelId="{34E0C03E-D7A0-464C-ABCA-670D5708DBB9}" type="presParOf" srcId="{65A49B47-F455-4032-AFE0-77D0E72F77E6}" destId="{E941472D-A192-4D8F-9337-8C33A26C273D}" srcOrd="1" destOrd="0" presId="urn:microsoft.com/office/officeart/2005/8/layout/orgChart1"/>
    <dgm:cxn modelId="{BF1BAA22-AEAC-4626-820B-3B95E130D24A}" type="presParOf" srcId="{65A49B47-F455-4032-AFE0-77D0E72F77E6}" destId="{DE392D64-086C-4605-BBD0-700DB0EF7F11}" srcOrd="2" destOrd="0" presId="urn:microsoft.com/office/officeart/2005/8/layout/orgChart1"/>
    <dgm:cxn modelId="{68D1D4DC-35F5-4DDB-A6C8-B3F4EE4E5355}" type="presParOf" srcId="{02868FE8-1A8F-4DAF-B66A-3A8F97B31D85}" destId="{81655BA7-3EE9-4FA4-AB5F-DD1360B2A9E5}" srcOrd="2" destOrd="0" presId="urn:microsoft.com/office/officeart/2005/8/layout/orgChart1"/>
    <dgm:cxn modelId="{2C3A64EE-CC7E-4E4D-84BC-495A6274B24E}" type="presParOf" srcId="{646ABC1A-BD40-41CC-8821-CF30BCF39F0E}" destId="{DFABF6DE-ACAC-4EA3-B4A7-5FA4551E0C23}" srcOrd="6" destOrd="0" presId="urn:microsoft.com/office/officeart/2005/8/layout/orgChart1"/>
    <dgm:cxn modelId="{400D6ABA-C4A0-4F49-B654-51C585900260}" type="presParOf" srcId="{646ABC1A-BD40-41CC-8821-CF30BCF39F0E}" destId="{6509F41B-BFA4-45E7-B5A8-574C836DAC64}" srcOrd="7" destOrd="0" presId="urn:microsoft.com/office/officeart/2005/8/layout/orgChart1"/>
    <dgm:cxn modelId="{6842E021-C0D4-4D9D-A727-79A72E9320C1}" type="presParOf" srcId="{6509F41B-BFA4-45E7-B5A8-574C836DAC64}" destId="{C24C19EE-4B6B-4336-9E1E-D6DF8ADFE806}" srcOrd="0" destOrd="0" presId="urn:microsoft.com/office/officeart/2005/8/layout/orgChart1"/>
    <dgm:cxn modelId="{DF261A23-C82F-4E4C-9BD4-B7B5F231760D}" type="presParOf" srcId="{C24C19EE-4B6B-4336-9E1E-D6DF8ADFE806}" destId="{07F4449C-9BA0-4E81-B73E-6372196D1496}" srcOrd="0" destOrd="0" presId="urn:microsoft.com/office/officeart/2005/8/layout/orgChart1"/>
    <dgm:cxn modelId="{E49C42C7-2233-4851-B8AF-588CA68B88EE}" type="presParOf" srcId="{C24C19EE-4B6B-4336-9E1E-D6DF8ADFE806}" destId="{103190C1-1B05-47C1-BAE1-859138A69DF3}" srcOrd="1" destOrd="0" presId="urn:microsoft.com/office/officeart/2005/8/layout/orgChart1"/>
    <dgm:cxn modelId="{DA6EFFEC-1EE9-457D-A782-C6AD74F0886A}" type="presParOf" srcId="{6509F41B-BFA4-45E7-B5A8-574C836DAC64}" destId="{DDA5D731-9514-42D7-910D-1A50F0C6053C}" srcOrd="1" destOrd="0" presId="urn:microsoft.com/office/officeart/2005/8/layout/orgChart1"/>
    <dgm:cxn modelId="{ADB2FF58-23E3-46CB-B53D-7736B92F3B38}" type="presParOf" srcId="{DDA5D731-9514-42D7-910D-1A50F0C6053C}" destId="{7C113A0A-78C2-41E0-B243-16A7B4F0DE96}" srcOrd="0" destOrd="0" presId="urn:microsoft.com/office/officeart/2005/8/layout/orgChart1"/>
    <dgm:cxn modelId="{C06DB1E7-1BA0-4031-A486-24E83C83EF62}" type="presParOf" srcId="{DDA5D731-9514-42D7-910D-1A50F0C6053C}" destId="{CD2986B7-0F94-4463-A23E-CB053368A0D5}" srcOrd="1" destOrd="0" presId="urn:microsoft.com/office/officeart/2005/8/layout/orgChart1"/>
    <dgm:cxn modelId="{601CD2A1-D59D-4387-A016-FA4479329059}" type="presParOf" srcId="{CD2986B7-0F94-4463-A23E-CB053368A0D5}" destId="{2ED8F9A5-4567-4823-86CB-76B1FC440A46}" srcOrd="0" destOrd="0" presId="urn:microsoft.com/office/officeart/2005/8/layout/orgChart1"/>
    <dgm:cxn modelId="{10AEE444-3ABE-43F5-963B-4BA8C4DFC4B8}" type="presParOf" srcId="{2ED8F9A5-4567-4823-86CB-76B1FC440A46}" destId="{F846ACFA-25B8-4227-BDAD-8D8518EA30CE}" srcOrd="0" destOrd="0" presId="urn:microsoft.com/office/officeart/2005/8/layout/orgChart1"/>
    <dgm:cxn modelId="{24462924-881A-4341-818A-D7669FE16A75}" type="presParOf" srcId="{2ED8F9A5-4567-4823-86CB-76B1FC440A46}" destId="{7AC4D2F9-25D9-4468-B92D-38E64D35F597}" srcOrd="1" destOrd="0" presId="urn:microsoft.com/office/officeart/2005/8/layout/orgChart1"/>
    <dgm:cxn modelId="{81C74535-20E8-4154-8C41-4590C350C268}" type="presParOf" srcId="{CD2986B7-0F94-4463-A23E-CB053368A0D5}" destId="{2386ED54-EC4D-488B-8065-95FA85A775B4}" srcOrd="1" destOrd="0" presId="urn:microsoft.com/office/officeart/2005/8/layout/orgChart1"/>
    <dgm:cxn modelId="{AC2815F7-6096-4DDA-96E9-BD45A8459BCE}" type="presParOf" srcId="{CD2986B7-0F94-4463-A23E-CB053368A0D5}" destId="{D61C6E13-C705-452A-BBB2-D710AF0ED2ED}" srcOrd="2" destOrd="0" presId="urn:microsoft.com/office/officeart/2005/8/layout/orgChart1"/>
    <dgm:cxn modelId="{A415F398-0A7E-4AEC-92DC-934B2026D968}" type="presParOf" srcId="{DDA5D731-9514-42D7-910D-1A50F0C6053C}" destId="{7148D52F-5099-4424-A563-673038016BAD}" srcOrd="2" destOrd="0" presId="urn:microsoft.com/office/officeart/2005/8/layout/orgChart1"/>
    <dgm:cxn modelId="{F08CEC4A-5095-4959-9545-0E5590C4E12C}" type="presParOf" srcId="{DDA5D731-9514-42D7-910D-1A50F0C6053C}" destId="{433F7977-E7C9-492C-AFCD-0DDC11971E1F}" srcOrd="3" destOrd="0" presId="urn:microsoft.com/office/officeart/2005/8/layout/orgChart1"/>
    <dgm:cxn modelId="{E69B0F6F-EA84-4A8E-8A29-06D448F64E3C}" type="presParOf" srcId="{433F7977-E7C9-492C-AFCD-0DDC11971E1F}" destId="{D792F4B2-63A4-4FC7-BC13-CD0F6BA5D755}" srcOrd="0" destOrd="0" presId="urn:microsoft.com/office/officeart/2005/8/layout/orgChart1"/>
    <dgm:cxn modelId="{9BC6225F-D453-46AC-842B-BEFBBF23BB46}" type="presParOf" srcId="{D792F4B2-63A4-4FC7-BC13-CD0F6BA5D755}" destId="{D1C5CC5C-D68E-4C95-B337-F4C76A995426}" srcOrd="0" destOrd="0" presId="urn:microsoft.com/office/officeart/2005/8/layout/orgChart1"/>
    <dgm:cxn modelId="{BBEE3C04-03EE-4DFF-93D9-690C26AC232F}" type="presParOf" srcId="{D792F4B2-63A4-4FC7-BC13-CD0F6BA5D755}" destId="{18776F49-D579-4517-8471-021B48C112BF}" srcOrd="1" destOrd="0" presId="urn:microsoft.com/office/officeart/2005/8/layout/orgChart1"/>
    <dgm:cxn modelId="{C3B32E50-D8CA-4153-A7FD-4C187AAE33FC}" type="presParOf" srcId="{433F7977-E7C9-492C-AFCD-0DDC11971E1F}" destId="{1E43490F-5578-4284-B0E9-CD67391B4356}" srcOrd="1" destOrd="0" presId="urn:microsoft.com/office/officeart/2005/8/layout/orgChart1"/>
    <dgm:cxn modelId="{C9ABEBEB-8386-4AE0-AB74-A1B26ADE664C}" type="presParOf" srcId="{433F7977-E7C9-492C-AFCD-0DDC11971E1F}" destId="{F83B2F48-A27E-49FD-A9E2-341F1F447928}" srcOrd="2" destOrd="0" presId="urn:microsoft.com/office/officeart/2005/8/layout/orgChart1"/>
    <dgm:cxn modelId="{6D41D27E-0D85-4F04-BCBF-2CAD0BA96120}" type="presParOf" srcId="{DDA5D731-9514-42D7-910D-1A50F0C6053C}" destId="{6C63D60C-63B4-42D3-9055-418AA5CA94DE}" srcOrd="4" destOrd="0" presId="urn:microsoft.com/office/officeart/2005/8/layout/orgChart1"/>
    <dgm:cxn modelId="{2E432677-69D1-4BEF-8A1C-34764F0C232E}" type="presParOf" srcId="{DDA5D731-9514-42D7-910D-1A50F0C6053C}" destId="{D3BC5C09-8FC3-4541-90A1-4F01100D72D6}" srcOrd="5" destOrd="0" presId="urn:microsoft.com/office/officeart/2005/8/layout/orgChart1"/>
    <dgm:cxn modelId="{23DDF9AF-DDF2-4C50-9650-7BE4D49C29A8}" type="presParOf" srcId="{D3BC5C09-8FC3-4541-90A1-4F01100D72D6}" destId="{6BDBA322-1E7D-4ED5-92C7-CD11FDC49D7C}" srcOrd="0" destOrd="0" presId="urn:microsoft.com/office/officeart/2005/8/layout/orgChart1"/>
    <dgm:cxn modelId="{C4730BE6-436F-4CAA-B527-EE89E59BFAC8}" type="presParOf" srcId="{6BDBA322-1E7D-4ED5-92C7-CD11FDC49D7C}" destId="{11143BC1-BD20-4C5F-9FA8-4613DE64608E}" srcOrd="0" destOrd="0" presId="urn:microsoft.com/office/officeart/2005/8/layout/orgChart1"/>
    <dgm:cxn modelId="{5E6BB1EF-74E7-40F9-BED9-96094FAA52C9}" type="presParOf" srcId="{6BDBA322-1E7D-4ED5-92C7-CD11FDC49D7C}" destId="{235432E7-7887-41F2-935B-08367A94B00C}" srcOrd="1" destOrd="0" presId="urn:microsoft.com/office/officeart/2005/8/layout/orgChart1"/>
    <dgm:cxn modelId="{3597ACFE-529F-4BEC-A023-C49CC49E9F7F}" type="presParOf" srcId="{D3BC5C09-8FC3-4541-90A1-4F01100D72D6}" destId="{F21F2F19-5F4F-463D-95B6-386EFB391A0C}" srcOrd="1" destOrd="0" presId="urn:microsoft.com/office/officeart/2005/8/layout/orgChart1"/>
    <dgm:cxn modelId="{0583E5C8-BBAA-457F-AF49-E364280FF139}" type="presParOf" srcId="{D3BC5C09-8FC3-4541-90A1-4F01100D72D6}" destId="{3ADD1317-3D25-4FC5-87B0-694A366179A5}" srcOrd="2" destOrd="0" presId="urn:microsoft.com/office/officeart/2005/8/layout/orgChart1"/>
    <dgm:cxn modelId="{788ED361-C058-443D-BDA9-7CAC109FA2EA}" type="presParOf" srcId="{DDA5D731-9514-42D7-910D-1A50F0C6053C}" destId="{CC924B17-9A2D-4296-A672-FB54FA07E72A}" srcOrd="6" destOrd="0" presId="urn:microsoft.com/office/officeart/2005/8/layout/orgChart1"/>
    <dgm:cxn modelId="{3A76BDEE-51EE-4328-940A-EE7971B46C48}" type="presParOf" srcId="{DDA5D731-9514-42D7-910D-1A50F0C6053C}" destId="{337F5B67-C482-4FA1-BDBC-01AF5990CAB3}" srcOrd="7" destOrd="0" presId="urn:microsoft.com/office/officeart/2005/8/layout/orgChart1"/>
    <dgm:cxn modelId="{FC8E3DFA-E2C5-4653-B4D4-0D92B58F4F47}" type="presParOf" srcId="{337F5B67-C482-4FA1-BDBC-01AF5990CAB3}" destId="{3134EA81-D3CF-4C64-B085-C8E0CF71F5CD}" srcOrd="0" destOrd="0" presId="urn:microsoft.com/office/officeart/2005/8/layout/orgChart1"/>
    <dgm:cxn modelId="{5B45DD82-1161-4B7D-BFBF-26C9EEE479F4}" type="presParOf" srcId="{3134EA81-D3CF-4C64-B085-C8E0CF71F5CD}" destId="{4BFD3989-29C5-4C82-99A9-29597B97C6A6}" srcOrd="0" destOrd="0" presId="urn:microsoft.com/office/officeart/2005/8/layout/orgChart1"/>
    <dgm:cxn modelId="{E9A37BCF-D31D-4F70-92D8-ABD9125F5DC2}" type="presParOf" srcId="{3134EA81-D3CF-4C64-B085-C8E0CF71F5CD}" destId="{0265D1ED-1F66-4B6C-82DC-B1950636ED9E}" srcOrd="1" destOrd="0" presId="urn:microsoft.com/office/officeart/2005/8/layout/orgChart1"/>
    <dgm:cxn modelId="{53B18B95-AD63-4FBE-A0BB-E0987E6F7234}" type="presParOf" srcId="{337F5B67-C482-4FA1-BDBC-01AF5990CAB3}" destId="{373EA997-4B41-43A4-87C7-AF58EEA8CA05}" srcOrd="1" destOrd="0" presId="urn:microsoft.com/office/officeart/2005/8/layout/orgChart1"/>
    <dgm:cxn modelId="{997DFDC9-A1FF-49B0-8417-0C1C6E6031F2}" type="presParOf" srcId="{337F5B67-C482-4FA1-BDBC-01AF5990CAB3}" destId="{D299AD31-CBAD-4393-A6C5-7E81C940942E}" srcOrd="2" destOrd="0" presId="urn:microsoft.com/office/officeart/2005/8/layout/orgChart1"/>
    <dgm:cxn modelId="{7DC9BE5B-2639-4D59-929D-AA221B8316C1}" type="presParOf" srcId="{DDA5D731-9514-42D7-910D-1A50F0C6053C}" destId="{B83F51A6-F6BD-4C7B-BEB9-4DB5684CD6B2}" srcOrd="8" destOrd="0" presId="urn:microsoft.com/office/officeart/2005/8/layout/orgChart1"/>
    <dgm:cxn modelId="{A3382DB1-9124-4C79-933F-F37ADDB5CF74}" type="presParOf" srcId="{DDA5D731-9514-42D7-910D-1A50F0C6053C}" destId="{9318E23B-05D6-4DE9-AAFB-9B30ECE3A68D}" srcOrd="9" destOrd="0" presId="urn:microsoft.com/office/officeart/2005/8/layout/orgChart1"/>
    <dgm:cxn modelId="{72E056D1-315E-4629-BDEC-9A161E71658C}" type="presParOf" srcId="{9318E23B-05D6-4DE9-AAFB-9B30ECE3A68D}" destId="{F3211E6D-193A-4C9E-A9F1-5423B65C75F7}" srcOrd="0" destOrd="0" presId="urn:microsoft.com/office/officeart/2005/8/layout/orgChart1"/>
    <dgm:cxn modelId="{E3282F3C-4D33-4B7D-81F8-893F0DE5484B}" type="presParOf" srcId="{F3211E6D-193A-4C9E-A9F1-5423B65C75F7}" destId="{14A96B58-E3E3-4D74-B0AC-22140481B27E}" srcOrd="0" destOrd="0" presId="urn:microsoft.com/office/officeart/2005/8/layout/orgChart1"/>
    <dgm:cxn modelId="{3728542D-5B2E-411C-AFC6-A5C2C147510C}" type="presParOf" srcId="{F3211E6D-193A-4C9E-A9F1-5423B65C75F7}" destId="{CC821399-EEB4-420D-8263-CF415338D08A}" srcOrd="1" destOrd="0" presId="urn:microsoft.com/office/officeart/2005/8/layout/orgChart1"/>
    <dgm:cxn modelId="{11D1AA66-DCD0-4E39-ACFA-312C08FBA924}" type="presParOf" srcId="{9318E23B-05D6-4DE9-AAFB-9B30ECE3A68D}" destId="{B7F83133-1DB2-4F49-9F06-99467EA7193F}" srcOrd="1" destOrd="0" presId="urn:microsoft.com/office/officeart/2005/8/layout/orgChart1"/>
    <dgm:cxn modelId="{3B85D2C5-3629-4E41-B33E-3EF32C7B63EB}" type="presParOf" srcId="{9318E23B-05D6-4DE9-AAFB-9B30ECE3A68D}" destId="{359F6346-A82B-484C-8AAE-168268AE5D09}" srcOrd="2" destOrd="0" presId="urn:microsoft.com/office/officeart/2005/8/layout/orgChart1"/>
    <dgm:cxn modelId="{7CC4D10B-DCDA-4533-A631-C99251534778}" type="presParOf" srcId="{DDA5D731-9514-42D7-910D-1A50F0C6053C}" destId="{1E02B277-0721-4442-A926-5A7B75B1B33E}" srcOrd="10" destOrd="0" presId="urn:microsoft.com/office/officeart/2005/8/layout/orgChart1"/>
    <dgm:cxn modelId="{7755E317-3ABE-4B91-9991-4A61DD491AC7}" type="presParOf" srcId="{DDA5D731-9514-42D7-910D-1A50F0C6053C}" destId="{F633079A-BECE-4012-ADDE-660F5510D52C}" srcOrd="11" destOrd="0" presId="urn:microsoft.com/office/officeart/2005/8/layout/orgChart1"/>
    <dgm:cxn modelId="{F65F3557-0152-4A00-B60F-4869008D5655}" type="presParOf" srcId="{F633079A-BECE-4012-ADDE-660F5510D52C}" destId="{E9ACDCB7-2392-4FC1-80ED-7059C1341578}" srcOrd="0" destOrd="0" presId="urn:microsoft.com/office/officeart/2005/8/layout/orgChart1"/>
    <dgm:cxn modelId="{FF5E28B0-1BF7-4984-81C0-C4A15094C884}" type="presParOf" srcId="{E9ACDCB7-2392-4FC1-80ED-7059C1341578}" destId="{CD57B3E3-1C1E-4445-A5B0-197E4ACD38DE}" srcOrd="0" destOrd="0" presId="urn:microsoft.com/office/officeart/2005/8/layout/orgChart1"/>
    <dgm:cxn modelId="{414FB28A-F3C3-473F-8F3C-61F389E73DAD}" type="presParOf" srcId="{E9ACDCB7-2392-4FC1-80ED-7059C1341578}" destId="{1F31EF31-B1F1-4985-89B1-0299014AB10C}" srcOrd="1" destOrd="0" presId="urn:microsoft.com/office/officeart/2005/8/layout/orgChart1"/>
    <dgm:cxn modelId="{4EFFCEBB-6634-4591-B453-82D09BAFF913}" type="presParOf" srcId="{F633079A-BECE-4012-ADDE-660F5510D52C}" destId="{84F1D320-A46B-4449-8025-1B297608C61F}" srcOrd="1" destOrd="0" presId="urn:microsoft.com/office/officeart/2005/8/layout/orgChart1"/>
    <dgm:cxn modelId="{E880C02A-219E-4159-AB3B-4204B7EC98F1}" type="presParOf" srcId="{F633079A-BECE-4012-ADDE-660F5510D52C}" destId="{73A51A1B-87F8-420E-A099-6E597F5493CD}" srcOrd="2" destOrd="0" presId="urn:microsoft.com/office/officeart/2005/8/layout/orgChart1"/>
    <dgm:cxn modelId="{D3464EA7-E8F5-40E1-B4F7-864825769D13}" type="presParOf" srcId="{6509F41B-BFA4-45E7-B5A8-574C836DAC64}" destId="{97B5FF62-7424-4E37-AFB1-CBC35226943E}" srcOrd="2" destOrd="0" presId="urn:microsoft.com/office/officeart/2005/8/layout/orgChart1"/>
    <dgm:cxn modelId="{FD3BD967-6FAB-4C34-9A99-890E80DB56B2}" type="presParOf" srcId="{646ABC1A-BD40-41CC-8821-CF30BCF39F0E}" destId="{98363AB8-E555-4584-87B9-020ED04BF79A}" srcOrd="8" destOrd="0" presId="urn:microsoft.com/office/officeart/2005/8/layout/orgChart1"/>
    <dgm:cxn modelId="{4E5B8C25-41E6-4164-B02A-1A6E269C9FE6}" type="presParOf" srcId="{646ABC1A-BD40-41CC-8821-CF30BCF39F0E}" destId="{ECD7F180-55F6-4149-9ECE-E1781E3F77A3}" srcOrd="9" destOrd="0" presId="urn:microsoft.com/office/officeart/2005/8/layout/orgChart1"/>
    <dgm:cxn modelId="{4C2FEABF-CD7F-4751-BB8B-81D87FEA384F}" type="presParOf" srcId="{ECD7F180-55F6-4149-9ECE-E1781E3F77A3}" destId="{3290E9A0-33BB-4497-9E62-B8CC848EB124}" srcOrd="0" destOrd="0" presId="urn:microsoft.com/office/officeart/2005/8/layout/orgChart1"/>
    <dgm:cxn modelId="{8A770525-809C-4FC7-94A6-5EB334732E43}" type="presParOf" srcId="{3290E9A0-33BB-4497-9E62-B8CC848EB124}" destId="{2FA9F76F-B248-4C55-BBDB-DD5D448CE0DE}" srcOrd="0" destOrd="0" presId="urn:microsoft.com/office/officeart/2005/8/layout/orgChart1"/>
    <dgm:cxn modelId="{FA09B20A-A0F9-4BAA-B6AD-D8FDE339681D}" type="presParOf" srcId="{3290E9A0-33BB-4497-9E62-B8CC848EB124}" destId="{ACC8A49B-0D6F-4255-ABFE-83567ECED3B4}" srcOrd="1" destOrd="0" presId="urn:microsoft.com/office/officeart/2005/8/layout/orgChart1"/>
    <dgm:cxn modelId="{964B9AD7-D422-41A8-A53D-B85684C36C94}" type="presParOf" srcId="{ECD7F180-55F6-4149-9ECE-E1781E3F77A3}" destId="{C30CECB6-5625-4F4D-8B9C-27056A952948}" srcOrd="1" destOrd="0" presId="urn:microsoft.com/office/officeart/2005/8/layout/orgChart1"/>
    <dgm:cxn modelId="{EF960458-3207-4F38-9116-D83496A95715}" type="presParOf" srcId="{C30CECB6-5625-4F4D-8B9C-27056A952948}" destId="{4C66574F-0046-4695-A07C-48B727391E9A}" srcOrd="0" destOrd="0" presId="urn:microsoft.com/office/officeart/2005/8/layout/orgChart1"/>
    <dgm:cxn modelId="{4C811844-8136-47C3-A179-6A8F532DC66A}" type="presParOf" srcId="{C30CECB6-5625-4F4D-8B9C-27056A952948}" destId="{E874A53A-20F9-470B-8C55-23E9F9E312EA}" srcOrd="1" destOrd="0" presId="urn:microsoft.com/office/officeart/2005/8/layout/orgChart1"/>
    <dgm:cxn modelId="{C4B28F06-CBC5-4F23-BE2F-9328A715B9E5}" type="presParOf" srcId="{E874A53A-20F9-470B-8C55-23E9F9E312EA}" destId="{93353FB5-8435-4EF2-9FB4-D0FFB40EBA34}" srcOrd="0" destOrd="0" presId="urn:microsoft.com/office/officeart/2005/8/layout/orgChart1"/>
    <dgm:cxn modelId="{96A22543-C1A2-4D78-8956-FEEAB197CFD1}" type="presParOf" srcId="{93353FB5-8435-4EF2-9FB4-D0FFB40EBA34}" destId="{40418A1B-50E4-48DE-B7FC-4F6208EE2976}" srcOrd="0" destOrd="0" presId="urn:microsoft.com/office/officeart/2005/8/layout/orgChart1"/>
    <dgm:cxn modelId="{8AAC4656-D910-4E63-9746-A5F210AC1EAB}" type="presParOf" srcId="{93353FB5-8435-4EF2-9FB4-D0FFB40EBA34}" destId="{8E6B1CBF-9B97-47B2-A0B1-BED1AE388EAE}" srcOrd="1" destOrd="0" presId="urn:microsoft.com/office/officeart/2005/8/layout/orgChart1"/>
    <dgm:cxn modelId="{C71543F1-0044-476F-AC65-836AE548E291}" type="presParOf" srcId="{E874A53A-20F9-470B-8C55-23E9F9E312EA}" destId="{178BEBE4-FFC9-4746-BB84-28FD097F59BC}" srcOrd="1" destOrd="0" presId="urn:microsoft.com/office/officeart/2005/8/layout/orgChart1"/>
    <dgm:cxn modelId="{2BFE9B7D-32BE-47C7-8FAC-69CE85FFDDBD}" type="presParOf" srcId="{178BEBE4-FFC9-4746-BB84-28FD097F59BC}" destId="{8DF35AE2-8EEC-4455-AF7C-0E6917FD71BA}" srcOrd="0" destOrd="0" presId="urn:microsoft.com/office/officeart/2005/8/layout/orgChart1"/>
    <dgm:cxn modelId="{0965A81D-A103-4E02-BD26-DBAB78701F66}" type="presParOf" srcId="{178BEBE4-FFC9-4746-BB84-28FD097F59BC}" destId="{A80A8CE9-1DC5-4206-82CA-AB20C9E19CF4}" srcOrd="1" destOrd="0" presId="urn:microsoft.com/office/officeart/2005/8/layout/orgChart1"/>
    <dgm:cxn modelId="{9FCEA83E-34BC-4F0E-93FD-1AC73AC9CC17}" type="presParOf" srcId="{A80A8CE9-1DC5-4206-82CA-AB20C9E19CF4}" destId="{A510E2DE-7F44-4CDD-8DC8-D822C8FCF245}" srcOrd="0" destOrd="0" presId="urn:microsoft.com/office/officeart/2005/8/layout/orgChart1"/>
    <dgm:cxn modelId="{8A814257-C9E8-4A15-83F0-07A3A2AE78C7}" type="presParOf" srcId="{A510E2DE-7F44-4CDD-8DC8-D822C8FCF245}" destId="{1B231B6A-AC01-4EBB-8895-7D82F6E999E1}" srcOrd="0" destOrd="0" presId="urn:microsoft.com/office/officeart/2005/8/layout/orgChart1"/>
    <dgm:cxn modelId="{D8FDA583-3610-43EF-A301-0174528938F2}" type="presParOf" srcId="{A510E2DE-7F44-4CDD-8DC8-D822C8FCF245}" destId="{A9BBF4C5-39D1-4043-941C-2FDA88DB0429}" srcOrd="1" destOrd="0" presId="urn:microsoft.com/office/officeart/2005/8/layout/orgChart1"/>
    <dgm:cxn modelId="{B48C858E-E76F-4990-8336-60336DB5AA96}" type="presParOf" srcId="{A80A8CE9-1DC5-4206-82CA-AB20C9E19CF4}" destId="{82461F37-DAA5-4997-8CA5-29746BD501A0}" srcOrd="1" destOrd="0" presId="urn:microsoft.com/office/officeart/2005/8/layout/orgChart1"/>
    <dgm:cxn modelId="{166B13D2-9839-49B9-9714-6F56DB1AFCC7}" type="presParOf" srcId="{A80A8CE9-1DC5-4206-82CA-AB20C9E19CF4}" destId="{AF7DE1D6-150B-40EA-9582-1937A32B5FE6}" srcOrd="2" destOrd="0" presId="urn:microsoft.com/office/officeart/2005/8/layout/orgChart1"/>
    <dgm:cxn modelId="{4E7954CD-4291-4F35-B30B-11844552895A}" type="presParOf" srcId="{178BEBE4-FFC9-4746-BB84-28FD097F59BC}" destId="{CED1C14D-47AC-43D9-B04A-5138A17BBE63}" srcOrd="2" destOrd="0" presId="urn:microsoft.com/office/officeart/2005/8/layout/orgChart1"/>
    <dgm:cxn modelId="{C00E1566-FE84-4997-83C1-B5EDC47DBD12}" type="presParOf" srcId="{178BEBE4-FFC9-4746-BB84-28FD097F59BC}" destId="{588A0EF0-6B37-44B4-9E78-A2B50DD13CE7}" srcOrd="3" destOrd="0" presId="urn:microsoft.com/office/officeart/2005/8/layout/orgChart1"/>
    <dgm:cxn modelId="{26D01BA3-4F0C-424B-AADE-872DC5059D35}" type="presParOf" srcId="{588A0EF0-6B37-44B4-9E78-A2B50DD13CE7}" destId="{5F402A65-BAD6-466E-ADD5-F9AAB101A983}" srcOrd="0" destOrd="0" presId="urn:microsoft.com/office/officeart/2005/8/layout/orgChart1"/>
    <dgm:cxn modelId="{7A54B59A-7E41-4DD3-975B-FCAB309254B8}" type="presParOf" srcId="{5F402A65-BAD6-466E-ADD5-F9AAB101A983}" destId="{9E124B57-B063-44C8-8289-6FCAB84B77B9}" srcOrd="0" destOrd="0" presId="urn:microsoft.com/office/officeart/2005/8/layout/orgChart1"/>
    <dgm:cxn modelId="{1525B6F9-21D0-4BCD-A345-42385905C261}" type="presParOf" srcId="{5F402A65-BAD6-466E-ADD5-F9AAB101A983}" destId="{D631F451-5357-4E64-B3E8-6F282AAC5C0D}" srcOrd="1" destOrd="0" presId="urn:microsoft.com/office/officeart/2005/8/layout/orgChart1"/>
    <dgm:cxn modelId="{88030420-9447-4206-A5CD-5CAE0EE3224B}" type="presParOf" srcId="{588A0EF0-6B37-44B4-9E78-A2B50DD13CE7}" destId="{7E56F279-21DC-4C25-A226-CF58A21CE0FA}" srcOrd="1" destOrd="0" presId="urn:microsoft.com/office/officeart/2005/8/layout/orgChart1"/>
    <dgm:cxn modelId="{7F78CFA8-4816-4CC7-802B-6F1A771AF258}" type="presParOf" srcId="{588A0EF0-6B37-44B4-9E78-A2B50DD13CE7}" destId="{F091007D-8AEB-441C-AB26-23699EB2828A}" srcOrd="2" destOrd="0" presId="urn:microsoft.com/office/officeart/2005/8/layout/orgChart1"/>
    <dgm:cxn modelId="{F1B843B6-DC1E-4B93-8F2D-FB749ECC1E4C}" type="presParOf" srcId="{178BEBE4-FFC9-4746-BB84-28FD097F59BC}" destId="{97D926BD-D53E-4563-B501-F6063B53F16C}" srcOrd="4" destOrd="0" presId="urn:microsoft.com/office/officeart/2005/8/layout/orgChart1"/>
    <dgm:cxn modelId="{874D5191-E213-46C6-BF42-F46C1DBE68D4}" type="presParOf" srcId="{178BEBE4-FFC9-4746-BB84-28FD097F59BC}" destId="{602DEC46-222A-4056-8E81-20530F2E2EF7}" srcOrd="5" destOrd="0" presId="urn:microsoft.com/office/officeart/2005/8/layout/orgChart1"/>
    <dgm:cxn modelId="{743E41DD-9683-454F-80B7-09F0487A305C}" type="presParOf" srcId="{602DEC46-222A-4056-8E81-20530F2E2EF7}" destId="{099BECEE-5827-4D74-919C-BB38E20C4963}" srcOrd="0" destOrd="0" presId="urn:microsoft.com/office/officeart/2005/8/layout/orgChart1"/>
    <dgm:cxn modelId="{394FF221-4FD9-444F-A8D6-8B06A3BDE99F}" type="presParOf" srcId="{099BECEE-5827-4D74-919C-BB38E20C4963}" destId="{B3BB838C-DBF6-4D00-846C-36EEE2DAB562}" srcOrd="0" destOrd="0" presId="urn:microsoft.com/office/officeart/2005/8/layout/orgChart1"/>
    <dgm:cxn modelId="{9E9B5CFD-CC9E-41B5-8AD3-F3CAB40A0F70}" type="presParOf" srcId="{099BECEE-5827-4D74-919C-BB38E20C4963}" destId="{1A698718-F239-4B3C-B76F-AD1DD1894B8F}" srcOrd="1" destOrd="0" presId="urn:microsoft.com/office/officeart/2005/8/layout/orgChart1"/>
    <dgm:cxn modelId="{6CF561B1-7848-46D7-8E07-6F474EDD0DD8}" type="presParOf" srcId="{602DEC46-222A-4056-8E81-20530F2E2EF7}" destId="{56956357-5382-4996-B67C-87A87027ED26}" srcOrd="1" destOrd="0" presId="urn:microsoft.com/office/officeart/2005/8/layout/orgChart1"/>
    <dgm:cxn modelId="{0918445A-B525-4C38-A9A4-2AE4A2BC5A64}" type="presParOf" srcId="{602DEC46-222A-4056-8E81-20530F2E2EF7}" destId="{186BDDA1-3A7E-4E8C-80BD-51E5EAF73E6A}" srcOrd="2" destOrd="0" presId="urn:microsoft.com/office/officeart/2005/8/layout/orgChart1"/>
    <dgm:cxn modelId="{51643663-17D3-42FB-8F4B-F1D3DBCCD2E8}" type="presParOf" srcId="{E874A53A-20F9-470B-8C55-23E9F9E312EA}" destId="{A4274FC4-FD23-429B-A38B-A7F57F23760C}" srcOrd="2" destOrd="0" presId="urn:microsoft.com/office/officeart/2005/8/layout/orgChart1"/>
    <dgm:cxn modelId="{1D9A9EE5-557C-415F-946A-D676C471937F}" type="presParOf" srcId="{C30CECB6-5625-4F4D-8B9C-27056A952948}" destId="{845FDE50-DEC6-4BB0-BF09-07E90E2B50A9}" srcOrd="2" destOrd="0" presId="urn:microsoft.com/office/officeart/2005/8/layout/orgChart1"/>
    <dgm:cxn modelId="{04D7F70B-412D-47C6-8811-B763713EFB5C}" type="presParOf" srcId="{C30CECB6-5625-4F4D-8B9C-27056A952948}" destId="{8E591D06-82A6-4353-90E0-E06610B7C2EF}" srcOrd="3" destOrd="0" presId="urn:microsoft.com/office/officeart/2005/8/layout/orgChart1"/>
    <dgm:cxn modelId="{88F33034-340F-421F-B209-3F94EE1A1DB4}" type="presParOf" srcId="{8E591D06-82A6-4353-90E0-E06610B7C2EF}" destId="{7D139F7F-A893-43FD-9B8D-30F651939FDE}" srcOrd="0" destOrd="0" presId="urn:microsoft.com/office/officeart/2005/8/layout/orgChart1"/>
    <dgm:cxn modelId="{A475BDBE-9F02-41F6-85BB-4D9EE9138212}" type="presParOf" srcId="{7D139F7F-A893-43FD-9B8D-30F651939FDE}" destId="{6E6EDDAA-39CB-4F9B-B52C-6D354A5BB879}" srcOrd="0" destOrd="0" presId="urn:microsoft.com/office/officeart/2005/8/layout/orgChart1"/>
    <dgm:cxn modelId="{8F2925B1-24A1-4894-9ACB-F7531B305197}" type="presParOf" srcId="{7D139F7F-A893-43FD-9B8D-30F651939FDE}" destId="{D84D5A40-E51E-4C3C-8F3A-61EEC767F649}" srcOrd="1" destOrd="0" presId="urn:microsoft.com/office/officeart/2005/8/layout/orgChart1"/>
    <dgm:cxn modelId="{EB5FF493-CCCA-4074-9D4A-2C74FA0CF68F}" type="presParOf" srcId="{8E591D06-82A6-4353-90E0-E06610B7C2EF}" destId="{F04102F4-63BE-4483-95F8-7FCA6F08D452}" srcOrd="1" destOrd="0" presId="urn:microsoft.com/office/officeart/2005/8/layout/orgChart1"/>
    <dgm:cxn modelId="{A93D392B-0F4D-4D7A-A1D0-6464EB05BBDA}" type="presParOf" srcId="{F04102F4-63BE-4483-95F8-7FCA6F08D452}" destId="{EB3B9568-AF7A-49C5-BBDB-DE5FC04C579C}" srcOrd="0" destOrd="0" presId="urn:microsoft.com/office/officeart/2005/8/layout/orgChart1"/>
    <dgm:cxn modelId="{C05AAFD3-F299-4DA6-819C-37C4E5BE49B9}" type="presParOf" srcId="{F04102F4-63BE-4483-95F8-7FCA6F08D452}" destId="{75A0EF76-65CB-48D7-A5BC-26D20C82624D}" srcOrd="1" destOrd="0" presId="urn:microsoft.com/office/officeart/2005/8/layout/orgChart1"/>
    <dgm:cxn modelId="{460FEFFA-208F-4F90-8909-E53B2B16D4C8}" type="presParOf" srcId="{75A0EF76-65CB-48D7-A5BC-26D20C82624D}" destId="{359AA484-EB16-4DDA-A100-FA33429D7F79}" srcOrd="0" destOrd="0" presId="urn:microsoft.com/office/officeart/2005/8/layout/orgChart1"/>
    <dgm:cxn modelId="{22929CAE-781C-48B8-8521-59AEC1E6AB52}" type="presParOf" srcId="{359AA484-EB16-4DDA-A100-FA33429D7F79}" destId="{240103EA-CD31-49A0-83E8-43D3B750BE27}" srcOrd="0" destOrd="0" presId="urn:microsoft.com/office/officeart/2005/8/layout/orgChart1"/>
    <dgm:cxn modelId="{512D6854-D59A-41E3-A337-5CF0BB5EAFFF}" type="presParOf" srcId="{359AA484-EB16-4DDA-A100-FA33429D7F79}" destId="{9663D31C-A6F2-4EBE-BC15-30BD89B2B245}" srcOrd="1" destOrd="0" presId="urn:microsoft.com/office/officeart/2005/8/layout/orgChart1"/>
    <dgm:cxn modelId="{45F1E6FF-27E2-494D-AC4E-CA5CF51C6754}" type="presParOf" srcId="{75A0EF76-65CB-48D7-A5BC-26D20C82624D}" destId="{63F508FC-D4E0-4177-BA9D-1511BF54FD7E}" srcOrd="1" destOrd="0" presId="urn:microsoft.com/office/officeart/2005/8/layout/orgChart1"/>
    <dgm:cxn modelId="{0E8A70F8-521F-46E0-829E-A2DBDEAD8B8F}" type="presParOf" srcId="{75A0EF76-65CB-48D7-A5BC-26D20C82624D}" destId="{F1DF4C8D-2468-481A-A7AC-A408AFF77DD4}" srcOrd="2" destOrd="0" presId="urn:microsoft.com/office/officeart/2005/8/layout/orgChart1"/>
    <dgm:cxn modelId="{155E6BD8-793F-4CD1-8F2B-1A06548DEC5C}" type="presParOf" srcId="{F04102F4-63BE-4483-95F8-7FCA6F08D452}" destId="{8E8FEB8B-2176-4078-B94E-A630B1062D96}" srcOrd="2" destOrd="0" presId="urn:microsoft.com/office/officeart/2005/8/layout/orgChart1"/>
    <dgm:cxn modelId="{B9E61E32-FD85-4215-B32E-669ECF458F14}" type="presParOf" srcId="{F04102F4-63BE-4483-95F8-7FCA6F08D452}" destId="{4D96AAEF-1E84-42A7-B3D8-A56C537E1F32}" srcOrd="3" destOrd="0" presId="urn:microsoft.com/office/officeart/2005/8/layout/orgChart1"/>
    <dgm:cxn modelId="{1A115C41-60AD-4BC0-A741-818F74A2BAEE}" type="presParOf" srcId="{4D96AAEF-1E84-42A7-B3D8-A56C537E1F32}" destId="{78101D7B-A1B0-482E-9880-BBD17D3D4C41}" srcOrd="0" destOrd="0" presId="urn:microsoft.com/office/officeart/2005/8/layout/orgChart1"/>
    <dgm:cxn modelId="{63060ED5-8CC9-47B3-B1E9-D97A032BA1C5}" type="presParOf" srcId="{78101D7B-A1B0-482E-9880-BBD17D3D4C41}" destId="{897D48CB-8C49-443E-ADA5-0C1638943FFA}" srcOrd="0" destOrd="0" presId="urn:microsoft.com/office/officeart/2005/8/layout/orgChart1"/>
    <dgm:cxn modelId="{E576BB3D-781A-4BC0-BAD1-0AB03D613E43}" type="presParOf" srcId="{78101D7B-A1B0-482E-9880-BBD17D3D4C41}" destId="{E78E5653-7F4C-46FE-B4C7-B967CE529737}" srcOrd="1" destOrd="0" presId="urn:microsoft.com/office/officeart/2005/8/layout/orgChart1"/>
    <dgm:cxn modelId="{32C82321-2081-4626-8474-F5319FAB4DCF}" type="presParOf" srcId="{4D96AAEF-1E84-42A7-B3D8-A56C537E1F32}" destId="{60AE6446-4A67-4006-895B-B20EE574B066}" srcOrd="1" destOrd="0" presId="urn:microsoft.com/office/officeart/2005/8/layout/orgChart1"/>
    <dgm:cxn modelId="{38B8BC36-B200-42E8-93C7-F8E7AD737869}" type="presParOf" srcId="{4D96AAEF-1E84-42A7-B3D8-A56C537E1F32}" destId="{DBB23CC2-B55B-4436-8412-B9B48A7CFDB5}" srcOrd="2" destOrd="0" presId="urn:microsoft.com/office/officeart/2005/8/layout/orgChart1"/>
    <dgm:cxn modelId="{3F06AA15-D3B7-449C-BD55-06485B6C1161}" type="presParOf" srcId="{8E591D06-82A6-4353-90E0-E06610B7C2EF}" destId="{FC419022-22F6-41EE-8B2B-CABC01E920E9}" srcOrd="2" destOrd="0" presId="urn:microsoft.com/office/officeart/2005/8/layout/orgChart1"/>
    <dgm:cxn modelId="{C2D45665-C122-459B-8AA9-AF3A639D8A5E}" type="presParOf" srcId="{C30CECB6-5625-4F4D-8B9C-27056A952948}" destId="{044FF519-A041-4C14-ADC4-701956348ADF}" srcOrd="4" destOrd="0" presId="urn:microsoft.com/office/officeart/2005/8/layout/orgChart1"/>
    <dgm:cxn modelId="{7E497330-1846-44ED-961F-7D2C61943293}" type="presParOf" srcId="{C30CECB6-5625-4F4D-8B9C-27056A952948}" destId="{9A5FD3ED-9EDC-41C4-9B7F-A8ECF9C26C41}" srcOrd="5" destOrd="0" presId="urn:microsoft.com/office/officeart/2005/8/layout/orgChart1"/>
    <dgm:cxn modelId="{C9DBD4AA-382F-4D10-AAA5-210B1F1029E5}" type="presParOf" srcId="{9A5FD3ED-9EDC-41C4-9B7F-A8ECF9C26C41}" destId="{523B6B37-D04B-460D-8074-B6E9031A1930}" srcOrd="0" destOrd="0" presId="urn:microsoft.com/office/officeart/2005/8/layout/orgChart1"/>
    <dgm:cxn modelId="{2CA0908C-63BE-4ED1-863D-3C0490D74A63}" type="presParOf" srcId="{523B6B37-D04B-460D-8074-B6E9031A1930}" destId="{7B8333C5-D36F-4946-9727-8B4E53DF6DBE}" srcOrd="0" destOrd="0" presId="urn:microsoft.com/office/officeart/2005/8/layout/orgChart1"/>
    <dgm:cxn modelId="{F6D8DAB9-414E-4C55-9EEE-C43609F34801}" type="presParOf" srcId="{523B6B37-D04B-460D-8074-B6E9031A1930}" destId="{594205CC-03DF-411C-9CCE-AD85F0D33954}" srcOrd="1" destOrd="0" presId="urn:microsoft.com/office/officeart/2005/8/layout/orgChart1"/>
    <dgm:cxn modelId="{BAE91DA9-21A3-46A4-B863-2780D8DCCA12}" type="presParOf" srcId="{9A5FD3ED-9EDC-41C4-9B7F-A8ECF9C26C41}" destId="{F4F43E61-EB51-47D2-B98C-C3132534BAAC}" srcOrd="1" destOrd="0" presId="urn:microsoft.com/office/officeart/2005/8/layout/orgChart1"/>
    <dgm:cxn modelId="{8DDC0ABC-EF2E-458E-94B3-4B94587F0F44}" type="presParOf" srcId="{9A5FD3ED-9EDC-41C4-9B7F-A8ECF9C26C41}" destId="{9C62556E-3C0D-409E-B53A-DF59E3D60735}" srcOrd="2" destOrd="0" presId="urn:microsoft.com/office/officeart/2005/8/layout/orgChart1"/>
    <dgm:cxn modelId="{088E0470-E6BB-438F-B9C0-CBAA549A1432}" type="presParOf" srcId="{C30CECB6-5625-4F4D-8B9C-27056A952948}" destId="{B6625828-CB0F-43B2-A9D7-E02027E42F8A}" srcOrd="6" destOrd="0" presId="urn:microsoft.com/office/officeart/2005/8/layout/orgChart1"/>
    <dgm:cxn modelId="{9210E209-AA34-48D6-BAA1-6E12D78705A5}" type="presParOf" srcId="{C30CECB6-5625-4F4D-8B9C-27056A952948}" destId="{71082525-D66E-4988-8E77-E19F45FC5848}" srcOrd="7" destOrd="0" presId="urn:microsoft.com/office/officeart/2005/8/layout/orgChart1"/>
    <dgm:cxn modelId="{176953E2-049F-4484-AFA9-01ECBDD69E87}" type="presParOf" srcId="{71082525-D66E-4988-8E77-E19F45FC5848}" destId="{58B7FB8B-2A31-49B4-933A-5C034F0258B9}" srcOrd="0" destOrd="0" presId="urn:microsoft.com/office/officeart/2005/8/layout/orgChart1"/>
    <dgm:cxn modelId="{D6E424CF-A06C-4D17-AB45-B2B3BF9C6713}" type="presParOf" srcId="{58B7FB8B-2A31-49B4-933A-5C034F0258B9}" destId="{13CE087C-D67E-438F-B8F5-E27F06DE03E4}" srcOrd="0" destOrd="0" presId="urn:microsoft.com/office/officeart/2005/8/layout/orgChart1"/>
    <dgm:cxn modelId="{02975F46-B5E8-42A4-BC50-559BF59DBC28}" type="presParOf" srcId="{58B7FB8B-2A31-49B4-933A-5C034F0258B9}" destId="{B343062E-1941-45F2-AC01-AF4BCE9C0959}" srcOrd="1" destOrd="0" presId="urn:microsoft.com/office/officeart/2005/8/layout/orgChart1"/>
    <dgm:cxn modelId="{EC6256D0-29ED-42C6-92EC-E3CA5E62C937}" type="presParOf" srcId="{71082525-D66E-4988-8E77-E19F45FC5848}" destId="{48AAE16B-EF1F-400B-AF6E-E4623DC57A48}" srcOrd="1" destOrd="0" presId="urn:microsoft.com/office/officeart/2005/8/layout/orgChart1"/>
    <dgm:cxn modelId="{27B1AA42-8B86-42B1-A950-B3B2F549C262}" type="presParOf" srcId="{71082525-D66E-4988-8E77-E19F45FC5848}" destId="{E170007F-2A3B-42E7-831E-2A0FF86DB871}" srcOrd="2" destOrd="0" presId="urn:microsoft.com/office/officeart/2005/8/layout/orgChart1"/>
    <dgm:cxn modelId="{0C26B08A-D0DE-4831-96C2-A14437E028B4}" type="presParOf" srcId="{ECD7F180-55F6-4149-9ECE-E1781E3F77A3}" destId="{030A4DE1-F15F-4EFF-B084-D914735E2E8E}" srcOrd="2" destOrd="0" presId="urn:microsoft.com/office/officeart/2005/8/layout/orgChart1"/>
    <dgm:cxn modelId="{859CC52E-81EE-4C73-8388-4A04BC9313E3}" type="presParOf" srcId="{34D7D832-B801-4DD8-96D6-5DE125697AD0}" destId="{897B1794-7FEC-4D11-920E-2F6B6D2DF439}"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0F70947-4ED6-4F1A-86AF-E6168DE7C826}" type="doc">
      <dgm:prSet loTypeId="urn:microsoft.com/office/officeart/2005/8/layout/radial2" loCatId="relationship" qsTypeId="urn:microsoft.com/office/officeart/2005/8/quickstyle/3d1" qsCatId="3D" csTypeId="urn:microsoft.com/office/officeart/2005/8/colors/colorful5" csCatId="colorful" phldr="1"/>
      <dgm:spPr/>
      <dgm:t>
        <a:bodyPr/>
        <a:lstStyle/>
        <a:p>
          <a:endParaRPr lang="en-US"/>
        </a:p>
      </dgm:t>
    </dgm:pt>
    <dgm:pt modelId="{DECA9591-CD67-4305-8D3C-E22643F652E3}">
      <dgm:prSet custT="1"/>
      <dgm:spPr>
        <a:ln>
          <a:noFill/>
        </a:ln>
        <a:effectLst/>
        <a:scene3d>
          <a:camera prst="orthographicFront">
            <a:rot lat="0" lon="0" rev="0"/>
          </a:camera>
          <a:lightRig rig="chilly" dir="t">
            <a:rot lat="0" lon="0" rev="18480000"/>
          </a:lightRig>
        </a:scene3d>
        <a:sp3d prstMaterial="clear">
          <a:bevelT h="63500"/>
        </a:sp3d>
      </dgm:spPr>
      <dgm:t>
        <a:bodyPr>
          <a:scene3d>
            <a:camera prst="orthographicFront"/>
            <a:lightRig rig="glow" dir="tl">
              <a:rot lat="0" lon="0" rev="5400000"/>
            </a:lightRig>
          </a:scene3d>
          <a:sp3d contourW="12700">
            <a:bevelT w="25400" h="25400"/>
            <a:contourClr>
              <a:schemeClr val="accent6">
                <a:shade val="73000"/>
              </a:schemeClr>
            </a:contourClr>
          </a:sp3d>
        </a:bodyPr>
        <a:lstStyle/>
        <a:p>
          <a:pPr rtl="1"/>
          <a:r>
            <a:rPr lang="fa-IR" sz="16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Titr" pitchFamily="2" charset="-78"/>
            </a:rPr>
            <a:t>بودجه 98 </a:t>
          </a:r>
        </a:p>
        <a:p>
          <a:pPr rtl="1"/>
          <a:r>
            <a:rPr lang="fa-IR" sz="16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Titr" pitchFamily="2" charset="-78"/>
            </a:rPr>
            <a:t>معاونت منابع انسانی</a:t>
          </a:r>
          <a:endParaRPr lang="fa-IR" sz="1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Titr" pitchFamily="2" charset="-78"/>
          </a:endParaRPr>
        </a:p>
      </dgm:t>
    </dgm:pt>
    <dgm:pt modelId="{BB9804A3-F261-44FB-8699-4DBA044A52FB}" type="parTrans" cxnId="{CAD11D6E-4679-4FDC-B8B5-DDB2E4F37918}">
      <dgm:prSet>
        <dgm:style>
          <a:lnRef idx="1">
            <a:schemeClr val="accent6"/>
          </a:lnRef>
          <a:fillRef idx="0">
            <a:schemeClr val="accent6"/>
          </a:fillRef>
          <a:effectRef idx="0">
            <a:schemeClr val="accent6"/>
          </a:effectRef>
          <a:fontRef idx="minor">
            <a:schemeClr val="tx1"/>
          </a:fontRef>
        </dgm:style>
      </dgm:prSet>
      <dgm:spPr>
        <a:ln>
          <a:noFill/>
        </a:ln>
      </dgm:spPr>
      <dgm:t>
        <a:bodyPr/>
        <a:lstStyle/>
        <a:p>
          <a:endParaRPr lang="en-US"/>
        </a:p>
      </dgm:t>
    </dgm:pt>
    <dgm:pt modelId="{84F29E42-DBB3-429E-9FBD-825C6108A9BE}" type="sibTrans" cxnId="{CAD11D6E-4679-4FDC-B8B5-DDB2E4F37918}">
      <dgm:prSet/>
      <dgm:spPr/>
      <dgm:t>
        <a:bodyPr/>
        <a:lstStyle/>
        <a:p>
          <a:endParaRPr lang="en-US"/>
        </a:p>
      </dgm:t>
    </dgm:pt>
    <dgm:pt modelId="{FF02AB4A-36A5-42FB-903E-B81767F93691}" type="pres">
      <dgm:prSet presAssocID="{30F70947-4ED6-4F1A-86AF-E6168DE7C826}" presName="composite" presStyleCnt="0">
        <dgm:presLayoutVars>
          <dgm:chMax val="5"/>
          <dgm:dir/>
          <dgm:animLvl val="ctr"/>
          <dgm:resizeHandles val="exact"/>
        </dgm:presLayoutVars>
      </dgm:prSet>
      <dgm:spPr/>
      <dgm:t>
        <a:bodyPr/>
        <a:lstStyle/>
        <a:p>
          <a:endParaRPr lang="en-US"/>
        </a:p>
      </dgm:t>
    </dgm:pt>
    <dgm:pt modelId="{B69DA761-CF82-424A-A49F-E411B449D89B}" type="pres">
      <dgm:prSet presAssocID="{30F70947-4ED6-4F1A-86AF-E6168DE7C826}" presName="cycle" presStyleCnt="0"/>
      <dgm:spPr/>
    </dgm:pt>
    <dgm:pt modelId="{6D214002-43E3-4B9D-A375-A1790E002C83}" type="pres">
      <dgm:prSet presAssocID="{30F70947-4ED6-4F1A-86AF-E6168DE7C826}" presName="centerShape" presStyleCnt="0"/>
      <dgm:spPr/>
    </dgm:pt>
    <dgm:pt modelId="{F8861E21-A0A6-4EAB-9C45-AA67F5B76717}" type="pres">
      <dgm:prSet presAssocID="{30F70947-4ED6-4F1A-86AF-E6168DE7C826}" presName="connSite" presStyleLbl="node1" presStyleIdx="0" presStyleCnt="2"/>
      <dgm:spPr/>
    </dgm:pt>
    <dgm:pt modelId="{24D3981E-CBAC-4712-9E4F-1B35A5A6E09A}" type="pres">
      <dgm:prSet presAssocID="{30F70947-4ED6-4F1A-86AF-E6168DE7C826}" presName="visible" presStyleLbl="node1" presStyleIdx="0" presStyleCnt="2" custScaleX="114283" custScaleY="100151" custLinFactNeighborX="54445" custLinFactNeighborY="-9144">
        <dgm:style>
          <a:lnRef idx="2">
            <a:schemeClr val="accent6"/>
          </a:lnRef>
          <a:fillRef idx="1">
            <a:schemeClr val="lt1"/>
          </a:fillRef>
          <a:effectRef idx="0">
            <a:schemeClr val="accent6"/>
          </a:effectRef>
          <a:fontRef idx="minor">
            <a:schemeClr val="dk1"/>
          </a:fontRef>
        </dgm:style>
      </dgm:prSet>
      <dgm:spPr>
        <a:blipFill rotWithShape="0">
          <a:blip xmlns:r="http://schemas.openxmlformats.org/officeDocument/2006/relationships" r:embed="rId1"/>
          <a:stretch>
            <a:fillRect/>
          </a:stretch>
        </a:blipFill>
        <a:ln>
          <a:noFill/>
        </a:ln>
      </dgm:spPr>
      <dgm:t>
        <a:bodyPr/>
        <a:lstStyle/>
        <a:p>
          <a:endParaRPr lang="en-US"/>
        </a:p>
      </dgm:t>
    </dgm:pt>
    <dgm:pt modelId="{61E56D89-65D6-4555-BC59-CE1454CD8408}" type="pres">
      <dgm:prSet presAssocID="{BB9804A3-F261-44FB-8699-4DBA044A52FB}" presName="Name25" presStyleLbl="parChTrans1D1" presStyleIdx="0" presStyleCnt="1"/>
      <dgm:spPr/>
      <dgm:t>
        <a:bodyPr/>
        <a:lstStyle/>
        <a:p>
          <a:endParaRPr lang="en-US"/>
        </a:p>
      </dgm:t>
    </dgm:pt>
    <dgm:pt modelId="{277B00E8-386F-4D1B-801F-46B1EB25506E}" type="pres">
      <dgm:prSet presAssocID="{DECA9591-CD67-4305-8D3C-E22643F652E3}" presName="node" presStyleCnt="0"/>
      <dgm:spPr/>
    </dgm:pt>
    <dgm:pt modelId="{1F9446B6-1B26-42F7-A196-034542AC5B55}" type="pres">
      <dgm:prSet presAssocID="{DECA9591-CD67-4305-8D3C-E22643F652E3}" presName="parentNode" presStyleLbl="node1" presStyleIdx="1" presStyleCnt="2" custScaleX="472687" custScaleY="166772" custLinFactX="18692" custLinFactNeighborX="100000" custLinFactNeighborY="-87">
        <dgm:presLayoutVars>
          <dgm:chMax val="1"/>
          <dgm:bulletEnabled val="1"/>
        </dgm:presLayoutVars>
      </dgm:prSet>
      <dgm:spPr/>
      <dgm:t>
        <a:bodyPr/>
        <a:lstStyle/>
        <a:p>
          <a:endParaRPr lang="en-US"/>
        </a:p>
      </dgm:t>
    </dgm:pt>
    <dgm:pt modelId="{4A42A201-E176-4BCD-AB0C-B23EF947473D}" type="pres">
      <dgm:prSet presAssocID="{DECA9591-CD67-4305-8D3C-E22643F652E3}" presName="childNode" presStyleLbl="revTx" presStyleIdx="0" presStyleCnt="0">
        <dgm:presLayoutVars>
          <dgm:bulletEnabled val="1"/>
        </dgm:presLayoutVars>
      </dgm:prSet>
      <dgm:spPr/>
    </dgm:pt>
  </dgm:ptLst>
  <dgm:cxnLst>
    <dgm:cxn modelId="{5568406F-4518-4632-B3B5-AB609D46F8BC}" type="presOf" srcId="{30F70947-4ED6-4F1A-86AF-E6168DE7C826}" destId="{FF02AB4A-36A5-42FB-903E-B81767F93691}" srcOrd="0" destOrd="0" presId="urn:microsoft.com/office/officeart/2005/8/layout/radial2"/>
    <dgm:cxn modelId="{CAD11D6E-4679-4FDC-B8B5-DDB2E4F37918}" srcId="{30F70947-4ED6-4F1A-86AF-E6168DE7C826}" destId="{DECA9591-CD67-4305-8D3C-E22643F652E3}" srcOrd="0" destOrd="0" parTransId="{BB9804A3-F261-44FB-8699-4DBA044A52FB}" sibTransId="{84F29E42-DBB3-429E-9FBD-825C6108A9BE}"/>
    <dgm:cxn modelId="{38E28FE3-DA8F-4CDC-B89A-EA79E3EC4FC3}" type="presOf" srcId="{DECA9591-CD67-4305-8D3C-E22643F652E3}" destId="{1F9446B6-1B26-42F7-A196-034542AC5B55}" srcOrd="0" destOrd="0" presId="urn:microsoft.com/office/officeart/2005/8/layout/radial2"/>
    <dgm:cxn modelId="{EA97ADAC-BA75-4E64-B894-9AC43E32AFE8}" type="presOf" srcId="{BB9804A3-F261-44FB-8699-4DBA044A52FB}" destId="{61E56D89-65D6-4555-BC59-CE1454CD8408}" srcOrd="0" destOrd="0" presId="urn:microsoft.com/office/officeart/2005/8/layout/radial2"/>
    <dgm:cxn modelId="{BB203A49-2653-4DB1-AE0F-02A7A6E01E63}" type="presParOf" srcId="{FF02AB4A-36A5-42FB-903E-B81767F93691}" destId="{B69DA761-CF82-424A-A49F-E411B449D89B}" srcOrd="0" destOrd="0" presId="urn:microsoft.com/office/officeart/2005/8/layout/radial2"/>
    <dgm:cxn modelId="{A7129C52-851D-48B6-A751-4F30D477BF73}" type="presParOf" srcId="{B69DA761-CF82-424A-A49F-E411B449D89B}" destId="{6D214002-43E3-4B9D-A375-A1790E002C83}" srcOrd="0" destOrd="0" presId="urn:microsoft.com/office/officeart/2005/8/layout/radial2"/>
    <dgm:cxn modelId="{52B9DBF2-2303-4504-8D6C-E5E2520D3039}" type="presParOf" srcId="{6D214002-43E3-4B9D-A375-A1790E002C83}" destId="{F8861E21-A0A6-4EAB-9C45-AA67F5B76717}" srcOrd="0" destOrd="0" presId="urn:microsoft.com/office/officeart/2005/8/layout/radial2"/>
    <dgm:cxn modelId="{82045009-B48D-46EE-B7F1-101072B1A36A}" type="presParOf" srcId="{6D214002-43E3-4B9D-A375-A1790E002C83}" destId="{24D3981E-CBAC-4712-9E4F-1B35A5A6E09A}" srcOrd="1" destOrd="0" presId="urn:microsoft.com/office/officeart/2005/8/layout/radial2"/>
    <dgm:cxn modelId="{389D1E86-42BE-4C72-AB81-468CF52C0438}" type="presParOf" srcId="{B69DA761-CF82-424A-A49F-E411B449D89B}" destId="{61E56D89-65D6-4555-BC59-CE1454CD8408}" srcOrd="1" destOrd="0" presId="urn:microsoft.com/office/officeart/2005/8/layout/radial2"/>
    <dgm:cxn modelId="{E39D79A3-A6EA-4AB4-86FD-2A08A86CE3D4}" type="presParOf" srcId="{B69DA761-CF82-424A-A49F-E411B449D89B}" destId="{277B00E8-386F-4D1B-801F-46B1EB25506E}" srcOrd="2" destOrd="0" presId="urn:microsoft.com/office/officeart/2005/8/layout/radial2"/>
    <dgm:cxn modelId="{00B0A010-F17D-4592-B525-C5822A242531}" type="presParOf" srcId="{277B00E8-386F-4D1B-801F-46B1EB25506E}" destId="{1F9446B6-1B26-42F7-A196-034542AC5B55}" srcOrd="0" destOrd="0" presId="urn:microsoft.com/office/officeart/2005/8/layout/radial2"/>
    <dgm:cxn modelId="{EACF643D-B19E-416B-ACF9-0834E09F998F}" type="presParOf" srcId="{277B00E8-386F-4D1B-801F-46B1EB25506E}" destId="{4A42A201-E176-4BCD-AB0C-B23EF947473D}"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E56D89-65D6-4555-BC59-CE1454CD8408}">
      <dsp:nvSpPr>
        <dsp:cNvPr id="0" name=""/>
        <dsp:cNvSpPr/>
      </dsp:nvSpPr>
      <dsp:spPr>
        <a:xfrm rot="21599835">
          <a:off x="150880" y="384880"/>
          <a:ext cx="6625315" cy="15688"/>
        </a:xfrm>
        <a:custGeom>
          <a:avLst/>
          <a:gdLst/>
          <a:ahLst/>
          <a:cxnLst/>
          <a:rect l="0" t="0" r="0" b="0"/>
          <a:pathLst>
            <a:path>
              <a:moveTo>
                <a:pt x="0" y="7844"/>
              </a:moveTo>
              <a:lnTo>
                <a:pt x="6625315" y="7844"/>
              </a:lnTo>
            </a:path>
          </a:pathLst>
        </a:custGeom>
        <a:noFill/>
        <a:ln w="9525" cap="flat" cmpd="sng" algn="ctr">
          <a:noFill/>
          <a:prstDash val="solid"/>
        </a:ln>
        <a:effectLst/>
        <a:scene3d>
          <a:camera prst="orthographicFront"/>
          <a:lightRig rig="flat" dir="t"/>
        </a:scene3d>
        <a:sp3d/>
      </dsp:spPr>
      <dsp:style>
        <a:lnRef idx="1">
          <a:schemeClr val="accent6"/>
        </a:lnRef>
        <a:fillRef idx="0">
          <a:schemeClr val="accent6"/>
        </a:fillRef>
        <a:effectRef idx="0">
          <a:schemeClr val="accent6"/>
        </a:effectRef>
        <a:fontRef idx="minor">
          <a:schemeClr val="tx1"/>
        </a:fontRef>
      </dsp:style>
    </dsp:sp>
    <dsp:sp modelId="{24D3981E-CBAC-4712-9E4F-1B35A5A6E09A}">
      <dsp:nvSpPr>
        <dsp:cNvPr id="0" name=""/>
        <dsp:cNvSpPr/>
      </dsp:nvSpPr>
      <dsp:spPr>
        <a:xfrm>
          <a:off x="-144859" y="0"/>
          <a:ext cx="896584" cy="785714"/>
        </a:xfrm>
        <a:prstGeom prst="ellipse">
          <a:avLst/>
        </a:prstGeom>
        <a:blipFill rotWithShape="0">
          <a:blip xmlns:r="http://schemas.openxmlformats.org/officeDocument/2006/relationships" r:embed="rId1"/>
          <a:stretch>
            <a:fillRect/>
          </a:stretch>
        </a:blipFill>
        <a:ln w="25400" cap="flat" cmpd="sng" algn="ctr">
          <a:noFill/>
          <a:prstDash val="solid"/>
        </a:ln>
        <a:effectLst/>
        <a:scene3d>
          <a:camera prst="orthographicFront"/>
          <a:lightRig rig="flat" dir="t"/>
        </a:scene3d>
        <a:sp3d/>
      </dsp:spPr>
      <dsp:style>
        <a:lnRef idx="2">
          <a:schemeClr val="accent6"/>
        </a:lnRef>
        <a:fillRef idx="1">
          <a:schemeClr val="lt1"/>
        </a:fillRef>
        <a:effectRef idx="0">
          <a:schemeClr val="accent6"/>
        </a:effectRef>
        <a:fontRef idx="minor">
          <a:schemeClr val="dk1"/>
        </a:fontRef>
      </dsp:style>
    </dsp:sp>
    <dsp:sp modelId="{1F9446B6-1B26-42F7-A196-034542AC5B55}">
      <dsp:nvSpPr>
        <dsp:cNvPr id="0" name=""/>
        <dsp:cNvSpPr/>
      </dsp:nvSpPr>
      <dsp:spPr>
        <a:xfrm>
          <a:off x="6776196" y="0"/>
          <a:ext cx="2225023" cy="785025"/>
        </a:xfrm>
        <a:prstGeom prst="ellipse">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scene3d>
          <a:camera prst="orthographicFront">
            <a:rot lat="0" lon="0" rev="0"/>
          </a:camera>
          <a:lightRig rig="chilly" dir="t">
            <a:rot lat="0" lon="0" rev="18480000"/>
          </a:lightRig>
        </a:scene3d>
        <a:sp3d prstMaterial="clear">
          <a:bevelT h="63500"/>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scene3d>
            <a:camera prst="orthographicFront"/>
            <a:lightRig rig="glow" dir="tl">
              <a:rot lat="0" lon="0" rev="5400000"/>
            </a:lightRig>
          </a:scene3d>
          <a:sp3d contourW="12700">
            <a:bevelT w="25400" h="25400"/>
            <a:contourClr>
              <a:schemeClr val="accent6">
                <a:shade val="73000"/>
              </a:schemeClr>
            </a:contourClr>
          </a:sp3d>
        </a:bodyPr>
        <a:lstStyle/>
        <a:p>
          <a:pPr lvl="0" algn="ctr" defTabSz="711200" rtl="1">
            <a:lnSpc>
              <a:spcPct val="90000"/>
            </a:lnSpc>
            <a:spcBef>
              <a:spcPct val="0"/>
            </a:spcBef>
            <a:spcAft>
              <a:spcPct val="35000"/>
            </a:spcAft>
          </a:pPr>
          <a:r>
            <a:rPr lang="fa-IR" sz="1600" b="1" kern="1200"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Titr" pitchFamily="2" charset="-78"/>
            </a:rPr>
            <a:t>بودجه 1398</a:t>
          </a:r>
        </a:p>
      </dsp:txBody>
      <dsp:txXfrm>
        <a:off x="7102043" y="114964"/>
        <a:ext cx="1573329" cy="5550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E56D89-65D6-4555-BC59-CE1454CD8408}">
      <dsp:nvSpPr>
        <dsp:cNvPr id="0" name=""/>
        <dsp:cNvSpPr/>
      </dsp:nvSpPr>
      <dsp:spPr>
        <a:xfrm rot="21599615">
          <a:off x="-8334" y="422740"/>
          <a:ext cx="5831854" cy="17797"/>
        </a:xfrm>
        <a:custGeom>
          <a:avLst/>
          <a:gdLst/>
          <a:ahLst/>
          <a:cxnLst/>
          <a:rect l="0" t="0" r="0" b="0"/>
          <a:pathLst>
            <a:path>
              <a:moveTo>
                <a:pt x="0" y="8898"/>
              </a:moveTo>
              <a:lnTo>
                <a:pt x="5831854" y="8898"/>
              </a:lnTo>
            </a:path>
          </a:pathLst>
        </a:custGeom>
        <a:noFill/>
        <a:ln w="9525" cap="flat" cmpd="sng" algn="ctr">
          <a:solidFill>
            <a:schemeClr val="bg2">
              <a:lumMod val="75000"/>
            </a:schemeClr>
          </a:solidFill>
          <a:prstDash val="solid"/>
        </a:ln>
        <a:effectLst/>
        <a:scene3d>
          <a:camera prst="orthographicFront"/>
          <a:lightRig rig="flat" dir="t"/>
        </a:scene3d>
        <a:sp3d/>
      </dsp:spPr>
      <dsp:style>
        <a:lnRef idx="1">
          <a:schemeClr val="accent6"/>
        </a:lnRef>
        <a:fillRef idx="0">
          <a:schemeClr val="accent6"/>
        </a:fillRef>
        <a:effectRef idx="0">
          <a:schemeClr val="accent6"/>
        </a:effectRef>
        <a:fontRef idx="minor">
          <a:schemeClr val="tx1"/>
        </a:fontRef>
      </dsp:style>
    </dsp:sp>
    <dsp:sp modelId="{24D3981E-CBAC-4712-9E4F-1B35A5A6E09A}">
      <dsp:nvSpPr>
        <dsp:cNvPr id="0" name=""/>
        <dsp:cNvSpPr/>
      </dsp:nvSpPr>
      <dsp:spPr>
        <a:xfrm>
          <a:off x="-11984" y="92"/>
          <a:ext cx="877327" cy="863057"/>
        </a:xfrm>
        <a:prstGeom prst="ellipse">
          <a:avLst/>
        </a:prstGeom>
        <a:blipFill rotWithShape="0">
          <a:blip xmlns:r="http://schemas.openxmlformats.org/officeDocument/2006/relationships" r:embed="rId1"/>
          <a:stretch>
            <a:fillRect/>
          </a:stretch>
        </a:blipFill>
        <a:ln w="25400" cap="flat" cmpd="sng" algn="ctr">
          <a:noFill/>
          <a:prstDash val="solid"/>
        </a:ln>
        <a:effectLst/>
        <a:scene3d>
          <a:camera prst="orthographicFront"/>
          <a:lightRig rig="flat" dir="t"/>
        </a:scene3d>
        <a:sp3d/>
      </dsp:spPr>
      <dsp:style>
        <a:lnRef idx="2">
          <a:schemeClr val="accent6"/>
        </a:lnRef>
        <a:fillRef idx="1">
          <a:schemeClr val="lt1"/>
        </a:fillRef>
        <a:effectRef idx="0">
          <a:schemeClr val="accent6"/>
        </a:effectRef>
        <a:fontRef idx="minor">
          <a:schemeClr val="dk1"/>
        </a:fontRef>
      </dsp:style>
    </dsp:sp>
    <dsp:sp modelId="{1F9446B6-1B26-42F7-A196-034542AC5B55}">
      <dsp:nvSpPr>
        <dsp:cNvPr id="0" name=""/>
        <dsp:cNvSpPr/>
      </dsp:nvSpPr>
      <dsp:spPr>
        <a:xfrm>
          <a:off x="5823519" y="0"/>
          <a:ext cx="2891916" cy="862300"/>
        </a:xfrm>
        <a:prstGeom prst="ellipse">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scene3d>
          <a:camera prst="orthographicFront">
            <a:rot lat="0" lon="0" rev="0"/>
          </a:camera>
          <a:lightRig rig="chilly" dir="t">
            <a:rot lat="0" lon="0" rev="18480000"/>
          </a:lightRig>
        </a:scene3d>
        <a:sp3d prstMaterial="clear">
          <a:bevelT h="63500"/>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scene3d>
            <a:camera prst="orthographicFront"/>
            <a:lightRig rig="glow" dir="tl">
              <a:rot lat="0" lon="0" rev="5400000"/>
            </a:lightRig>
          </a:scene3d>
          <a:sp3d contourW="12700">
            <a:bevelT w="25400" h="25400"/>
            <a:contourClr>
              <a:schemeClr val="accent6">
                <a:shade val="73000"/>
              </a:schemeClr>
            </a:contourClr>
          </a:sp3d>
        </a:bodyPr>
        <a:lstStyle/>
        <a:p>
          <a:pPr lvl="0" algn="ctr" defTabSz="800100" rtl="1">
            <a:lnSpc>
              <a:spcPct val="90000"/>
            </a:lnSpc>
            <a:spcBef>
              <a:spcPct val="0"/>
            </a:spcBef>
            <a:spcAft>
              <a:spcPct val="35000"/>
            </a:spcAft>
          </a:pPr>
          <a:r>
            <a:rPr lang="fa-IR" sz="1800" b="1" kern="1200"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Titr" pitchFamily="2" charset="-78"/>
            </a:rPr>
            <a:t>بودجه 1398 </a:t>
          </a:r>
        </a:p>
      </dsp:txBody>
      <dsp:txXfrm>
        <a:off x="6247030" y="126281"/>
        <a:ext cx="2044894" cy="6097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74DF14-9F0A-4035-809F-AC61600D2CA8}">
      <dsp:nvSpPr>
        <dsp:cNvPr id="0" name=""/>
        <dsp:cNvSpPr/>
      </dsp:nvSpPr>
      <dsp:spPr>
        <a:xfrm>
          <a:off x="4333819" y="1453893"/>
          <a:ext cx="3734534" cy="517356"/>
        </a:xfrm>
        <a:custGeom>
          <a:avLst/>
          <a:gdLst/>
          <a:ahLst/>
          <a:cxnLst/>
          <a:rect l="0" t="0" r="0" b="0"/>
          <a:pathLst>
            <a:path>
              <a:moveTo>
                <a:pt x="0" y="0"/>
              </a:moveTo>
              <a:lnTo>
                <a:pt x="0" y="388060"/>
              </a:lnTo>
              <a:lnTo>
                <a:pt x="3734534" y="388060"/>
              </a:lnTo>
              <a:lnTo>
                <a:pt x="3734534" y="517356"/>
              </a:lnTo>
            </a:path>
          </a:pathLst>
        </a:custGeom>
        <a:noFill/>
        <a:ln w="25400" cap="flat" cmpd="sng" algn="ctr">
          <a:solidFill>
            <a:srgbClr val="00B0F0"/>
          </a:solidFill>
          <a:prstDash val="solid"/>
        </a:ln>
        <a:effectLst/>
      </dsp:spPr>
      <dsp:style>
        <a:lnRef idx="2">
          <a:scrgbClr r="0" g="0" b="0"/>
        </a:lnRef>
        <a:fillRef idx="0">
          <a:scrgbClr r="0" g="0" b="0"/>
        </a:fillRef>
        <a:effectRef idx="0">
          <a:scrgbClr r="0" g="0" b="0"/>
        </a:effectRef>
        <a:fontRef idx="minor"/>
      </dsp:style>
    </dsp:sp>
    <dsp:sp modelId="{EBEF97A6-162F-4DDF-AF27-607BC869C916}">
      <dsp:nvSpPr>
        <dsp:cNvPr id="0" name=""/>
        <dsp:cNvSpPr/>
      </dsp:nvSpPr>
      <dsp:spPr>
        <a:xfrm>
          <a:off x="4333819" y="1453893"/>
          <a:ext cx="2244552" cy="517356"/>
        </a:xfrm>
        <a:custGeom>
          <a:avLst/>
          <a:gdLst/>
          <a:ahLst/>
          <a:cxnLst/>
          <a:rect l="0" t="0" r="0" b="0"/>
          <a:pathLst>
            <a:path>
              <a:moveTo>
                <a:pt x="0" y="0"/>
              </a:moveTo>
              <a:lnTo>
                <a:pt x="0" y="388060"/>
              </a:lnTo>
              <a:lnTo>
                <a:pt x="2244552" y="388060"/>
              </a:lnTo>
              <a:lnTo>
                <a:pt x="2244552" y="517356"/>
              </a:lnTo>
            </a:path>
          </a:pathLst>
        </a:custGeom>
        <a:noFill/>
        <a:ln w="25400" cap="flat" cmpd="sng" algn="ctr">
          <a:solidFill>
            <a:srgbClr val="00B0F0"/>
          </a:solidFill>
          <a:prstDash val="solid"/>
        </a:ln>
        <a:effectLst/>
      </dsp:spPr>
      <dsp:style>
        <a:lnRef idx="2">
          <a:scrgbClr r="0" g="0" b="0"/>
        </a:lnRef>
        <a:fillRef idx="0">
          <a:scrgbClr r="0" g="0" b="0"/>
        </a:fillRef>
        <a:effectRef idx="0">
          <a:scrgbClr r="0" g="0" b="0"/>
        </a:effectRef>
        <a:fontRef idx="minor"/>
      </dsp:style>
    </dsp:sp>
    <dsp:sp modelId="{B9F30F68-3A49-46FC-B7E4-53B83DF405E8}">
      <dsp:nvSpPr>
        <dsp:cNvPr id="0" name=""/>
        <dsp:cNvSpPr/>
      </dsp:nvSpPr>
      <dsp:spPr>
        <a:xfrm>
          <a:off x="4333819" y="1453893"/>
          <a:ext cx="754571" cy="517356"/>
        </a:xfrm>
        <a:custGeom>
          <a:avLst/>
          <a:gdLst/>
          <a:ahLst/>
          <a:cxnLst/>
          <a:rect l="0" t="0" r="0" b="0"/>
          <a:pathLst>
            <a:path>
              <a:moveTo>
                <a:pt x="0" y="0"/>
              </a:moveTo>
              <a:lnTo>
                <a:pt x="0" y="388060"/>
              </a:lnTo>
              <a:lnTo>
                <a:pt x="754571" y="388060"/>
              </a:lnTo>
              <a:lnTo>
                <a:pt x="754571" y="517356"/>
              </a:lnTo>
            </a:path>
          </a:pathLst>
        </a:custGeom>
        <a:noFill/>
        <a:ln w="25400" cap="flat" cmpd="sng" algn="ctr">
          <a:solidFill>
            <a:srgbClr val="00B0F0"/>
          </a:solidFill>
          <a:prstDash val="solid"/>
        </a:ln>
        <a:effectLst/>
      </dsp:spPr>
      <dsp:style>
        <a:lnRef idx="2">
          <a:scrgbClr r="0" g="0" b="0"/>
        </a:lnRef>
        <a:fillRef idx="0">
          <a:scrgbClr r="0" g="0" b="0"/>
        </a:fillRef>
        <a:effectRef idx="0">
          <a:scrgbClr r="0" g="0" b="0"/>
        </a:effectRef>
        <a:fontRef idx="minor"/>
      </dsp:style>
    </dsp:sp>
    <dsp:sp modelId="{6511EFA1-32CE-49A2-B6BB-ADAA5707EFD0}">
      <dsp:nvSpPr>
        <dsp:cNvPr id="0" name=""/>
        <dsp:cNvSpPr/>
      </dsp:nvSpPr>
      <dsp:spPr>
        <a:xfrm>
          <a:off x="3598409" y="1453893"/>
          <a:ext cx="735410" cy="517356"/>
        </a:xfrm>
        <a:custGeom>
          <a:avLst/>
          <a:gdLst/>
          <a:ahLst/>
          <a:cxnLst/>
          <a:rect l="0" t="0" r="0" b="0"/>
          <a:pathLst>
            <a:path>
              <a:moveTo>
                <a:pt x="735410" y="0"/>
              </a:moveTo>
              <a:lnTo>
                <a:pt x="735410" y="388060"/>
              </a:lnTo>
              <a:lnTo>
                <a:pt x="0" y="388060"/>
              </a:lnTo>
              <a:lnTo>
                <a:pt x="0" y="517356"/>
              </a:lnTo>
            </a:path>
          </a:pathLst>
        </a:custGeom>
        <a:noFill/>
        <a:ln w="25400" cap="flat" cmpd="sng" algn="ctr">
          <a:solidFill>
            <a:srgbClr val="00B0F0"/>
          </a:solidFill>
          <a:prstDash val="solid"/>
        </a:ln>
        <a:effectLst/>
      </dsp:spPr>
      <dsp:style>
        <a:lnRef idx="2">
          <a:scrgbClr r="0" g="0" b="0"/>
        </a:lnRef>
        <a:fillRef idx="0">
          <a:scrgbClr r="0" g="0" b="0"/>
        </a:fillRef>
        <a:effectRef idx="0">
          <a:scrgbClr r="0" g="0" b="0"/>
        </a:effectRef>
        <a:fontRef idx="minor"/>
      </dsp:style>
    </dsp:sp>
    <dsp:sp modelId="{34B74216-43CA-4A25-9A43-BD6BA026A218}">
      <dsp:nvSpPr>
        <dsp:cNvPr id="0" name=""/>
        <dsp:cNvSpPr/>
      </dsp:nvSpPr>
      <dsp:spPr>
        <a:xfrm>
          <a:off x="2108427" y="1453893"/>
          <a:ext cx="2225392" cy="517356"/>
        </a:xfrm>
        <a:custGeom>
          <a:avLst/>
          <a:gdLst/>
          <a:ahLst/>
          <a:cxnLst/>
          <a:rect l="0" t="0" r="0" b="0"/>
          <a:pathLst>
            <a:path>
              <a:moveTo>
                <a:pt x="2225392" y="0"/>
              </a:moveTo>
              <a:lnTo>
                <a:pt x="2225392" y="388060"/>
              </a:lnTo>
              <a:lnTo>
                <a:pt x="0" y="388060"/>
              </a:lnTo>
              <a:lnTo>
                <a:pt x="0" y="517356"/>
              </a:lnTo>
            </a:path>
          </a:pathLst>
        </a:custGeom>
        <a:noFill/>
        <a:ln w="25400" cap="flat" cmpd="sng" algn="ctr">
          <a:solidFill>
            <a:srgbClr val="00B0F0"/>
          </a:solidFill>
          <a:prstDash val="solid"/>
        </a:ln>
        <a:effectLst/>
      </dsp:spPr>
      <dsp:style>
        <a:lnRef idx="2">
          <a:scrgbClr r="0" g="0" b="0"/>
        </a:lnRef>
        <a:fillRef idx="0">
          <a:scrgbClr r="0" g="0" b="0"/>
        </a:fillRef>
        <a:effectRef idx="0">
          <a:scrgbClr r="0" g="0" b="0"/>
        </a:effectRef>
        <a:fontRef idx="minor"/>
      </dsp:style>
    </dsp:sp>
    <dsp:sp modelId="{3931A70C-9D26-44F9-8B42-BFA28446A3B3}">
      <dsp:nvSpPr>
        <dsp:cNvPr id="0" name=""/>
        <dsp:cNvSpPr/>
      </dsp:nvSpPr>
      <dsp:spPr>
        <a:xfrm>
          <a:off x="618445" y="1453893"/>
          <a:ext cx="3715374" cy="517356"/>
        </a:xfrm>
        <a:custGeom>
          <a:avLst/>
          <a:gdLst/>
          <a:ahLst/>
          <a:cxnLst/>
          <a:rect l="0" t="0" r="0" b="0"/>
          <a:pathLst>
            <a:path>
              <a:moveTo>
                <a:pt x="3715374" y="0"/>
              </a:moveTo>
              <a:lnTo>
                <a:pt x="3715374" y="388060"/>
              </a:lnTo>
              <a:lnTo>
                <a:pt x="0" y="388060"/>
              </a:lnTo>
              <a:lnTo>
                <a:pt x="0" y="517356"/>
              </a:lnTo>
            </a:path>
          </a:pathLst>
        </a:custGeom>
        <a:noFill/>
        <a:ln w="25400" cap="flat" cmpd="sng" algn="ctr">
          <a:solidFill>
            <a:srgbClr val="00B0F0"/>
          </a:solidFill>
          <a:prstDash val="sysDash"/>
        </a:ln>
        <a:effectLst/>
      </dsp:spPr>
      <dsp:style>
        <a:lnRef idx="2">
          <a:scrgbClr r="0" g="0" b="0"/>
        </a:lnRef>
        <a:fillRef idx="0">
          <a:scrgbClr r="0" g="0" b="0"/>
        </a:fillRef>
        <a:effectRef idx="0">
          <a:scrgbClr r="0" g="0" b="0"/>
        </a:effectRef>
        <a:fontRef idx="minor"/>
      </dsp:style>
    </dsp:sp>
    <dsp:sp modelId="{1591EB9C-A5CE-450D-9710-43D4A20B5089}">
      <dsp:nvSpPr>
        <dsp:cNvPr id="0" name=""/>
        <dsp:cNvSpPr/>
      </dsp:nvSpPr>
      <dsp:spPr>
        <a:xfrm>
          <a:off x="2209801" y="838198"/>
          <a:ext cx="4248036" cy="615694"/>
        </a:xfrm>
        <a:prstGeom prst="rect">
          <a:avLst/>
        </a:prstGeom>
        <a:solidFill>
          <a:srgbClr val="A7E8FF"/>
        </a:solidFill>
        <a:ln w="381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fa-IR" sz="2000" b="1" kern="1200" dirty="0" smtClean="0">
              <a:solidFill>
                <a:schemeClr val="tx1">
                  <a:lumMod val="85000"/>
                  <a:lumOff val="15000"/>
                </a:schemeClr>
              </a:solidFill>
              <a:cs typeface="B Titr" pitchFamily="2" charset="-78"/>
            </a:rPr>
            <a:t>معاونت بهره برداری و دیسپاچینگ</a:t>
          </a:r>
          <a:endParaRPr lang="en-US" sz="2000" b="1" kern="1200" dirty="0">
            <a:solidFill>
              <a:schemeClr val="tx1">
                <a:lumMod val="85000"/>
                <a:lumOff val="15000"/>
              </a:schemeClr>
            </a:solidFill>
            <a:cs typeface="B Titr" pitchFamily="2" charset="-78"/>
          </a:endParaRPr>
        </a:p>
      </dsp:txBody>
      <dsp:txXfrm>
        <a:off x="2209801" y="838198"/>
        <a:ext cx="4248036" cy="615694"/>
      </dsp:txXfrm>
    </dsp:sp>
    <dsp:sp modelId="{F69AB3FC-3C77-49DA-B876-E2218EC0E8EF}">
      <dsp:nvSpPr>
        <dsp:cNvPr id="0" name=""/>
        <dsp:cNvSpPr/>
      </dsp:nvSpPr>
      <dsp:spPr>
        <a:xfrm>
          <a:off x="2750" y="1971249"/>
          <a:ext cx="1231389" cy="1457750"/>
        </a:xfrm>
        <a:prstGeom prst="rect">
          <a:avLst/>
        </a:prstGeom>
        <a:solidFill>
          <a:srgbClr val="00B0F0"/>
        </a:solidFill>
        <a:ln w="381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fa-IR" sz="2400" kern="1200" dirty="0" smtClean="0">
              <a:solidFill>
                <a:schemeClr val="tx1">
                  <a:lumMod val="85000"/>
                  <a:lumOff val="15000"/>
                </a:schemeClr>
              </a:solidFill>
              <a:cs typeface="B Titr" pitchFamily="2" charset="-78"/>
            </a:rPr>
            <a:t>نقليه</a:t>
          </a:r>
          <a:endParaRPr lang="en-US" sz="2400" kern="1200" dirty="0">
            <a:solidFill>
              <a:schemeClr val="tx1">
                <a:lumMod val="85000"/>
                <a:lumOff val="15000"/>
              </a:schemeClr>
            </a:solidFill>
            <a:cs typeface="B Titr" pitchFamily="2" charset="-78"/>
          </a:endParaRPr>
        </a:p>
      </dsp:txBody>
      <dsp:txXfrm>
        <a:off x="2750" y="1971249"/>
        <a:ext cx="1231389" cy="1457750"/>
      </dsp:txXfrm>
    </dsp:sp>
    <dsp:sp modelId="{BE5FF82E-E8C4-4C02-9D3F-5FB5F7FD431D}">
      <dsp:nvSpPr>
        <dsp:cNvPr id="0" name=""/>
        <dsp:cNvSpPr/>
      </dsp:nvSpPr>
      <dsp:spPr>
        <a:xfrm>
          <a:off x="1492732" y="1971249"/>
          <a:ext cx="1231389" cy="1457750"/>
        </a:xfrm>
        <a:prstGeom prst="rect">
          <a:avLst/>
        </a:prstGeom>
        <a:solidFill>
          <a:srgbClr val="00B0F0"/>
        </a:solidFill>
        <a:ln w="381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fa-IR" sz="2000" kern="1200" dirty="0" smtClean="0">
              <a:solidFill>
                <a:schemeClr val="tx1">
                  <a:lumMod val="85000"/>
                  <a:lumOff val="15000"/>
                </a:schemeClr>
              </a:solidFill>
              <a:cs typeface="B Titr" pitchFamily="2" charset="-78"/>
            </a:rPr>
            <a:t>دفتر بحران</a:t>
          </a:r>
          <a:endParaRPr lang="en-US" sz="2000" kern="1200" dirty="0" smtClean="0">
            <a:solidFill>
              <a:schemeClr val="tx1">
                <a:lumMod val="85000"/>
                <a:lumOff val="15000"/>
              </a:schemeClr>
            </a:solidFill>
            <a:cs typeface="B Titr" pitchFamily="2" charset="-78"/>
          </a:endParaRPr>
        </a:p>
      </dsp:txBody>
      <dsp:txXfrm>
        <a:off x="1492732" y="1971249"/>
        <a:ext cx="1231389" cy="1457750"/>
      </dsp:txXfrm>
    </dsp:sp>
    <dsp:sp modelId="{32370BDB-A31B-4974-B0D5-332069190227}">
      <dsp:nvSpPr>
        <dsp:cNvPr id="0" name=""/>
        <dsp:cNvSpPr/>
      </dsp:nvSpPr>
      <dsp:spPr>
        <a:xfrm>
          <a:off x="2982714" y="1971249"/>
          <a:ext cx="1231389" cy="1457750"/>
        </a:xfrm>
        <a:prstGeom prst="rect">
          <a:avLst/>
        </a:prstGeom>
        <a:solidFill>
          <a:srgbClr val="00B0F0"/>
        </a:solidFill>
        <a:ln w="381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fa-IR" sz="2000" kern="1200" dirty="0" smtClean="0">
              <a:solidFill>
                <a:schemeClr val="tx1">
                  <a:lumMod val="85000"/>
                  <a:lumOff val="15000"/>
                </a:schemeClr>
              </a:solidFill>
              <a:cs typeface="B Titr" pitchFamily="2" charset="-78"/>
            </a:rPr>
            <a:t>دفتر ایمنی</a:t>
          </a:r>
          <a:endParaRPr lang="en-US" sz="2000" kern="1200" dirty="0">
            <a:solidFill>
              <a:schemeClr val="tx1">
                <a:lumMod val="85000"/>
                <a:lumOff val="15000"/>
              </a:schemeClr>
            </a:solidFill>
            <a:cs typeface="B Titr" pitchFamily="2" charset="-78"/>
          </a:endParaRPr>
        </a:p>
      </dsp:txBody>
      <dsp:txXfrm>
        <a:off x="2982714" y="1971249"/>
        <a:ext cx="1231389" cy="1457750"/>
      </dsp:txXfrm>
    </dsp:sp>
    <dsp:sp modelId="{3A840B86-17E7-4F34-8DFC-B148A98AB719}">
      <dsp:nvSpPr>
        <dsp:cNvPr id="0" name=""/>
        <dsp:cNvSpPr/>
      </dsp:nvSpPr>
      <dsp:spPr>
        <a:xfrm>
          <a:off x="4472695" y="1971249"/>
          <a:ext cx="1231389" cy="1457750"/>
        </a:xfrm>
        <a:prstGeom prst="rect">
          <a:avLst/>
        </a:prstGeom>
        <a:solidFill>
          <a:srgbClr val="00B0F0"/>
        </a:solidFill>
        <a:ln w="381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fa-IR" sz="1800" kern="1200" dirty="0" smtClean="0">
              <a:solidFill>
                <a:schemeClr val="tx1">
                  <a:lumMod val="85000"/>
                  <a:lumOff val="15000"/>
                </a:schemeClr>
              </a:solidFill>
              <a:cs typeface="B Titr" pitchFamily="2" charset="-78"/>
            </a:rPr>
            <a:t> بهره برداری</a:t>
          </a:r>
          <a:endParaRPr lang="en-US" sz="1800" kern="1200" dirty="0">
            <a:solidFill>
              <a:schemeClr val="tx1">
                <a:lumMod val="85000"/>
                <a:lumOff val="15000"/>
              </a:schemeClr>
            </a:solidFill>
            <a:cs typeface="B Titr" pitchFamily="2" charset="-78"/>
          </a:endParaRPr>
        </a:p>
      </dsp:txBody>
      <dsp:txXfrm>
        <a:off x="4472695" y="1971249"/>
        <a:ext cx="1231389" cy="1457750"/>
      </dsp:txXfrm>
    </dsp:sp>
    <dsp:sp modelId="{5118130F-9DC6-4D31-9CBE-02A2FB268931}">
      <dsp:nvSpPr>
        <dsp:cNvPr id="0" name=""/>
        <dsp:cNvSpPr/>
      </dsp:nvSpPr>
      <dsp:spPr>
        <a:xfrm>
          <a:off x="5962677" y="1971249"/>
          <a:ext cx="1231389" cy="1457750"/>
        </a:xfrm>
        <a:prstGeom prst="rect">
          <a:avLst/>
        </a:prstGeom>
        <a:solidFill>
          <a:srgbClr val="00B0F0"/>
        </a:solidFill>
        <a:ln w="381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fa-IR" sz="1800" kern="1200" dirty="0" smtClean="0">
              <a:solidFill>
                <a:schemeClr val="tx1">
                  <a:lumMod val="85000"/>
                  <a:lumOff val="15000"/>
                </a:schemeClr>
              </a:solidFill>
              <a:cs typeface="B Titr" pitchFamily="2" charset="-78"/>
            </a:rPr>
            <a:t>امور </a:t>
          </a:r>
        </a:p>
        <a:p>
          <a:pPr lvl="0" algn="ctr" defTabSz="800100">
            <a:lnSpc>
              <a:spcPct val="90000"/>
            </a:lnSpc>
            <a:spcBef>
              <a:spcPct val="0"/>
            </a:spcBef>
            <a:spcAft>
              <a:spcPct val="35000"/>
            </a:spcAft>
          </a:pPr>
          <a:r>
            <a:rPr lang="fa-IR" sz="1800" kern="1200" dirty="0" smtClean="0">
              <a:solidFill>
                <a:schemeClr val="tx1">
                  <a:lumMod val="85000"/>
                  <a:lumOff val="15000"/>
                </a:schemeClr>
              </a:solidFill>
              <a:cs typeface="B Titr" pitchFamily="2" charset="-78"/>
            </a:rPr>
            <a:t>خدمات فنی</a:t>
          </a:r>
          <a:endParaRPr lang="en-US" sz="1800" kern="1200" dirty="0">
            <a:solidFill>
              <a:schemeClr val="tx1">
                <a:lumMod val="85000"/>
                <a:lumOff val="15000"/>
              </a:schemeClr>
            </a:solidFill>
            <a:cs typeface="B Titr" pitchFamily="2" charset="-78"/>
          </a:endParaRPr>
        </a:p>
      </dsp:txBody>
      <dsp:txXfrm>
        <a:off x="5962677" y="1971249"/>
        <a:ext cx="1231389" cy="1457750"/>
      </dsp:txXfrm>
    </dsp:sp>
    <dsp:sp modelId="{29AE6F4F-4381-47EB-93DE-C85A6FDADD56}">
      <dsp:nvSpPr>
        <dsp:cNvPr id="0" name=""/>
        <dsp:cNvSpPr/>
      </dsp:nvSpPr>
      <dsp:spPr>
        <a:xfrm>
          <a:off x="7452659" y="1971249"/>
          <a:ext cx="1231389" cy="1457750"/>
        </a:xfrm>
        <a:prstGeom prst="rect">
          <a:avLst/>
        </a:prstGeom>
        <a:solidFill>
          <a:srgbClr val="00B0F0"/>
        </a:solidFill>
        <a:ln w="381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100000"/>
            </a:lnSpc>
            <a:spcBef>
              <a:spcPct val="0"/>
            </a:spcBef>
            <a:spcAft>
              <a:spcPct val="35000"/>
            </a:spcAft>
          </a:pPr>
          <a:r>
            <a:rPr lang="fa-IR" sz="1600" kern="1200" dirty="0" smtClean="0">
              <a:solidFill>
                <a:schemeClr val="tx1">
                  <a:lumMod val="85000"/>
                  <a:lumOff val="15000"/>
                </a:schemeClr>
              </a:solidFill>
              <a:cs typeface="B Titr" pitchFamily="2" charset="-78"/>
            </a:rPr>
            <a:t>امور دیسپاچینگ و</a:t>
          </a:r>
        </a:p>
        <a:p>
          <a:pPr lvl="0" algn="ctr" defTabSz="711200">
            <a:lnSpc>
              <a:spcPct val="100000"/>
            </a:lnSpc>
            <a:spcBef>
              <a:spcPct val="0"/>
            </a:spcBef>
            <a:spcAft>
              <a:spcPct val="35000"/>
            </a:spcAft>
          </a:pPr>
          <a:r>
            <a:rPr lang="fa-IR" sz="1600" kern="1200" dirty="0" smtClean="0">
              <a:solidFill>
                <a:schemeClr val="tx1">
                  <a:lumMod val="85000"/>
                  <a:lumOff val="15000"/>
                </a:schemeClr>
              </a:solidFill>
              <a:cs typeface="B Titr" pitchFamily="2" charset="-78"/>
            </a:rPr>
            <a:t>فوریت های برق</a:t>
          </a:r>
          <a:endParaRPr lang="en-US" sz="1600" kern="1200" dirty="0">
            <a:solidFill>
              <a:schemeClr val="tx1">
                <a:lumMod val="85000"/>
                <a:lumOff val="15000"/>
              </a:schemeClr>
            </a:solidFill>
            <a:cs typeface="B Titr" pitchFamily="2" charset="-78"/>
          </a:endParaRPr>
        </a:p>
      </dsp:txBody>
      <dsp:txXfrm>
        <a:off x="7452659" y="1971249"/>
        <a:ext cx="1231389" cy="14577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CA92C4-FA85-4F98-A31C-8F2EEA643144}">
      <dsp:nvSpPr>
        <dsp:cNvPr id="0" name=""/>
        <dsp:cNvSpPr/>
      </dsp:nvSpPr>
      <dsp:spPr>
        <a:xfrm>
          <a:off x="1025" y="590599"/>
          <a:ext cx="1358800" cy="1358800"/>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fa-IR" sz="1200" b="1" kern="1200" dirty="0" smtClean="0">
              <a:cs typeface="B Nazanin" pitchFamily="2" charset="-78"/>
            </a:rPr>
            <a:t>تعداد فیدرهای درخواستی در سال 1398</a:t>
          </a:r>
          <a:r>
            <a:rPr lang="en-US" sz="1200" b="1" kern="1200" dirty="0" smtClean="0">
              <a:cs typeface="B Nazanin" pitchFamily="2" charset="-78"/>
            </a:rPr>
            <a:t> </a:t>
          </a:r>
        </a:p>
        <a:p>
          <a:pPr lvl="0" algn="ctr" defTabSz="533400">
            <a:lnSpc>
              <a:spcPct val="90000"/>
            </a:lnSpc>
            <a:spcBef>
              <a:spcPct val="0"/>
            </a:spcBef>
            <a:spcAft>
              <a:spcPct val="35000"/>
            </a:spcAft>
          </a:pPr>
          <a:r>
            <a:rPr lang="en-US" sz="1800" b="1" kern="1200" dirty="0" smtClean="0">
              <a:cs typeface="B Nazanin" pitchFamily="2" charset="-78"/>
            </a:rPr>
            <a:t>57</a:t>
          </a:r>
          <a:endParaRPr lang="en-US" sz="1200" kern="1200" dirty="0"/>
        </a:p>
      </dsp:txBody>
      <dsp:txXfrm>
        <a:off x="200017" y="789591"/>
        <a:ext cx="960816" cy="960816"/>
      </dsp:txXfrm>
    </dsp:sp>
    <dsp:sp modelId="{605E656C-CC3C-4E67-9F6A-1E07F5A296E5}">
      <dsp:nvSpPr>
        <dsp:cNvPr id="0" name=""/>
        <dsp:cNvSpPr/>
      </dsp:nvSpPr>
      <dsp:spPr>
        <a:xfrm>
          <a:off x="1470160" y="875947"/>
          <a:ext cx="788104" cy="788104"/>
        </a:xfrm>
        <a:prstGeom prst="mathPlus">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1574623" y="1177318"/>
        <a:ext cx="579178" cy="185362"/>
      </dsp:txXfrm>
    </dsp:sp>
    <dsp:sp modelId="{43343977-73DD-413C-A37A-8382F523C7BA}">
      <dsp:nvSpPr>
        <dsp:cNvPr id="0" name=""/>
        <dsp:cNvSpPr/>
      </dsp:nvSpPr>
      <dsp:spPr>
        <a:xfrm>
          <a:off x="2368599" y="590599"/>
          <a:ext cx="1358800" cy="1358800"/>
        </a:xfrm>
        <a:prstGeom prst="ellipse">
          <a:avLst/>
        </a:prstGeom>
        <a:solidFill>
          <a:schemeClr val="accent4">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fa-IR" sz="1200" b="1" kern="1200" dirty="0" smtClean="0">
              <a:cs typeface="B Nazanin" pitchFamily="2" charset="-78"/>
            </a:rPr>
            <a:t>تعداد فیدرها تا پایان سال 1397</a:t>
          </a:r>
          <a:endParaRPr lang="en-US" sz="1200" b="1" kern="1200" dirty="0" smtClean="0">
            <a:cs typeface="B Nazanin" pitchFamily="2" charset="-78"/>
          </a:endParaRPr>
        </a:p>
        <a:p>
          <a:pPr lvl="0" algn="ctr" defTabSz="533400">
            <a:lnSpc>
              <a:spcPct val="90000"/>
            </a:lnSpc>
            <a:spcBef>
              <a:spcPct val="0"/>
            </a:spcBef>
            <a:spcAft>
              <a:spcPct val="35000"/>
            </a:spcAft>
          </a:pPr>
          <a:r>
            <a:rPr lang="en-US" sz="1800" kern="1200" dirty="0" smtClean="0"/>
            <a:t>738</a:t>
          </a:r>
          <a:endParaRPr lang="en-US" sz="1200" kern="1200" dirty="0"/>
        </a:p>
      </dsp:txBody>
      <dsp:txXfrm>
        <a:off x="2567591" y="789591"/>
        <a:ext cx="960816" cy="960816"/>
      </dsp:txXfrm>
    </dsp:sp>
    <dsp:sp modelId="{B626E259-5D78-4899-8D36-B79B5EB1FBC3}">
      <dsp:nvSpPr>
        <dsp:cNvPr id="0" name=""/>
        <dsp:cNvSpPr/>
      </dsp:nvSpPr>
      <dsp:spPr>
        <a:xfrm>
          <a:off x="3837735" y="875947"/>
          <a:ext cx="788104" cy="788104"/>
        </a:xfrm>
        <a:prstGeom prst="mathEqual">
          <a:avLst/>
        </a:prstGeom>
        <a:solidFill>
          <a:schemeClr val="accent4">
            <a:hueOff val="-4464770"/>
            <a:satOff val="26899"/>
            <a:lumOff val="215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466850">
            <a:lnSpc>
              <a:spcPct val="90000"/>
            </a:lnSpc>
            <a:spcBef>
              <a:spcPct val="0"/>
            </a:spcBef>
            <a:spcAft>
              <a:spcPct val="35000"/>
            </a:spcAft>
          </a:pPr>
          <a:endParaRPr lang="en-US" sz="3300" kern="1200"/>
        </a:p>
      </dsp:txBody>
      <dsp:txXfrm>
        <a:off x="3942198" y="1038296"/>
        <a:ext cx="579178" cy="463406"/>
      </dsp:txXfrm>
    </dsp:sp>
    <dsp:sp modelId="{6DA47E59-5198-41A6-9B22-ADF3A9F033BF}">
      <dsp:nvSpPr>
        <dsp:cNvPr id="0" name=""/>
        <dsp:cNvSpPr/>
      </dsp:nvSpPr>
      <dsp:spPr>
        <a:xfrm>
          <a:off x="4736174" y="590599"/>
          <a:ext cx="1358800" cy="1358800"/>
        </a:xfrm>
        <a:prstGeom prst="ellipse">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cs typeface="B Titr" pitchFamily="2" charset="-78"/>
            </a:rPr>
            <a:t>795</a:t>
          </a:r>
          <a:endParaRPr lang="en-US" sz="1200" kern="1200" dirty="0">
            <a:cs typeface="B Titr" pitchFamily="2" charset="-78"/>
          </a:endParaRPr>
        </a:p>
      </dsp:txBody>
      <dsp:txXfrm>
        <a:off x="4935166" y="789591"/>
        <a:ext cx="960816" cy="96081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625828-CB0F-43B2-A9D7-E02027E42F8A}">
      <dsp:nvSpPr>
        <dsp:cNvPr id="0" name=""/>
        <dsp:cNvSpPr/>
      </dsp:nvSpPr>
      <dsp:spPr>
        <a:xfrm>
          <a:off x="7326703" y="1142725"/>
          <a:ext cx="1506480" cy="130240"/>
        </a:xfrm>
        <a:custGeom>
          <a:avLst/>
          <a:gdLst/>
          <a:ahLst/>
          <a:cxnLst/>
          <a:rect l="0" t="0" r="0" b="0"/>
          <a:pathLst>
            <a:path>
              <a:moveTo>
                <a:pt x="0" y="0"/>
              </a:moveTo>
              <a:lnTo>
                <a:pt x="0" y="65120"/>
              </a:lnTo>
              <a:lnTo>
                <a:pt x="1506480" y="65120"/>
              </a:lnTo>
              <a:lnTo>
                <a:pt x="1506480" y="130240"/>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4FF519-A041-4C14-ADC4-701956348ADF}">
      <dsp:nvSpPr>
        <dsp:cNvPr id="0" name=""/>
        <dsp:cNvSpPr/>
      </dsp:nvSpPr>
      <dsp:spPr>
        <a:xfrm>
          <a:off x="7326703" y="1142725"/>
          <a:ext cx="375217" cy="130240"/>
        </a:xfrm>
        <a:custGeom>
          <a:avLst/>
          <a:gdLst/>
          <a:ahLst/>
          <a:cxnLst/>
          <a:rect l="0" t="0" r="0" b="0"/>
          <a:pathLst>
            <a:path>
              <a:moveTo>
                <a:pt x="0" y="0"/>
              </a:moveTo>
              <a:lnTo>
                <a:pt x="0" y="65120"/>
              </a:lnTo>
              <a:lnTo>
                <a:pt x="375217" y="65120"/>
              </a:lnTo>
              <a:lnTo>
                <a:pt x="375217" y="130240"/>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E8FEB8B-2176-4078-B94E-A630B1062D96}">
      <dsp:nvSpPr>
        <dsp:cNvPr id="0" name=""/>
        <dsp:cNvSpPr/>
      </dsp:nvSpPr>
      <dsp:spPr>
        <a:xfrm>
          <a:off x="6322580" y="1686397"/>
          <a:ext cx="93029" cy="725627"/>
        </a:xfrm>
        <a:custGeom>
          <a:avLst/>
          <a:gdLst/>
          <a:ahLst/>
          <a:cxnLst/>
          <a:rect l="0" t="0" r="0" b="0"/>
          <a:pathLst>
            <a:path>
              <a:moveTo>
                <a:pt x="0" y="0"/>
              </a:moveTo>
              <a:lnTo>
                <a:pt x="0" y="725627"/>
              </a:lnTo>
              <a:lnTo>
                <a:pt x="93029" y="725627"/>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3B9568-AF7A-49C5-BBDB-DE5FC04C579C}">
      <dsp:nvSpPr>
        <dsp:cNvPr id="0" name=""/>
        <dsp:cNvSpPr/>
      </dsp:nvSpPr>
      <dsp:spPr>
        <a:xfrm>
          <a:off x="6322580" y="1686397"/>
          <a:ext cx="93029" cy="285289"/>
        </a:xfrm>
        <a:custGeom>
          <a:avLst/>
          <a:gdLst/>
          <a:ahLst/>
          <a:cxnLst/>
          <a:rect l="0" t="0" r="0" b="0"/>
          <a:pathLst>
            <a:path>
              <a:moveTo>
                <a:pt x="0" y="0"/>
              </a:moveTo>
              <a:lnTo>
                <a:pt x="0" y="285289"/>
              </a:lnTo>
              <a:lnTo>
                <a:pt x="93029" y="285289"/>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45FDE50-DEC6-4BB0-BF09-07E90E2B50A9}">
      <dsp:nvSpPr>
        <dsp:cNvPr id="0" name=""/>
        <dsp:cNvSpPr/>
      </dsp:nvSpPr>
      <dsp:spPr>
        <a:xfrm>
          <a:off x="6570658" y="1142725"/>
          <a:ext cx="756045" cy="130240"/>
        </a:xfrm>
        <a:custGeom>
          <a:avLst/>
          <a:gdLst/>
          <a:ahLst/>
          <a:cxnLst/>
          <a:rect l="0" t="0" r="0" b="0"/>
          <a:pathLst>
            <a:path>
              <a:moveTo>
                <a:pt x="756045" y="0"/>
              </a:moveTo>
              <a:lnTo>
                <a:pt x="756045" y="65120"/>
              </a:lnTo>
              <a:lnTo>
                <a:pt x="0" y="65120"/>
              </a:lnTo>
              <a:lnTo>
                <a:pt x="0" y="130240"/>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7D926BD-D53E-4563-B501-F6063B53F16C}">
      <dsp:nvSpPr>
        <dsp:cNvPr id="0" name=""/>
        <dsp:cNvSpPr/>
      </dsp:nvSpPr>
      <dsp:spPr>
        <a:xfrm>
          <a:off x="5572144" y="1727472"/>
          <a:ext cx="93029" cy="1664205"/>
        </a:xfrm>
        <a:custGeom>
          <a:avLst/>
          <a:gdLst/>
          <a:ahLst/>
          <a:cxnLst/>
          <a:rect l="0" t="0" r="0" b="0"/>
          <a:pathLst>
            <a:path>
              <a:moveTo>
                <a:pt x="0" y="0"/>
              </a:moveTo>
              <a:lnTo>
                <a:pt x="0" y="1664205"/>
              </a:lnTo>
              <a:lnTo>
                <a:pt x="93029" y="1664205"/>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ED1C14D-47AC-43D9-B04A-5138A17BBE63}">
      <dsp:nvSpPr>
        <dsp:cNvPr id="0" name=""/>
        <dsp:cNvSpPr/>
      </dsp:nvSpPr>
      <dsp:spPr>
        <a:xfrm>
          <a:off x="5572144" y="1727472"/>
          <a:ext cx="93029" cy="1223867"/>
        </a:xfrm>
        <a:custGeom>
          <a:avLst/>
          <a:gdLst/>
          <a:ahLst/>
          <a:cxnLst/>
          <a:rect l="0" t="0" r="0" b="0"/>
          <a:pathLst>
            <a:path>
              <a:moveTo>
                <a:pt x="0" y="0"/>
              </a:moveTo>
              <a:lnTo>
                <a:pt x="0" y="1223867"/>
              </a:lnTo>
              <a:lnTo>
                <a:pt x="93029" y="1223867"/>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DF35AE2-8EEC-4455-AF7C-0E6917FD71BA}">
      <dsp:nvSpPr>
        <dsp:cNvPr id="0" name=""/>
        <dsp:cNvSpPr/>
      </dsp:nvSpPr>
      <dsp:spPr>
        <a:xfrm>
          <a:off x="5572144" y="1727472"/>
          <a:ext cx="93029" cy="534409"/>
        </a:xfrm>
        <a:custGeom>
          <a:avLst/>
          <a:gdLst/>
          <a:ahLst/>
          <a:cxnLst/>
          <a:rect l="0" t="0" r="0" b="0"/>
          <a:pathLst>
            <a:path>
              <a:moveTo>
                <a:pt x="0" y="0"/>
              </a:moveTo>
              <a:lnTo>
                <a:pt x="0" y="534409"/>
              </a:lnTo>
              <a:lnTo>
                <a:pt x="93029" y="534409"/>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C66574F-0046-4695-A07C-48B727391E9A}">
      <dsp:nvSpPr>
        <dsp:cNvPr id="0" name=""/>
        <dsp:cNvSpPr/>
      </dsp:nvSpPr>
      <dsp:spPr>
        <a:xfrm>
          <a:off x="5820222" y="1142725"/>
          <a:ext cx="1506480" cy="130240"/>
        </a:xfrm>
        <a:custGeom>
          <a:avLst/>
          <a:gdLst/>
          <a:ahLst/>
          <a:cxnLst/>
          <a:rect l="0" t="0" r="0" b="0"/>
          <a:pathLst>
            <a:path>
              <a:moveTo>
                <a:pt x="1506480" y="0"/>
              </a:moveTo>
              <a:lnTo>
                <a:pt x="1506480" y="65120"/>
              </a:lnTo>
              <a:lnTo>
                <a:pt x="0" y="65120"/>
              </a:lnTo>
              <a:lnTo>
                <a:pt x="0" y="130240"/>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8363AB8-E555-4584-87B9-020ED04BF79A}">
      <dsp:nvSpPr>
        <dsp:cNvPr id="0" name=""/>
        <dsp:cNvSpPr/>
      </dsp:nvSpPr>
      <dsp:spPr>
        <a:xfrm>
          <a:off x="4429902" y="639933"/>
          <a:ext cx="2896800" cy="130240"/>
        </a:xfrm>
        <a:custGeom>
          <a:avLst/>
          <a:gdLst/>
          <a:ahLst/>
          <a:cxnLst/>
          <a:rect l="0" t="0" r="0" b="0"/>
          <a:pathLst>
            <a:path>
              <a:moveTo>
                <a:pt x="0" y="0"/>
              </a:moveTo>
              <a:lnTo>
                <a:pt x="0" y="65120"/>
              </a:lnTo>
              <a:lnTo>
                <a:pt x="2896800" y="65120"/>
              </a:lnTo>
              <a:lnTo>
                <a:pt x="2896800" y="13024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02B277-0721-4442-A926-5A7B75B1B33E}">
      <dsp:nvSpPr>
        <dsp:cNvPr id="0" name=""/>
        <dsp:cNvSpPr/>
      </dsp:nvSpPr>
      <dsp:spPr>
        <a:xfrm>
          <a:off x="4550128" y="1113052"/>
          <a:ext cx="206776" cy="3919490"/>
        </a:xfrm>
        <a:custGeom>
          <a:avLst/>
          <a:gdLst/>
          <a:ahLst/>
          <a:cxnLst/>
          <a:rect l="0" t="0" r="0" b="0"/>
          <a:pathLst>
            <a:path>
              <a:moveTo>
                <a:pt x="0" y="0"/>
              </a:moveTo>
              <a:lnTo>
                <a:pt x="0" y="3919490"/>
              </a:lnTo>
              <a:lnTo>
                <a:pt x="206776" y="3919490"/>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3F51A6-F6BD-4C7B-BEB9-4DB5684CD6B2}">
      <dsp:nvSpPr>
        <dsp:cNvPr id="0" name=""/>
        <dsp:cNvSpPr/>
      </dsp:nvSpPr>
      <dsp:spPr>
        <a:xfrm>
          <a:off x="4550128" y="1113052"/>
          <a:ext cx="206776" cy="3106152"/>
        </a:xfrm>
        <a:custGeom>
          <a:avLst/>
          <a:gdLst/>
          <a:ahLst/>
          <a:cxnLst/>
          <a:rect l="0" t="0" r="0" b="0"/>
          <a:pathLst>
            <a:path>
              <a:moveTo>
                <a:pt x="0" y="0"/>
              </a:moveTo>
              <a:lnTo>
                <a:pt x="0" y="3106152"/>
              </a:lnTo>
              <a:lnTo>
                <a:pt x="206776" y="3106152"/>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C924B17-9A2D-4296-A672-FB54FA07E72A}">
      <dsp:nvSpPr>
        <dsp:cNvPr id="0" name=""/>
        <dsp:cNvSpPr/>
      </dsp:nvSpPr>
      <dsp:spPr>
        <a:xfrm>
          <a:off x="4550128" y="1113052"/>
          <a:ext cx="206776" cy="2243675"/>
        </a:xfrm>
        <a:custGeom>
          <a:avLst/>
          <a:gdLst/>
          <a:ahLst/>
          <a:cxnLst/>
          <a:rect l="0" t="0" r="0" b="0"/>
          <a:pathLst>
            <a:path>
              <a:moveTo>
                <a:pt x="0" y="0"/>
              </a:moveTo>
              <a:lnTo>
                <a:pt x="0" y="2243675"/>
              </a:lnTo>
              <a:lnTo>
                <a:pt x="206776" y="2243675"/>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63D60C-63B4-42D3-9055-418AA5CA94DE}">
      <dsp:nvSpPr>
        <dsp:cNvPr id="0" name=""/>
        <dsp:cNvSpPr/>
      </dsp:nvSpPr>
      <dsp:spPr>
        <a:xfrm>
          <a:off x="4550128" y="1113052"/>
          <a:ext cx="206776" cy="1514941"/>
        </a:xfrm>
        <a:custGeom>
          <a:avLst/>
          <a:gdLst/>
          <a:ahLst/>
          <a:cxnLst/>
          <a:rect l="0" t="0" r="0" b="0"/>
          <a:pathLst>
            <a:path>
              <a:moveTo>
                <a:pt x="0" y="0"/>
              </a:moveTo>
              <a:lnTo>
                <a:pt x="0" y="1514941"/>
              </a:lnTo>
              <a:lnTo>
                <a:pt x="206776" y="1514941"/>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148D52F-5099-4424-A563-673038016BAD}">
      <dsp:nvSpPr>
        <dsp:cNvPr id="0" name=""/>
        <dsp:cNvSpPr/>
      </dsp:nvSpPr>
      <dsp:spPr>
        <a:xfrm>
          <a:off x="4550128" y="1113052"/>
          <a:ext cx="206776" cy="859099"/>
        </a:xfrm>
        <a:custGeom>
          <a:avLst/>
          <a:gdLst/>
          <a:ahLst/>
          <a:cxnLst/>
          <a:rect l="0" t="0" r="0" b="0"/>
          <a:pathLst>
            <a:path>
              <a:moveTo>
                <a:pt x="0" y="0"/>
              </a:moveTo>
              <a:lnTo>
                <a:pt x="0" y="859099"/>
              </a:lnTo>
              <a:lnTo>
                <a:pt x="206776" y="859099"/>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C113A0A-78C2-41E0-B243-16A7B4F0DE96}">
      <dsp:nvSpPr>
        <dsp:cNvPr id="0" name=""/>
        <dsp:cNvSpPr/>
      </dsp:nvSpPr>
      <dsp:spPr>
        <a:xfrm>
          <a:off x="4550128" y="1113052"/>
          <a:ext cx="206776" cy="285289"/>
        </a:xfrm>
        <a:custGeom>
          <a:avLst/>
          <a:gdLst/>
          <a:ahLst/>
          <a:cxnLst/>
          <a:rect l="0" t="0" r="0" b="0"/>
          <a:pathLst>
            <a:path>
              <a:moveTo>
                <a:pt x="0" y="0"/>
              </a:moveTo>
              <a:lnTo>
                <a:pt x="0" y="285289"/>
              </a:lnTo>
              <a:lnTo>
                <a:pt x="206776" y="285289"/>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FABF6DE-ACAC-4EA3-B4A7-5FA4551E0C23}">
      <dsp:nvSpPr>
        <dsp:cNvPr id="0" name=""/>
        <dsp:cNvSpPr/>
      </dsp:nvSpPr>
      <dsp:spPr>
        <a:xfrm>
          <a:off x="4429902" y="639933"/>
          <a:ext cx="671628" cy="130240"/>
        </a:xfrm>
        <a:custGeom>
          <a:avLst/>
          <a:gdLst/>
          <a:ahLst/>
          <a:cxnLst/>
          <a:rect l="0" t="0" r="0" b="0"/>
          <a:pathLst>
            <a:path>
              <a:moveTo>
                <a:pt x="0" y="0"/>
              </a:moveTo>
              <a:lnTo>
                <a:pt x="0" y="65120"/>
              </a:lnTo>
              <a:lnTo>
                <a:pt x="671628" y="65120"/>
              </a:lnTo>
              <a:lnTo>
                <a:pt x="671628" y="13024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1499E40-4853-4632-B3FD-04838842DBAE}">
      <dsp:nvSpPr>
        <dsp:cNvPr id="0" name=""/>
        <dsp:cNvSpPr/>
      </dsp:nvSpPr>
      <dsp:spPr>
        <a:xfrm>
          <a:off x="3569021" y="1142787"/>
          <a:ext cx="747545" cy="130240"/>
        </a:xfrm>
        <a:custGeom>
          <a:avLst/>
          <a:gdLst/>
          <a:ahLst/>
          <a:cxnLst/>
          <a:rect l="0" t="0" r="0" b="0"/>
          <a:pathLst>
            <a:path>
              <a:moveTo>
                <a:pt x="0" y="0"/>
              </a:moveTo>
              <a:lnTo>
                <a:pt x="0" y="65120"/>
              </a:lnTo>
              <a:lnTo>
                <a:pt x="747545" y="65120"/>
              </a:lnTo>
              <a:lnTo>
                <a:pt x="747545" y="130240"/>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A910073-4A5C-43ED-A2BD-B52CC5DB0957}">
      <dsp:nvSpPr>
        <dsp:cNvPr id="0" name=""/>
        <dsp:cNvSpPr/>
      </dsp:nvSpPr>
      <dsp:spPr>
        <a:xfrm>
          <a:off x="3523301" y="1142787"/>
          <a:ext cx="91440" cy="130240"/>
        </a:xfrm>
        <a:custGeom>
          <a:avLst/>
          <a:gdLst/>
          <a:ahLst/>
          <a:cxnLst/>
          <a:rect l="0" t="0" r="0" b="0"/>
          <a:pathLst>
            <a:path>
              <a:moveTo>
                <a:pt x="45720" y="0"/>
              </a:moveTo>
              <a:lnTo>
                <a:pt x="45720" y="130240"/>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C71FBB8-ED72-4A52-8307-D627C2417712}">
      <dsp:nvSpPr>
        <dsp:cNvPr id="0" name=""/>
        <dsp:cNvSpPr/>
      </dsp:nvSpPr>
      <dsp:spPr>
        <a:xfrm>
          <a:off x="2573397" y="1795182"/>
          <a:ext cx="93029" cy="2790556"/>
        </a:xfrm>
        <a:custGeom>
          <a:avLst/>
          <a:gdLst/>
          <a:ahLst/>
          <a:cxnLst/>
          <a:rect l="0" t="0" r="0" b="0"/>
          <a:pathLst>
            <a:path>
              <a:moveTo>
                <a:pt x="0" y="0"/>
              </a:moveTo>
              <a:lnTo>
                <a:pt x="0" y="2790556"/>
              </a:lnTo>
              <a:lnTo>
                <a:pt x="93029" y="2790556"/>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2F6E32A-F61C-477C-87E8-F7CE702C378B}">
      <dsp:nvSpPr>
        <dsp:cNvPr id="0" name=""/>
        <dsp:cNvSpPr/>
      </dsp:nvSpPr>
      <dsp:spPr>
        <a:xfrm>
          <a:off x="2573397" y="1795182"/>
          <a:ext cx="93029" cy="2245861"/>
        </a:xfrm>
        <a:custGeom>
          <a:avLst/>
          <a:gdLst/>
          <a:ahLst/>
          <a:cxnLst/>
          <a:rect l="0" t="0" r="0" b="0"/>
          <a:pathLst>
            <a:path>
              <a:moveTo>
                <a:pt x="0" y="0"/>
              </a:moveTo>
              <a:lnTo>
                <a:pt x="0" y="2245861"/>
              </a:lnTo>
              <a:lnTo>
                <a:pt x="93029" y="2245861"/>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9C9C7FF-7D00-4B19-B96A-83281722E3EE}">
      <dsp:nvSpPr>
        <dsp:cNvPr id="0" name=""/>
        <dsp:cNvSpPr/>
      </dsp:nvSpPr>
      <dsp:spPr>
        <a:xfrm>
          <a:off x="2573397" y="1795182"/>
          <a:ext cx="93029" cy="1639548"/>
        </a:xfrm>
        <a:custGeom>
          <a:avLst/>
          <a:gdLst/>
          <a:ahLst/>
          <a:cxnLst/>
          <a:rect l="0" t="0" r="0" b="0"/>
          <a:pathLst>
            <a:path>
              <a:moveTo>
                <a:pt x="0" y="0"/>
              </a:moveTo>
              <a:lnTo>
                <a:pt x="0" y="1639548"/>
              </a:lnTo>
              <a:lnTo>
                <a:pt x="93029" y="1639548"/>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72B6962-B5B5-43A9-8A32-BDBDC4BFE004}">
      <dsp:nvSpPr>
        <dsp:cNvPr id="0" name=""/>
        <dsp:cNvSpPr/>
      </dsp:nvSpPr>
      <dsp:spPr>
        <a:xfrm>
          <a:off x="2573397" y="1795182"/>
          <a:ext cx="93029" cy="971618"/>
        </a:xfrm>
        <a:custGeom>
          <a:avLst/>
          <a:gdLst/>
          <a:ahLst/>
          <a:cxnLst/>
          <a:rect l="0" t="0" r="0" b="0"/>
          <a:pathLst>
            <a:path>
              <a:moveTo>
                <a:pt x="0" y="0"/>
              </a:moveTo>
              <a:lnTo>
                <a:pt x="0" y="971618"/>
              </a:lnTo>
              <a:lnTo>
                <a:pt x="93029" y="971618"/>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374EB1E-8A34-4F9D-9A38-8B3499F3A741}">
      <dsp:nvSpPr>
        <dsp:cNvPr id="0" name=""/>
        <dsp:cNvSpPr/>
      </dsp:nvSpPr>
      <dsp:spPr>
        <a:xfrm>
          <a:off x="2573397" y="1795182"/>
          <a:ext cx="93029" cy="352993"/>
        </a:xfrm>
        <a:custGeom>
          <a:avLst/>
          <a:gdLst/>
          <a:ahLst/>
          <a:cxnLst/>
          <a:rect l="0" t="0" r="0" b="0"/>
          <a:pathLst>
            <a:path>
              <a:moveTo>
                <a:pt x="0" y="0"/>
              </a:moveTo>
              <a:lnTo>
                <a:pt x="0" y="352993"/>
              </a:lnTo>
              <a:lnTo>
                <a:pt x="93029" y="352993"/>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645119B-D3EC-42D3-9BC6-EF575401ABE6}">
      <dsp:nvSpPr>
        <dsp:cNvPr id="0" name=""/>
        <dsp:cNvSpPr/>
      </dsp:nvSpPr>
      <dsp:spPr>
        <a:xfrm>
          <a:off x="2821475" y="1142787"/>
          <a:ext cx="747545" cy="130240"/>
        </a:xfrm>
        <a:custGeom>
          <a:avLst/>
          <a:gdLst/>
          <a:ahLst/>
          <a:cxnLst/>
          <a:rect l="0" t="0" r="0" b="0"/>
          <a:pathLst>
            <a:path>
              <a:moveTo>
                <a:pt x="747545" y="0"/>
              </a:moveTo>
              <a:lnTo>
                <a:pt x="747545" y="65120"/>
              </a:lnTo>
              <a:lnTo>
                <a:pt x="0" y="65120"/>
              </a:lnTo>
              <a:lnTo>
                <a:pt x="0" y="130240"/>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DC8F1EE-980B-4E0D-BA14-335294B1A3E6}">
      <dsp:nvSpPr>
        <dsp:cNvPr id="0" name=""/>
        <dsp:cNvSpPr/>
      </dsp:nvSpPr>
      <dsp:spPr>
        <a:xfrm>
          <a:off x="3569021" y="639933"/>
          <a:ext cx="860881" cy="130240"/>
        </a:xfrm>
        <a:custGeom>
          <a:avLst/>
          <a:gdLst/>
          <a:ahLst/>
          <a:cxnLst/>
          <a:rect l="0" t="0" r="0" b="0"/>
          <a:pathLst>
            <a:path>
              <a:moveTo>
                <a:pt x="860881" y="0"/>
              </a:moveTo>
              <a:lnTo>
                <a:pt x="860881" y="65120"/>
              </a:lnTo>
              <a:lnTo>
                <a:pt x="0" y="65120"/>
              </a:lnTo>
              <a:lnTo>
                <a:pt x="0" y="13024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36F05E9-67C9-48B4-89D9-CC9BDA907257}">
      <dsp:nvSpPr>
        <dsp:cNvPr id="0" name=""/>
        <dsp:cNvSpPr/>
      </dsp:nvSpPr>
      <dsp:spPr>
        <a:xfrm>
          <a:off x="1489938" y="1213942"/>
          <a:ext cx="166699" cy="3606373"/>
        </a:xfrm>
        <a:custGeom>
          <a:avLst/>
          <a:gdLst/>
          <a:ahLst/>
          <a:cxnLst/>
          <a:rect l="0" t="0" r="0" b="0"/>
          <a:pathLst>
            <a:path>
              <a:moveTo>
                <a:pt x="0" y="0"/>
              </a:moveTo>
              <a:lnTo>
                <a:pt x="0" y="3606373"/>
              </a:lnTo>
              <a:lnTo>
                <a:pt x="166699" y="3606373"/>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6D3C364-481B-40AF-A180-F6F8482E0E9A}">
      <dsp:nvSpPr>
        <dsp:cNvPr id="0" name=""/>
        <dsp:cNvSpPr/>
      </dsp:nvSpPr>
      <dsp:spPr>
        <a:xfrm>
          <a:off x="1489938" y="1213942"/>
          <a:ext cx="166699" cy="3011808"/>
        </a:xfrm>
        <a:custGeom>
          <a:avLst/>
          <a:gdLst/>
          <a:ahLst/>
          <a:cxnLst/>
          <a:rect l="0" t="0" r="0" b="0"/>
          <a:pathLst>
            <a:path>
              <a:moveTo>
                <a:pt x="0" y="0"/>
              </a:moveTo>
              <a:lnTo>
                <a:pt x="0" y="3011808"/>
              </a:lnTo>
              <a:lnTo>
                <a:pt x="166699" y="3011808"/>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9F0BDBD-4B18-47E5-9C4B-7A1EB233056F}">
      <dsp:nvSpPr>
        <dsp:cNvPr id="0" name=""/>
        <dsp:cNvSpPr/>
      </dsp:nvSpPr>
      <dsp:spPr>
        <a:xfrm>
          <a:off x="1489938" y="1213942"/>
          <a:ext cx="166699" cy="2449362"/>
        </a:xfrm>
        <a:custGeom>
          <a:avLst/>
          <a:gdLst/>
          <a:ahLst/>
          <a:cxnLst/>
          <a:rect l="0" t="0" r="0" b="0"/>
          <a:pathLst>
            <a:path>
              <a:moveTo>
                <a:pt x="0" y="0"/>
              </a:moveTo>
              <a:lnTo>
                <a:pt x="0" y="2449362"/>
              </a:lnTo>
              <a:lnTo>
                <a:pt x="166699" y="2449362"/>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293841-5982-49AD-A103-3004B503B8AA}">
      <dsp:nvSpPr>
        <dsp:cNvPr id="0" name=""/>
        <dsp:cNvSpPr/>
      </dsp:nvSpPr>
      <dsp:spPr>
        <a:xfrm>
          <a:off x="1489938" y="1213942"/>
          <a:ext cx="166699" cy="1736746"/>
        </a:xfrm>
        <a:custGeom>
          <a:avLst/>
          <a:gdLst/>
          <a:ahLst/>
          <a:cxnLst/>
          <a:rect l="0" t="0" r="0" b="0"/>
          <a:pathLst>
            <a:path>
              <a:moveTo>
                <a:pt x="0" y="0"/>
              </a:moveTo>
              <a:lnTo>
                <a:pt x="0" y="1736746"/>
              </a:lnTo>
              <a:lnTo>
                <a:pt x="166699" y="1736746"/>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33113FC-4329-476D-A91D-D677E30FE5F7}">
      <dsp:nvSpPr>
        <dsp:cNvPr id="0" name=""/>
        <dsp:cNvSpPr/>
      </dsp:nvSpPr>
      <dsp:spPr>
        <a:xfrm>
          <a:off x="1489938" y="1213942"/>
          <a:ext cx="166699" cy="1018128"/>
        </a:xfrm>
        <a:custGeom>
          <a:avLst/>
          <a:gdLst/>
          <a:ahLst/>
          <a:cxnLst/>
          <a:rect l="0" t="0" r="0" b="0"/>
          <a:pathLst>
            <a:path>
              <a:moveTo>
                <a:pt x="0" y="0"/>
              </a:moveTo>
              <a:lnTo>
                <a:pt x="0" y="1018128"/>
              </a:lnTo>
              <a:lnTo>
                <a:pt x="166699" y="1018128"/>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91779D2-305D-4652-B148-C799DC99CC79}">
      <dsp:nvSpPr>
        <dsp:cNvPr id="0" name=""/>
        <dsp:cNvSpPr/>
      </dsp:nvSpPr>
      <dsp:spPr>
        <a:xfrm>
          <a:off x="1489938" y="1213942"/>
          <a:ext cx="166699" cy="367485"/>
        </a:xfrm>
        <a:custGeom>
          <a:avLst/>
          <a:gdLst/>
          <a:ahLst/>
          <a:cxnLst/>
          <a:rect l="0" t="0" r="0" b="0"/>
          <a:pathLst>
            <a:path>
              <a:moveTo>
                <a:pt x="0" y="0"/>
              </a:moveTo>
              <a:lnTo>
                <a:pt x="0" y="367485"/>
              </a:lnTo>
              <a:lnTo>
                <a:pt x="166699" y="367485"/>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983C47A-DE88-4B9F-A81F-30C63901AFF7}">
      <dsp:nvSpPr>
        <dsp:cNvPr id="0" name=""/>
        <dsp:cNvSpPr/>
      </dsp:nvSpPr>
      <dsp:spPr>
        <a:xfrm>
          <a:off x="1934471" y="639933"/>
          <a:ext cx="2495430" cy="130240"/>
        </a:xfrm>
        <a:custGeom>
          <a:avLst/>
          <a:gdLst/>
          <a:ahLst/>
          <a:cxnLst/>
          <a:rect l="0" t="0" r="0" b="0"/>
          <a:pathLst>
            <a:path>
              <a:moveTo>
                <a:pt x="2495430" y="0"/>
              </a:moveTo>
              <a:lnTo>
                <a:pt x="2495430" y="65120"/>
              </a:lnTo>
              <a:lnTo>
                <a:pt x="0" y="65120"/>
              </a:lnTo>
              <a:lnTo>
                <a:pt x="0" y="13024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2CE793D-7DE7-4356-A3C2-6A87796AAB81}">
      <dsp:nvSpPr>
        <dsp:cNvPr id="0" name=""/>
        <dsp:cNvSpPr/>
      </dsp:nvSpPr>
      <dsp:spPr>
        <a:xfrm>
          <a:off x="813173" y="1779513"/>
          <a:ext cx="93029" cy="466068"/>
        </a:xfrm>
        <a:custGeom>
          <a:avLst/>
          <a:gdLst/>
          <a:ahLst/>
          <a:cxnLst/>
          <a:rect l="0" t="0" r="0" b="0"/>
          <a:pathLst>
            <a:path>
              <a:moveTo>
                <a:pt x="0" y="0"/>
              </a:moveTo>
              <a:lnTo>
                <a:pt x="0" y="466068"/>
              </a:lnTo>
              <a:lnTo>
                <a:pt x="93029" y="466068"/>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140FB0B-9A0B-4D30-A130-82D2378ACA3C}">
      <dsp:nvSpPr>
        <dsp:cNvPr id="0" name=""/>
        <dsp:cNvSpPr/>
      </dsp:nvSpPr>
      <dsp:spPr>
        <a:xfrm>
          <a:off x="686033" y="1339175"/>
          <a:ext cx="375217" cy="130240"/>
        </a:xfrm>
        <a:custGeom>
          <a:avLst/>
          <a:gdLst/>
          <a:ahLst/>
          <a:cxnLst/>
          <a:rect l="0" t="0" r="0" b="0"/>
          <a:pathLst>
            <a:path>
              <a:moveTo>
                <a:pt x="0" y="0"/>
              </a:moveTo>
              <a:lnTo>
                <a:pt x="0" y="65120"/>
              </a:lnTo>
              <a:lnTo>
                <a:pt x="375217" y="65120"/>
              </a:lnTo>
              <a:lnTo>
                <a:pt x="375217" y="130240"/>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78B728-42A8-4568-B5BF-04AFA3CBF2F1}">
      <dsp:nvSpPr>
        <dsp:cNvPr id="0" name=""/>
        <dsp:cNvSpPr/>
      </dsp:nvSpPr>
      <dsp:spPr>
        <a:xfrm>
          <a:off x="62737" y="1989201"/>
          <a:ext cx="93029" cy="1309043"/>
        </a:xfrm>
        <a:custGeom>
          <a:avLst/>
          <a:gdLst/>
          <a:ahLst/>
          <a:cxnLst/>
          <a:rect l="0" t="0" r="0" b="0"/>
          <a:pathLst>
            <a:path>
              <a:moveTo>
                <a:pt x="0" y="0"/>
              </a:moveTo>
              <a:lnTo>
                <a:pt x="0" y="1309043"/>
              </a:lnTo>
              <a:lnTo>
                <a:pt x="93029" y="1309043"/>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822726F-5017-45FB-8455-36B294A2315B}">
      <dsp:nvSpPr>
        <dsp:cNvPr id="0" name=""/>
        <dsp:cNvSpPr/>
      </dsp:nvSpPr>
      <dsp:spPr>
        <a:xfrm>
          <a:off x="62737" y="1989201"/>
          <a:ext cx="93029" cy="359748"/>
        </a:xfrm>
        <a:custGeom>
          <a:avLst/>
          <a:gdLst/>
          <a:ahLst/>
          <a:cxnLst/>
          <a:rect l="0" t="0" r="0" b="0"/>
          <a:pathLst>
            <a:path>
              <a:moveTo>
                <a:pt x="0" y="0"/>
              </a:moveTo>
              <a:lnTo>
                <a:pt x="0" y="359748"/>
              </a:lnTo>
              <a:lnTo>
                <a:pt x="93029" y="359748"/>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80B379B-622E-405F-9E8F-DEE61F3391C5}">
      <dsp:nvSpPr>
        <dsp:cNvPr id="0" name=""/>
        <dsp:cNvSpPr/>
      </dsp:nvSpPr>
      <dsp:spPr>
        <a:xfrm>
          <a:off x="310815" y="1339175"/>
          <a:ext cx="375217" cy="130240"/>
        </a:xfrm>
        <a:custGeom>
          <a:avLst/>
          <a:gdLst/>
          <a:ahLst/>
          <a:cxnLst/>
          <a:rect l="0" t="0" r="0" b="0"/>
          <a:pathLst>
            <a:path>
              <a:moveTo>
                <a:pt x="375217" y="0"/>
              </a:moveTo>
              <a:lnTo>
                <a:pt x="375217" y="65120"/>
              </a:lnTo>
              <a:lnTo>
                <a:pt x="0" y="65120"/>
              </a:lnTo>
              <a:lnTo>
                <a:pt x="0" y="130240"/>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69E165-D4E1-40F6-A4C7-52C274850B6F}">
      <dsp:nvSpPr>
        <dsp:cNvPr id="0" name=""/>
        <dsp:cNvSpPr/>
      </dsp:nvSpPr>
      <dsp:spPr>
        <a:xfrm>
          <a:off x="686033" y="639933"/>
          <a:ext cx="3743868" cy="130240"/>
        </a:xfrm>
        <a:custGeom>
          <a:avLst/>
          <a:gdLst/>
          <a:ahLst/>
          <a:cxnLst/>
          <a:rect l="0" t="0" r="0" b="0"/>
          <a:pathLst>
            <a:path>
              <a:moveTo>
                <a:pt x="3743868" y="0"/>
              </a:moveTo>
              <a:lnTo>
                <a:pt x="3743868" y="65120"/>
              </a:lnTo>
              <a:lnTo>
                <a:pt x="0" y="65120"/>
              </a:lnTo>
              <a:lnTo>
                <a:pt x="0" y="13024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2302EF3-63DC-4CD4-B4A3-87D6D7099AC2}">
      <dsp:nvSpPr>
        <dsp:cNvPr id="0" name=""/>
        <dsp:cNvSpPr/>
      </dsp:nvSpPr>
      <dsp:spPr>
        <a:xfrm>
          <a:off x="2961169" y="252426"/>
          <a:ext cx="2937465" cy="387506"/>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fa-IR" sz="2000" b="1" kern="1200" dirty="0" smtClean="0"/>
            <a:t>معاونت خدمات مشترکین</a:t>
          </a:r>
          <a:endParaRPr lang="en-US" sz="2000" b="1" kern="1200" dirty="0"/>
        </a:p>
      </dsp:txBody>
      <dsp:txXfrm>
        <a:off x="2961169" y="252426"/>
        <a:ext cx="2937465" cy="387506"/>
      </dsp:txXfrm>
    </dsp:sp>
    <dsp:sp modelId="{DE49A58E-A9BA-4503-BFE9-9E224A09086D}">
      <dsp:nvSpPr>
        <dsp:cNvPr id="0" name=""/>
        <dsp:cNvSpPr/>
      </dsp:nvSpPr>
      <dsp:spPr>
        <a:xfrm>
          <a:off x="281223" y="770174"/>
          <a:ext cx="809620" cy="569000"/>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fa-IR" sz="1400" b="1" kern="1200" dirty="0" smtClean="0"/>
            <a:t>دفتر مدیریت مصرف</a:t>
          </a:r>
          <a:endParaRPr lang="en-US" sz="1400" b="1" kern="1200" dirty="0"/>
        </a:p>
      </dsp:txBody>
      <dsp:txXfrm>
        <a:off x="281223" y="770174"/>
        <a:ext cx="809620" cy="569000"/>
      </dsp:txXfrm>
    </dsp:sp>
    <dsp:sp modelId="{5625A29E-2D5A-40C5-86B0-F5F8C2CF1403}">
      <dsp:nvSpPr>
        <dsp:cNvPr id="0" name=""/>
        <dsp:cNvSpPr/>
      </dsp:nvSpPr>
      <dsp:spPr>
        <a:xfrm>
          <a:off x="718" y="1469416"/>
          <a:ext cx="620194" cy="51978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fa-IR" sz="1200" kern="1200" dirty="0" smtClean="0"/>
            <a:t>مدیریت مصرف</a:t>
          </a:r>
        </a:p>
      </dsp:txBody>
      <dsp:txXfrm>
        <a:off x="718" y="1469416"/>
        <a:ext cx="620194" cy="519785"/>
      </dsp:txXfrm>
    </dsp:sp>
    <dsp:sp modelId="{FA2FE68D-A940-42D3-9C14-EAC5CD6BE35D}">
      <dsp:nvSpPr>
        <dsp:cNvPr id="0" name=""/>
        <dsp:cNvSpPr/>
      </dsp:nvSpPr>
      <dsp:spPr>
        <a:xfrm>
          <a:off x="155767" y="2119442"/>
          <a:ext cx="620194" cy="459015"/>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fa-IR" sz="1200" kern="1200" dirty="0" smtClean="0"/>
            <a:t>آموزش همگانی</a:t>
          </a:r>
        </a:p>
      </dsp:txBody>
      <dsp:txXfrm>
        <a:off x="155767" y="2119442"/>
        <a:ext cx="620194" cy="459015"/>
      </dsp:txXfrm>
    </dsp:sp>
    <dsp:sp modelId="{3EA54C85-4EA9-4EF4-AE75-0E8042C83315}">
      <dsp:nvSpPr>
        <dsp:cNvPr id="0" name=""/>
        <dsp:cNvSpPr/>
      </dsp:nvSpPr>
      <dsp:spPr>
        <a:xfrm>
          <a:off x="155767" y="2708698"/>
          <a:ext cx="933603" cy="1179092"/>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fa-IR" sz="1200" kern="1200" dirty="0" smtClean="0"/>
            <a:t>آموزش تخصصی صنایع – کشاورزان – ادارات و</a:t>
          </a:r>
        </a:p>
        <a:p>
          <a:pPr lvl="0" algn="ctr" defTabSz="533400">
            <a:lnSpc>
              <a:spcPct val="90000"/>
            </a:lnSpc>
            <a:spcBef>
              <a:spcPct val="0"/>
            </a:spcBef>
            <a:spcAft>
              <a:spcPct val="35000"/>
            </a:spcAft>
          </a:pPr>
          <a:r>
            <a:rPr lang="fa-IR" sz="1200" kern="1200" dirty="0" smtClean="0"/>
            <a:t>مشترکین تجاری</a:t>
          </a:r>
        </a:p>
      </dsp:txBody>
      <dsp:txXfrm>
        <a:off x="155767" y="2708698"/>
        <a:ext cx="933603" cy="1179092"/>
      </dsp:txXfrm>
    </dsp:sp>
    <dsp:sp modelId="{69BB843E-EB87-41F4-ABE8-78B01928BD74}">
      <dsp:nvSpPr>
        <dsp:cNvPr id="0" name=""/>
        <dsp:cNvSpPr/>
      </dsp:nvSpPr>
      <dsp:spPr>
        <a:xfrm>
          <a:off x="751154" y="1469416"/>
          <a:ext cx="620194" cy="31009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fa-IR" sz="1200" kern="1200" dirty="0" smtClean="0"/>
            <a:t>کاهش پیک</a:t>
          </a:r>
        </a:p>
      </dsp:txBody>
      <dsp:txXfrm>
        <a:off x="751154" y="1469416"/>
        <a:ext cx="620194" cy="310097"/>
      </dsp:txXfrm>
    </dsp:sp>
    <dsp:sp modelId="{6C045C22-D80D-45E5-A67C-C854C61A3717}">
      <dsp:nvSpPr>
        <dsp:cNvPr id="0" name=""/>
        <dsp:cNvSpPr/>
      </dsp:nvSpPr>
      <dsp:spPr>
        <a:xfrm>
          <a:off x="906202" y="1909754"/>
          <a:ext cx="620194" cy="671655"/>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fa-IR" sz="1200" kern="1200" dirty="0" smtClean="0"/>
            <a:t>برگزاری سمینارهای تخصصی</a:t>
          </a:r>
        </a:p>
      </dsp:txBody>
      <dsp:txXfrm>
        <a:off x="906202" y="1909754"/>
        <a:ext cx="620194" cy="671655"/>
      </dsp:txXfrm>
    </dsp:sp>
    <dsp:sp modelId="{C1EA7589-0C2E-49A0-BA57-57FE5B4762D5}">
      <dsp:nvSpPr>
        <dsp:cNvPr id="0" name=""/>
        <dsp:cNvSpPr/>
      </dsp:nvSpPr>
      <dsp:spPr>
        <a:xfrm>
          <a:off x="1378805" y="770174"/>
          <a:ext cx="1111333" cy="443767"/>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fa-IR" sz="1400" b="1" kern="1200" dirty="0" smtClean="0"/>
            <a:t>دفتر لوازم اندازه گیری</a:t>
          </a:r>
          <a:endParaRPr lang="en-US" sz="1400" b="1" kern="1200" dirty="0"/>
        </a:p>
      </dsp:txBody>
      <dsp:txXfrm>
        <a:off x="1378805" y="770174"/>
        <a:ext cx="1111333" cy="443767"/>
      </dsp:txXfrm>
    </dsp:sp>
    <dsp:sp modelId="{45AA45FD-5445-424C-9B0F-DFC4D4BEBDFB}">
      <dsp:nvSpPr>
        <dsp:cNvPr id="0" name=""/>
        <dsp:cNvSpPr/>
      </dsp:nvSpPr>
      <dsp:spPr>
        <a:xfrm>
          <a:off x="1656638" y="1344183"/>
          <a:ext cx="722012" cy="47448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fa-IR" sz="1200" kern="1200" dirty="0" smtClean="0"/>
            <a:t>تعویض کنتورهای آنالوگ</a:t>
          </a:r>
          <a:endParaRPr lang="en-US" sz="1200" kern="1200" dirty="0"/>
        </a:p>
      </dsp:txBody>
      <dsp:txXfrm>
        <a:off x="1656638" y="1344183"/>
        <a:ext cx="722012" cy="474489"/>
      </dsp:txXfrm>
    </dsp:sp>
    <dsp:sp modelId="{CA6695B0-7C2B-4264-8D75-F5DBE52EFC1A}">
      <dsp:nvSpPr>
        <dsp:cNvPr id="0" name=""/>
        <dsp:cNvSpPr/>
      </dsp:nvSpPr>
      <dsp:spPr>
        <a:xfrm>
          <a:off x="1656638" y="1948913"/>
          <a:ext cx="818241" cy="56631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fa-IR" sz="1200" kern="1200" dirty="0" smtClean="0"/>
            <a:t>نظارت بر نصب انشعاب</a:t>
          </a:r>
          <a:endParaRPr lang="en-US" sz="1200" kern="1200" dirty="0"/>
        </a:p>
      </dsp:txBody>
      <dsp:txXfrm>
        <a:off x="1656638" y="1948913"/>
        <a:ext cx="818241" cy="566315"/>
      </dsp:txXfrm>
    </dsp:sp>
    <dsp:sp modelId="{CDD26A2C-02C5-465B-AAA6-B0DA46FDA581}">
      <dsp:nvSpPr>
        <dsp:cNvPr id="0" name=""/>
        <dsp:cNvSpPr/>
      </dsp:nvSpPr>
      <dsp:spPr>
        <a:xfrm>
          <a:off x="1656638" y="2645469"/>
          <a:ext cx="620194" cy="61043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fa-IR" sz="1200" kern="1200" dirty="0" smtClean="0"/>
            <a:t>نظارت بر اصلاح انشعاب</a:t>
          </a:r>
          <a:endParaRPr lang="en-US" sz="1200" kern="1200" dirty="0"/>
        </a:p>
      </dsp:txBody>
      <dsp:txXfrm>
        <a:off x="1656638" y="2645469"/>
        <a:ext cx="620194" cy="610439"/>
      </dsp:txXfrm>
    </dsp:sp>
    <dsp:sp modelId="{673180A5-E806-437B-A5DE-C9BF3066DEF7}">
      <dsp:nvSpPr>
        <dsp:cNvPr id="0" name=""/>
        <dsp:cNvSpPr/>
      </dsp:nvSpPr>
      <dsp:spPr>
        <a:xfrm>
          <a:off x="1656638" y="3386149"/>
          <a:ext cx="746032" cy="55431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fa-IR" sz="1200" kern="1200" dirty="0" smtClean="0"/>
            <a:t>بازرسی و کنترل لوازم اندازه گیری</a:t>
          </a:r>
          <a:endParaRPr lang="en-US" sz="1200" kern="1200" dirty="0"/>
        </a:p>
      </dsp:txBody>
      <dsp:txXfrm>
        <a:off x="1656638" y="3386149"/>
        <a:ext cx="746032" cy="554311"/>
      </dsp:txXfrm>
    </dsp:sp>
    <dsp:sp modelId="{1E4EF7DA-9119-481A-9B29-24B675CCE508}">
      <dsp:nvSpPr>
        <dsp:cNvPr id="0" name=""/>
        <dsp:cNvSpPr/>
      </dsp:nvSpPr>
      <dsp:spPr>
        <a:xfrm>
          <a:off x="1656638" y="4070701"/>
          <a:ext cx="807772" cy="31009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fa-IR" sz="1200" kern="1200" dirty="0" smtClean="0"/>
            <a:t>اجرای طرح فهام</a:t>
          </a:r>
          <a:endParaRPr lang="en-US" sz="1200" kern="1200" dirty="0"/>
        </a:p>
      </dsp:txBody>
      <dsp:txXfrm>
        <a:off x="1656638" y="4070701"/>
        <a:ext cx="807772" cy="310097"/>
      </dsp:txXfrm>
    </dsp:sp>
    <dsp:sp modelId="{AA2725D0-9F89-44F0-A5A7-441DBFC961AE}">
      <dsp:nvSpPr>
        <dsp:cNvPr id="0" name=""/>
        <dsp:cNvSpPr/>
      </dsp:nvSpPr>
      <dsp:spPr>
        <a:xfrm>
          <a:off x="1656638" y="4511040"/>
          <a:ext cx="879547" cy="61855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fa-IR" sz="1200" kern="1200" dirty="0" smtClean="0"/>
            <a:t>شناسایی و جمع آوری برقهای غیر مجاز</a:t>
          </a:r>
          <a:endParaRPr lang="en-US" sz="1200" kern="1200" dirty="0"/>
        </a:p>
      </dsp:txBody>
      <dsp:txXfrm>
        <a:off x="1656638" y="4511040"/>
        <a:ext cx="879547" cy="618551"/>
      </dsp:txXfrm>
    </dsp:sp>
    <dsp:sp modelId="{198C7CC1-2761-40D6-BF5D-D600FB2BCEF3}">
      <dsp:nvSpPr>
        <dsp:cNvPr id="0" name=""/>
        <dsp:cNvSpPr/>
      </dsp:nvSpPr>
      <dsp:spPr>
        <a:xfrm>
          <a:off x="3034174" y="770174"/>
          <a:ext cx="1069693" cy="372612"/>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a-IR" sz="1600" b="1" kern="1200" dirty="0" smtClean="0"/>
            <a:t>دفتر تشخیص</a:t>
          </a:r>
          <a:endParaRPr lang="en-US" sz="1600" b="1" kern="1200" dirty="0"/>
        </a:p>
      </dsp:txBody>
      <dsp:txXfrm>
        <a:off x="3034174" y="770174"/>
        <a:ext cx="1069693" cy="372612"/>
      </dsp:txXfrm>
    </dsp:sp>
    <dsp:sp modelId="{F9B0F17F-9195-4AFE-A32C-991796EF7D4F}">
      <dsp:nvSpPr>
        <dsp:cNvPr id="0" name=""/>
        <dsp:cNvSpPr/>
      </dsp:nvSpPr>
      <dsp:spPr>
        <a:xfrm>
          <a:off x="2511378" y="1273028"/>
          <a:ext cx="620194" cy="52215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fa-IR" sz="1200" kern="1200" dirty="0" smtClean="0"/>
            <a:t>نظارت بر فروش انرژی</a:t>
          </a:r>
          <a:endParaRPr lang="en-US" sz="1200" kern="1200" dirty="0"/>
        </a:p>
      </dsp:txBody>
      <dsp:txXfrm>
        <a:off x="2511378" y="1273028"/>
        <a:ext cx="620194" cy="522154"/>
      </dsp:txXfrm>
    </dsp:sp>
    <dsp:sp modelId="{F7125A48-7C75-4486-B18C-40A8932BB13D}">
      <dsp:nvSpPr>
        <dsp:cNvPr id="0" name=""/>
        <dsp:cNvSpPr/>
      </dsp:nvSpPr>
      <dsp:spPr>
        <a:xfrm>
          <a:off x="2666426" y="1925423"/>
          <a:ext cx="1185657" cy="44550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fa-IR" sz="1200" kern="1200" dirty="0" smtClean="0"/>
            <a:t>نظارت بر قرائت و توزیع</a:t>
          </a:r>
          <a:endParaRPr lang="en-US" sz="1200" kern="1200" dirty="0"/>
        </a:p>
      </dsp:txBody>
      <dsp:txXfrm>
        <a:off x="2666426" y="1925423"/>
        <a:ext cx="1185657" cy="445504"/>
      </dsp:txXfrm>
    </dsp:sp>
    <dsp:sp modelId="{9DAE2B2F-9695-4F52-B503-3A47BCEA3D5D}">
      <dsp:nvSpPr>
        <dsp:cNvPr id="0" name=""/>
        <dsp:cNvSpPr/>
      </dsp:nvSpPr>
      <dsp:spPr>
        <a:xfrm>
          <a:off x="2666426" y="2501168"/>
          <a:ext cx="1211091" cy="53126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fa-IR" sz="1200" kern="1200" dirty="0" smtClean="0"/>
            <a:t>کنترل هایلو (ریلی و کیلوواتی)</a:t>
          </a:r>
          <a:endParaRPr lang="en-US" sz="1200" kern="1200" dirty="0"/>
        </a:p>
      </dsp:txBody>
      <dsp:txXfrm>
        <a:off x="2666426" y="2501168"/>
        <a:ext cx="1211091" cy="531264"/>
      </dsp:txXfrm>
    </dsp:sp>
    <dsp:sp modelId="{A6E2647E-116C-413D-A2F2-8B86ECD4508A}">
      <dsp:nvSpPr>
        <dsp:cNvPr id="0" name=""/>
        <dsp:cNvSpPr/>
      </dsp:nvSpPr>
      <dsp:spPr>
        <a:xfrm>
          <a:off x="2666426" y="3162674"/>
          <a:ext cx="1224965" cy="544112"/>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fa-IR" sz="1200" kern="1200" dirty="0" smtClean="0"/>
            <a:t>نظارت چند لایه ای صدور صورت حساب</a:t>
          </a:r>
          <a:endParaRPr lang="en-US" sz="1200" kern="1200" dirty="0"/>
        </a:p>
      </dsp:txBody>
      <dsp:txXfrm>
        <a:off x="2666426" y="3162674"/>
        <a:ext cx="1224965" cy="544112"/>
      </dsp:txXfrm>
    </dsp:sp>
    <dsp:sp modelId="{E35701C1-C79C-4B4E-A729-CA3A9CCE2685}">
      <dsp:nvSpPr>
        <dsp:cNvPr id="0" name=""/>
        <dsp:cNvSpPr/>
      </dsp:nvSpPr>
      <dsp:spPr>
        <a:xfrm>
          <a:off x="2666426" y="3837027"/>
          <a:ext cx="1211091" cy="408032"/>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fa-IR" sz="1200" kern="1200" dirty="0" smtClean="0"/>
            <a:t>صدور صورتحسابهای خارج از کنتور</a:t>
          </a:r>
          <a:endParaRPr lang="en-US" sz="1200" kern="1200" dirty="0"/>
        </a:p>
      </dsp:txBody>
      <dsp:txXfrm>
        <a:off x="2666426" y="3837027"/>
        <a:ext cx="1211091" cy="408032"/>
      </dsp:txXfrm>
    </dsp:sp>
    <dsp:sp modelId="{88C512D8-5715-45E1-A923-837EFCE4EB2E}">
      <dsp:nvSpPr>
        <dsp:cNvPr id="0" name=""/>
        <dsp:cNvSpPr/>
      </dsp:nvSpPr>
      <dsp:spPr>
        <a:xfrm>
          <a:off x="2666426" y="4375301"/>
          <a:ext cx="1211091" cy="420876"/>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fa-IR" sz="1200" kern="1200" dirty="0" smtClean="0"/>
            <a:t>نظارت بر تخصیص تعرفه و تعدیلات</a:t>
          </a:r>
          <a:endParaRPr lang="en-US" sz="1200" kern="1200" dirty="0"/>
        </a:p>
      </dsp:txBody>
      <dsp:txXfrm>
        <a:off x="2666426" y="4375301"/>
        <a:ext cx="1211091" cy="420876"/>
      </dsp:txXfrm>
    </dsp:sp>
    <dsp:sp modelId="{7657AA4A-09BF-4185-8DA3-F84787EE5C88}">
      <dsp:nvSpPr>
        <dsp:cNvPr id="0" name=""/>
        <dsp:cNvSpPr/>
      </dsp:nvSpPr>
      <dsp:spPr>
        <a:xfrm>
          <a:off x="3261813" y="1273028"/>
          <a:ext cx="614414" cy="48523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fa-IR" sz="1100" kern="1200" dirty="0" smtClean="0"/>
            <a:t>پیگیری وصول مطالبات</a:t>
          </a:r>
          <a:endParaRPr lang="en-US" sz="1100" kern="1200" dirty="0"/>
        </a:p>
      </dsp:txBody>
      <dsp:txXfrm>
        <a:off x="3261813" y="1273028"/>
        <a:ext cx="614414" cy="485231"/>
      </dsp:txXfrm>
    </dsp:sp>
    <dsp:sp modelId="{484BCC4F-0BDB-401E-A479-A3AB9404E2C1}">
      <dsp:nvSpPr>
        <dsp:cNvPr id="0" name=""/>
        <dsp:cNvSpPr/>
      </dsp:nvSpPr>
      <dsp:spPr>
        <a:xfrm>
          <a:off x="4006469" y="1273028"/>
          <a:ext cx="620194" cy="62652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fa-IR" sz="1100" kern="1200" dirty="0" smtClean="0"/>
            <a:t>نظارت بر عملکرد آژانسها</a:t>
          </a:r>
          <a:endParaRPr lang="en-US" sz="1100" kern="1200" dirty="0"/>
        </a:p>
      </dsp:txBody>
      <dsp:txXfrm>
        <a:off x="4006469" y="1273028"/>
        <a:ext cx="620194" cy="626529"/>
      </dsp:txXfrm>
    </dsp:sp>
    <dsp:sp modelId="{07F4449C-9BA0-4E81-B73E-6372196D1496}">
      <dsp:nvSpPr>
        <dsp:cNvPr id="0" name=""/>
        <dsp:cNvSpPr/>
      </dsp:nvSpPr>
      <dsp:spPr>
        <a:xfrm>
          <a:off x="4412278" y="770174"/>
          <a:ext cx="1378506" cy="342877"/>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a-IR" sz="1600" b="1" kern="1200" dirty="0" smtClean="0"/>
            <a:t>خدمات الکترونیک</a:t>
          </a:r>
        </a:p>
      </dsp:txBody>
      <dsp:txXfrm>
        <a:off x="4412278" y="770174"/>
        <a:ext cx="1378506" cy="342877"/>
      </dsp:txXfrm>
    </dsp:sp>
    <dsp:sp modelId="{F846ACFA-25B8-4227-BDAD-8D8518EA30CE}">
      <dsp:nvSpPr>
        <dsp:cNvPr id="0" name=""/>
        <dsp:cNvSpPr/>
      </dsp:nvSpPr>
      <dsp:spPr>
        <a:xfrm>
          <a:off x="4756904" y="1243293"/>
          <a:ext cx="620194" cy="31009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fa-IR" sz="1200" b="0" kern="1200" dirty="0" smtClean="0"/>
            <a:t>طرح فخیم</a:t>
          </a:r>
        </a:p>
      </dsp:txBody>
      <dsp:txXfrm>
        <a:off x="4756904" y="1243293"/>
        <a:ext cx="620194" cy="310097"/>
      </dsp:txXfrm>
    </dsp:sp>
    <dsp:sp modelId="{D1C5CC5C-D68E-4C95-B337-F4C76A995426}">
      <dsp:nvSpPr>
        <dsp:cNvPr id="0" name=""/>
        <dsp:cNvSpPr/>
      </dsp:nvSpPr>
      <dsp:spPr>
        <a:xfrm>
          <a:off x="4756904" y="1683631"/>
          <a:ext cx="622979" cy="57704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fa-IR" sz="1200" b="0" kern="1200" dirty="0" smtClean="0"/>
            <a:t>بایگانی الکترونیک</a:t>
          </a:r>
        </a:p>
      </dsp:txBody>
      <dsp:txXfrm>
        <a:off x="4756904" y="1683631"/>
        <a:ext cx="622979" cy="577041"/>
      </dsp:txXfrm>
    </dsp:sp>
    <dsp:sp modelId="{11143BC1-BD20-4C5F-9FA8-4613DE64608E}">
      <dsp:nvSpPr>
        <dsp:cNvPr id="0" name=""/>
        <dsp:cNvSpPr/>
      </dsp:nvSpPr>
      <dsp:spPr>
        <a:xfrm>
          <a:off x="4756904" y="2390913"/>
          <a:ext cx="620194" cy="47416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fa-IR" sz="1200" b="0" kern="1200" dirty="0" smtClean="0"/>
            <a:t>اپلیکیشن موبایل</a:t>
          </a:r>
        </a:p>
      </dsp:txBody>
      <dsp:txXfrm>
        <a:off x="4756904" y="2390913"/>
        <a:ext cx="620194" cy="474160"/>
      </dsp:txXfrm>
    </dsp:sp>
    <dsp:sp modelId="{4BFD3989-29C5-4C82-99A9-29597B97C6A6}">
      <dsp:nvSpPr>
        <dsp:cNvPr id="0" name=""/>
        <dsp:cNvSpPr/>
      </dsp:nvSpPr>
      <dsp:spPr>
        <a:xfrm>
          <a:off x="4756904" y="2995315"/>
          <a:ext cx="677748" cy="72282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fa-IR" sz="1200" b="0" kern="1200" dirty="0" smtClean="0"/>
            <a:t>توسعه سیستم جامع مشترکین</a:t>
          </a:r>
        </a:p>
      </dsp:txBody>
      <dsp:txXfrm>
        <a:off x="4756904" y="2995315"/>
        <a:ext cx="677748" cy="722824"/>
      </dsp:txXfrm>
    </dsp:sp>
    <dsp:sp modelId="{14A96B58-E3E3-4D74-B0AC-22140481B27E}">
      <dsp:nvSpPr>
        <dsp:cNvPr id="0" name=""/>
        <dsp:cNvSpPr/>
      </dsp:nvSpPr>
      <dsp:spPr>
        <a:xfrm>
          <a:off x="4756904" y="3848380"/>
          <a:ext cx="893030" cy="74164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fa-IR" sz="1200" b="0" kern="1200" dirty="0" smtClean="0"/>
            <a:t>مدیریت و ارائه خدمات از طریق پرتال شرکت</a:t>
          </a:r>
        </a:p>
      </dsp:txBody>
      <dsp:txXfrm>
        <a:off x="4756904" y="3848380"/>
        <a:ext cx="893030" cy="741647"/>
      </dsp:txXfrm>
    </dsp:sp>
    <dsp:sp modelId="{CD57B3E3-1C1E-4445-A5B0-197E4ACD38DE}">
      <dsp:nvSpPr>
        <dsp:cNvPr id="0" name=""/>
        <dsp:cNvSpPr/>
      </dsp:nvSpPr>
      <dsp:spPr>
        <a:xfrm>
          <a:off x="4756904" y="4720268"/>
          <a:ext cx="889656" cy="62454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fa-IR" sz="1200" b="0" kern="1200" dirty="0" smtClean="0"/>
            <a:t>پردازش اطلاعات مشترکین</a:t>
          </a:r>
        </a:p>
      </dsp:txBody>
      <dsp:txXfrm>
        <a:off x="4756904" y="4720268"/>
        <a:ext cx="889656" cy="624548"/>
      </dsp:txXfrm>
    </dsp:sp>
    <dsp:sp modelId="{2FA9F76F-B248-4C55-BBDB-DD5D448CE0DE}">
      <dsp:nvSpPr>
        <dsp:cNvPr id="0" name=""/>
        <dsp:cNvSpPr/>
      </dsp:nvSpPr>
      <dsp:spPr>
        <a:xfrm>
          <a:off x="6074824" y="770174"/>
          <a:ext cx="2503757" cy="372550"/>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a-IR" sz="1600" b="1" kern="1200" dirty="0" smtClean="0"/>
            <a:t>دفتر نظارت  بر خدمات مشترکین</a:t>
          </a:r>
          <a:endParaRPr lang="en-US" sz="1600" b="1" kern="1200" dirty="0"/>
        </a:p>
      </dsp:txBody>
      <dsp:txXfrm>
        <a:off x="6074824" y="770174"/>
        <a:ext cx="2503757" cy="372550"/>
      </dsp:txXfrm>
    </dsp:sp>
    <dsp:sp modelId="{40418A1B-50E4-48DE-B7FC-4F6208EE2976}">
      <dsp:nvSpPr>
        <dsp:cNvPr id="0" name=""/>
        <dsp:cNvSpPr/>
      </dsp:nvSpPr>
      <dsp:spPr>
        <a:xfrm>
          <a:off x="5510125" y="1272966"/>
          <a:ext cx="620194" cy="45450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fa-IR" sz="1200" b="0" kern="1200" dirty="0" smtClean="0"/>
            <a:t>نظارت بر فروش</a:t>
          </a:r>
          <a:endParaRPr lang="en-US" sz="1200" b="0" kern="1200" dirty="0"/>
        </a:p>
      </dsp:txBody>
      <dsp:txXfrm>
        <a:off x="5510125" y="1272966"/>
        <a:ext cx="620194" cy="454506"/>
      </dsp:txXfrm>
    </dsp:sp>
    <dsp:sp modelId="{1B231B6A-AC01-4EBB-8895-7D82F6E999E1}">
      <dsp:nvSpPr>
        <dsp:cNvPr id="0" name=""/>
        <dsp:cNvSpPr/>
      </dsp:nvSpPr>
      <dsp:spPr>
        <a:xfrm>
          <a:off x="5665173" y="1857713"/>
          <a:ext cx="551867" cy="808336"/>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1">
            <a:lnSpc>
              <a:spcPct val="90000"/>
            </a:lnSpc>
            <a:spcBef>
              <a:spcPct val="0"/>
            </a:spcBef>
            <a:spcAft>
              <a:spcPct val="35000"/>
            </a:spcAft>
          </a:pPr>
          <a:r>
            <a:rPr lang="fa-IR" sz="1200" b="0" kern="1200" dirty="0" smtClean="0"/>
            <a:t>انشعابات ثانویه کمتر از </a:t>
          </a:r>
          <a:r>
            <a:rPr lang="en-US" sz="1200" b="0" kern="1200" dirty="0" smtClean="0"/>
            <a:t>250 KW</a:t>
          </a:r>
          <a:endParaRPr lang="en-US" sz="1200" b="0" kern="1200" dirty="0"/>
        </a:p>
      </dsp:txBody>
      <dsp:txXfrm>
        <a:off x="5665173" y="1857713"/>
        <a:ext cx="551867" cy="808336"/>
      </dsp:txXfrm>
    </dsp:sp>
    <dsp:sp modelId="{9E124B57-B063-44C8-8289-6FCAB84B77B9}">
      <dsp:nvSpPr>
        <dsp:cNvPr id="0" name=""/>
        <dsp:cNvSpPr/>
      </dsp:nvSpPr>
      <dsp:spPr>
        <a:xfrm>
          <a:off x="5665173" y="2796291"/>
          <a:ext cx="1474922" cy="310097"/>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fa-IR" sz="1200" b="0" kern="1200" dirty="0" smtClean="0"/>
            <a:t>انشعابات مشمول معافیت</a:t>
          </a:r>
          <a:endParaRPr lang="en-US" sz="1200" b="0" kern="1200" dirty="0"/>
        </a:p>
      </dsp:txBody>
      <dsp:txXfrm>
        <a:off x="5665173" y="2796291"/>
        <a:ext cx="1474922" cy="310097"/>
      </dsp:txXfrm>
    </dsp:sp>
    <dsp:sp modelId="{B3BB838C-DBF6-4D00-846C-36EEE2DAB562}">
      <dsp:nvSpPr>
        <dsp:cNvPr id="0" name=""/>
        <dsp:cNvSpPr/>
      </dsp:nvSpPr>
      <dsp:spPr>
        <a:xfrm>
          <a:off x="5665173" y="3236629"/>
          <a:ext cx="620194" cy="310097"/>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fa-IR" sz="1200" b="0" kern="1200" dirty="0" smtClean="0"/>
            <a:t>نظر سنجی</a:t>
          </a:r>
          <a:endParaRPr lang="en-US" sz="1200" b="0" kern="1200" dirty="0"/>
        </a:p>
      </dsp:txBody>
      <dsp:txXfrm>
        <a:off x="5665173" y="3236629"/>
        <a:ext cx="620194" cy="310097"/>
      </dsp:txXfrm>
    </dsp:sp>
    <dsp:sp modelId="{6E6EDDAA-39CB-4F9B-B52C-6D354A5BB879}">
      <dsp:nvSpPr>
        <dsp:cNvPr id="0" name=""/>
        <dsp:cNvSpPr/>
      </dsp:nvSpPr>
      <dsp:spPr>
        <a:xfrm>
          <a:off x="6260560" y="1272966"/>
          <a:ext cx="620194" cy="41343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fa-IR" sz="1200" b="0" kern="1200" dirty="0" smtClean="0"/>
            <a:t>فروش انشعاب</a:t>
          </a:r>
          <a:endParaRPr lang="en-US" sz="1200" b="0" kern="1200" dirty="0"/>
        </a:p>
      </dsp:txBody>
      <dsp:txXfrm>
        <a:off x="6260560" y="1272966"/>
        <a:ext cx="620194" cy="413431"/>
      </dsp:txXfrm>
    </dsp:sp>
    <dsp:sp modelId="{240103EA-CD31-49A0-83E8-43D3B750BE27}">
      <dsp:nvSpPr>
        <dsp:cNvPr id="0" name=""/>
        <dsp:cNvSpPr/>
      </dsp:nvSpPr>
      <dsp:spPr>
        <a:xfrm>
          <a:off x="6415609" y="1816638"/>
          <a:ext cx="1169829" cy="310097"/>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fa-IR" sz="1200" b="0" kern="1200" dirty="0" smtClean="0"/>
            <a:t>انشعابات ولتاژ اولیه</a:t>
          </a:r>
          <a:endParaRPr lang="en-US" sz="1200" b="0" kern="1200" dirty="0"/>
        </a:p>
      </dsp:txBody>
      <dsp:txXfrm>
        <a:off x="6415609" y="1816638"/>
        <a:ext cx="1169829" cy="310097"/>
      </dsp:txXfrm>
    </dsp:sp>
    <dsp:sp modelId="{897D48CB-8C49-443E-ADA5-0C1638943FFA}">
      <dsp:nvSpPr>
        <dsp:cNvPr id="0" name=""/>
        <dsp:cNvSpPr/>
      </dsp:nvSpPr>
      <dsp:spPr>
        <a:xfrm>
          <a:off x="6415609" y="2256976"/>
          <a:ext cx="1867369" cy="310097"/>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1">
            <a:lnSpc>
              <a:spcPct val="90000"/>
            </a:lnSpc>
            <a:spcBef>
              <a:spcPct val="0"/>
            </a:spcBef>
            <a:spcAft>
              <a:spcPct val="35000"/>
            </a:spcAft>
          </a:pPr>
          <a:r>
            <a:rPr lang="fa-IR" sz="1200" b="0" kern="1200" dirty="0" smtClean="0"/>
            <a:t>انشعابات ثانویه بالای </a:t>
          </a:r>
          <a:r>
            <a:rPr lang="en-US" sz="1200" b="0" kern="1200" dirty="0" smtClean="0"/>
            <a:t> 250KW</a:t>
          </a:r>
          <a:endParaRPr lang="en-US" sz="1200" b="0" kern="1200" dirty="0"/>
        </a:p>
      </dsp:txBody>
      <dsp:txXfrm>
        <a:off x="6415609" y="2256976"/>
        <a:ext cx="1867369" cy="310097"/>
      </dsp:txXfrm>
    </dsp:sp>
    <dsp:sp modelId="{7B8333C5-D36F-4946-9727-8B4E53DF6DBE}">
      <dsp:nvSpPr>
        <dsp:cNvPr id="0" name=""/>
        <dsp:cNvSpPr/>
      </dsp:nvSpPr>
      <dsp:spPr>
        <a:xfrm>
          <a:off x="7010996" y="1272966"/>
          <a:ext cx="1381849" cy="52986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1">
            <a:lnSpc>
              <a:spcPct val="90000"/>
            </a:lnSpc>
            <a:spcBef>
              <a:spcPct val="0"/>
            </a:spcBef>
            <a:spcAft>
              <a:spcPct val="35000"/>
            </a:spcAft>
          </a:pPr>
          <a:r>
            <a:rPr lang="fa-IR" sz="1200" b="0" kern="1200" dirty="0" smtClean="0"/>
            <a:t>تایید استرداد مبالغ بالای 50 میلیون ریال </a:t>
          </a:r>
          <a:endParaRPr lang="en-US" sz="1200" b="0" kern="1200" dirty="0"/>
        </a:p>
      </dsp:txBody>
      <dsp:txXfrm>
        <a:off x="7010996" y="1272966"/>
        <a:ext cx="1381849" cy="529860"/>
      </dsp:txXfrm>
    </dsp:sp>
    <dsp:sp modelId="{13CE087C-D67E-438F-B8F5-E27F06DE03E4}">
      <dsp:nvSpPr>
        <dsp:cNvPr id="0" name=""/>
        <dsp:cNvSpPr/>
      </dsp:nvSpPr>
      <dsp:spPr>
        <a:xfrm>
          <a:off x="8523086" y="1272966"/>
          <a:ext cx="620194" cy="79382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1">
            <a:lnSpc>
              <a:spcPct val="90000"/>
            </a:lnSpc>
            <a:spcBef>
              <a:spcPct val="0"/>
            </a:spcBef>
            <a:spcAft>
              <a:spcPct val="35000"/>
            </a:spcAft>
          </a:pPr>
          <a:r>
            <a:rPr lang="fa-IR" sz="1200" b="0" kern="1200" dirty="0" smtClean="0"/>
            <a:t>تایید فعال نمودن اشتراکهای راکد</a:t>
          </a:r>
          <a:endParaRPr lang="en-US" sz="1200" b="0" kern="1200" dirty="0"/>
        </a:p>
      </dsp:txBody>
      <dsp:txXfrm>
        <a:off x="8523086" y="1272966"/>
        <a:ext cx="620194" cy="79382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E56D89-65D6-4555-BC59-CE1454CD8408}">
      <dsp:nvSpPr>
        <dsp:cNvPr id="0" name=""/>
        <dsp:cNvSpPr/>
      </dsp:nvSpPr>
      <dsp:spPr>
        <a:xfrm rot="21599829">
          <a:off x="150871" y="384887"/>
          <a:ext cx="6564311" cy="15688"/>
        </a:xfrm>
        <a:custGeom>
          <a:avLst/>
          <a:gdLst/>
          <a:ahLst/>
          <a:cxnLst/>
          <a:rect l="0" t="0" r="0" b="0"/>
          <a:pathLst>
            <a:path>
              <a:moveTo>
                <a:pt x="0" y="7844"/>
              </a:moveTo>
              <a:lnTo>
                <a:pt x="6564311" y="7844"/>
              </a:lnTo>
            </a:path>
          </a:pathLst>
        </a:custGeom>
        <a:noFill/>
        <a:ln w="9525" cap="flat" cmpd="sng" algn="ctr">
          <a:noFill/>
          <a:prstDash val="solid"/>
        </a:ln>
        <a:effectLst/>
        <a:scene3d>
          <a:camera prst="orthographicFront"/>
          <a:lightRig rig="flat" dir="t"/>
        </a:scene3d>
      </dsp:spPr>
      <dsp:style>
        <a:lnRef idx="1">
          <a:schemeClr val="accent6"/>
        </a:lnRef>
        <a:fillRef idx="0">
          <a:schemeClr val="accent6"/>
        </a:fillRef>
        <a:effectRef idx="0">
          <a:schemeClr val="accent6"/>
        </a:effectRef>
        <a:fontRef idx="minor">
          <a:schemeClr val="tx1"/>
        </a:fontRef>
      </dsp:style>
    </dsp:sp>
    <dsp:sp modelId="{24D3981E-CBAC-4712-9E4F-1B35A5A6E09A}">
      <dsp:nvSpPr>
        <dsp:cNvPr id="0" name=""/>
        <dsp:cNvSpPr/>
      </dsp:nvSpPr>
      <dsp:spPr>
        <a:xfrm>
          <a:off x="-144869" y="0"/>
          <a:ext cx="896584" cy="785714"/>
        </a:xfrm>
        <a:prstGeom prst="ellipse">
          <a:avLst/>
        </a:prstGeom>
        <a:blipFill rotWithShape="0">
          <a:blip xmlns:r="http://schemas.openxmlformats.org/officeDocument/2006/relationships" r:embed="rId1"/>
          <a:stretch>
            <a:fillRect/>
          </a:stretch>
        </a:blipFill>
        <a:ln w="25400" cap="flat" cmpd="sng" algn="ctr">
          <a:noFill/>
          <a:prstDash val="solid"/>
        </a:ln>
        <a:effectLst/>
        <a:scene3d>
          <a:camera prst="orthographicFront"/>
          <a:lightRig rig="flat" dir="t"/>
        </a:scene3d>
      </dsp:spPr>
      <dsp:style>
        <a:lnRef idx="2">
          <a:schemeClr val="accent6"/>
        </a:lnRef>
        <a:fillRef idx="1">
          <a:schemeClr val="lt1"/>
        </a:fillRef>
        <a:effectRef idx="0">
          <a:schemeClr val="accent6"/>
        </a:effectRef>
        <a:fontRef idx="minor">
          <a:schemeClr val="dk1"/>
        </a:fontRef>
      </dsp:style>
    </dsp:sp>
    <dsp:sp modelId="{1F9446B6-1B26-42F7-A196-034542AC5B55}">
      <dsp:nvSpPr>
        <dsp:cNvPr id="0" name=""/>
        <dsp:cNvSpPr/>
      </dsp:nvSpPr>
      <dsp:spPr>
        <a:xfrm>
          <a:off x="6715183" y="0"/>
          <a:ext cx="2225023" cy="785025"/>
        </a:xfrm>
        <a:prstGeom prst="ellipse">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scene3d>
          <a:camera prst="orthographicFront">
            <a:rot lat="0" lon="0" rev="0"/>
          </a:camera>
          <a:lightRig rig="chilly" dir="t">
            <a:rot lat="0" lon="0" rev="18480000"/>
          </a:lightRig>
        </a:scene3d>
        <a:sp3d prstMaterial="clear">
          <a:bevelT h="63500"/>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scene3d>
            <a:camera prst="orthographicFront"/>
            <a:lightRig rig="glow" dir="tl">
              <a:rot lat="0" lon="0" rev="5400000"/>
            </a:lightRig>
          </a:scene3d>
          <a:sp3d contourW="12700">
            <a:bevelT w="25400" h="25400"/>
            <a:contourClr>
              <a:schemeClr val="accent6">
                <a:shade val="73000"/>
              </a:schemeClr>
            </a:contourClr>
          </a:sp3d>
        </a:bodyPr>
        <a:lstStyle/>
        <a:p>
          <a:pPr lvl="0" algn="ctr" defTabSz="711200" rtl="1">
            <a:lnSpc>
              <a:spcPct val="90000"/>
            </a:lnSpc>
            <a:spcBef>
              <a:spcPct val="0"/>
            </a:spcBef>
            <a:spcAft>
              <a:spcPct val="35000"/>
            </a:spcAft>
          </a:pPr>
          <a:r>
            <a:rPr lang="fa-IR" sz="1600" b="1" kern="1200"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Titr" pitchFamily="2" charset="-78"/>
            </a:rPr>
            <a:t>بودجه 98 </a:t>
          </a:r>
        </a:p>
        <a:p>
          <a:pPr lvl="0" algn="ctr" defTabSz="711200" rtl="1">
            <a:lnSpc>
              <a:spcPct val="90000"/>
            </a:lnSpc>
            <a:spcBef>
              <a:spcPct val="0"/>
            </a:spcBef>
            <a:spcAft>
              <a:spcPct val="35000"/>
            </a:spcAft>
          </a:pPr>
          <a:r>
            <a:rPr lang="fa-IR" sz="1600" b="1" kern="1200"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Titr" pitchFamily="2" charset="-78"/>
            </a:rPr>
            <a:t>معاونت منابع انسانی</a:t>
          </a:r>
          <a:endParaRPr lang="fa-IR" sz="1600" b="1" kern="1200"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Titr" pitchFamily="2" charset="-78"/>
          </a:endParaRPr>
        </a:p>
      </dsp:txBody>
      <dsp:txXfrm>
        <a:off x="7041030" y="114964"/>
        <a:ext cx="1573329" cy="555097"/>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0.36929</cdr:x>
      <cdr:y>0.18027</cdr:y>
    </cdr:from>
    <cdr:to>
      <cdr:x>0.47009</cdr:x>
      <cdr:y>0.43027</cdr:y>
    </cdr:to>
    <cdr:sp macro="" textlink="">
      <cdr:nvSpPr>
        <cdr:cNvPr id="3" name="Arrow: Down 1">
          <a:extLst xmlns:a="http://schemas.openxmlformats.org/drawingml/2006/main">
            <a:ext uri="{FF2B5EF4-FFF2-40B4-BE49-F238E27FC236}">
              <a16:creationId xmlns:a16="http://schemas.microsoft.com/office/drawing/2014/main" id="{EF6560CE-9423-4AF4-9BAA-5076D560C63D}"/>
            </a:ext>
          </a:extLst>
        </cdr:cNvPr>
        <cdr:cNvSpPr/>
      </cdr:nvSpPr>
      <cdr:spPr>
        <a:xfrm xmlns:a="http://schemas.openxmlformats.org/drawingml/2006/main">
          <a:off x="3202757" y="494526"/>
          <a:ext cx="874150" cy="685800"/>
        </a:xfrm>
        <a:prstGeom xmlns:a="http://schemas.openxmlformats.org/drawingml/2006/main" prst="downArrow">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fa-IR" sz="900">
            <a:solidFill>
              <a:sysClr val="windowText" lastClr="000000"/>
            </a:solidFill>
            <a:cs typeface="B Titr" panose="00000700000000000000" pitchFamily="2" charset="-78"/>
          </a:endParaRPr>
        </a:p>
      </cdr:txBody>
    </cdr:sp>
  </cdr:relSizeAnchor>
  <cdr:relSizeAnchor xmlns:cdr="http://schemas.openxmlformats.org/drawingml/2006/chartDrawing">
    <cdr:from>
      <cdr:x>0.36051</cdr:x>
      <cdr:y>0.68027</cdr:y>
    </cdr:from>
    <cdr:to>
      <cdr:x>0.47475</cdr:x>
      <cdr:y>0.86949</cdr:y>
    </cdr:to>
    <cdr:sp macro="" textlink="">
      <cdr:nvSpPr>
        <cdr:cNvPr id="4" name="Up Arrow 3"/>
        <cdr:cNvSpPr/>
      </cdr:nvSpPr>
      <cdr:spPr>
        <a:xfrm xmlns:a="http://schemas.openxmlformats.org/drawingml/2006/main">
          <a:off x="3126557" y="1866126"/>
          <a:ext cx="990776" cy="519059"/>
        </a:xfrm>
        <a:prstGeom xmlns:a="http://schemas.openxmlformats.org/drawingml/2006/main" prst="upArrow">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en-US" sz="900">
            <a:solidFill>
              <a:sysClr val="windowText" lastClr="000000"/>
            </a:solidFill>
            <a:cs typeface="B Titr" panose="00000700000000000000" pitchFamily="2" charset="-78"/>
          </a:endParaRPr>
        </a:p>
      </cdr:txBody>
    </cdr:sp>
  </cdr:relSizeAnchor>
  <cdr:relSizeAnchor xmlns:cdr="http://schemas.openxmlformats.org/drawingml/2006/chartDrawing">
    <cdr:from>
      <cdr:x>0.38687</cdr:x>
      <cdr:y>0.73855</cdr:y>
    </cdr:from>
    <cdr:to>
      <cdr:x>0.45656</cdr:x>
      <cdr:y>0.79411</cdr:y>
    </cdr:to>
    <cdr:sp macro="" textlink="">
      <cdr:nvSpPr>
        <cdr:cNvPr id="5" name="TextBox 3"/>
        <cdr:cNvSpPr txBox="1"/>
      </cdr:nvSpPr>
      <cdr:spPr>
        <a:xfrm xmlns:a="http://schemas.openxmlformats.org/drawingml/2006/main">
          <a:off x="3355157" y="2025985"/>
          <a:ext cx="604397" cy="152412"/>
        </a:xfrm>
        <a:prstGeom xmlns:a="http://schemas.openxmlformats.org/drawingml/2006/main" prst="rect">
          <a:avLst/>
        </a:prstGeom>
      </cdr:spPr>
      <cdr:txBody>
        <a:bodyPr xmlns:a="http://schemas.openxmlformats.org/drawingml/2006/main" wrap="squar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a-IR" sz="800" dirty="0">
              <a:cs typeface="B Titr" panose="00000700000000000000" pitchFamily="2" charset="-78"/>
            </a:rPr>
            <a:t>پیش </a:t>
          </a:r>
          <a:r>
            <a:rPr lang="fa-IR" sz="700" dirty="0">
              <a:cs typeface="B Titr" panose="00000700000000000000" pitchFamily="2" charset="-78"/>
            </a:rPr>
            <a:t>بینی</a:t>
          </a:r>
          <a:endParaRPr lang="en-US" sz="800" dirty="0">
            <a:cs typeface="B Titr" panose="00000700000000000000" pitchFamily="2" charset="-78"/>
          </a:endParaRPr>
        </a:p>
      </cdr:txBody>
    </cdr:sp>
  </cdr:relSizeAnchor>
  <cdr:relSizeAnchor xmlns:cdr="http://schemas.openxmlformats.org/drawingml/2006/chartDrawing">
    <cdr:from>
      <cdr:x>0.38687</cdr:x>
      <cdr:y>0.26876</cdr:y>
    </cdr:from>
    <cdr:to>
      <cdr:x>0.46329</cdr:x>
      <cdr:y>0.35904</cdr:y>
    </cdr:to>
    <cdr:sp macro="" textlink="">
      <cdr:nvSpPr>
        <cdr:cNvPr id="2" name="TextBox 1">
          <a:extLst xmlns:a="http://schemas.openxmlformats.org/drawingml/2006/main">
            <a:ext uri="{FF2B5EF4-FFF2-40B4-BE49-F238E27FC236}">
              <a16:creationId xmlns:a16="http://schemas.microsoft.com/office/drawing/2014/main" id="{3325CB1A-5E26-4415-ADD6-F04F0F5A79FA}"/>
            </a:ext>
          </a:extLst>
        </cdr:cNvPr>
        <cdr:cNvSpPr txBox="1"/>
      </cdr:nvSpPr>
      <cdr:spPr>
        <a:xfrm xmlns:a="http://schemas.openxmlformats.org/drawingml/2006/main">
          <a:off x="3355156" y="737276"/>
          <a:ext cx="662765" cy="247656"/>
        </a:xfrm>
        <a:prstGeom xmlns:a="http://schemas.openxmlformats.org/drawingml/2006/main" prst="rect">
          <a:avLst/>
        </a:prstGeom>
      </cdr:spPr>
      <cdr:txBody>
        <a:bodyPr xmlns:a="http://schemas.openxmlformats.org/drawingml/2006/main" vertOverflow="clip" wrap="square" rtlCol="1" anchor="ctr"/>
        <a:lstStyle xmlns:a="http://schemas.openxmlformats.org/drawingml/2006/main"/>
        <a:p xmlns:a="http://schemas.openxmlformats.org/drawingml/2006/main">
          <a:r>
            <a:rPr lang="fa-IR" sz="1100" dirty="0">
              <a:cs typeface="B Titr" panose="00000700000000000000" pitchFamily="2" charset="-78"/>
            </a:rPr>
            <a:t>عملکرد</a:t>
          </a:r>
        </a:p>
      </cdr:txBody>
    </cdr:sp>
  </cdr:relSizeAnchor>
</c:userShapes>
</file>

<file path=ppt/drawings/drawing2.xml><?xml version="1.0" encoding="utf-8"?>
<c:userShapes xmlns:c="http://schemas.openxmlformats.org/drawingml/2006/chart">
  <cdr:relSizeAnchor xmlns:cdr="http://schemas.openxmlformats.org/drawingml/2006/chartDrawing">
    <cdr:from>
      <cdr:x>0.3697</cdr:x>
      <cdr:y>0.19952</cdr:y>
    </cdr:from>
    <cdr:to>
      <cdr:x>0.48763</cdr:x>
      <cdr:y>0.46071</cdr:y>
    </cdr:to>
    <cdr:sp macro="" textlink="">
      <cdr:nvSpPr>
        <cdr:cNvPr id="3" name="Arrow: Down 1">
          <a:extLst xmlns:a="http://schemas.openxmlformats.org/drawingml/2006/main">
            <a:ext uri="{FF2B5EF4-FFF2-40B4-BE49-F238E27FC236}">
              <a16:creationId xmlns:a16="http://schemas.microsoft.com/office/drawing/2014/main" id="{EF6560CE-9423-4AF4-9BAA-5076D560C63D}"/>
            </a:ext>
          </a:extLst>
        </cdr:cNvPr>
        <cdr:cNvSpPr/>
      </cdr:nvSpPr>
      <cdr:spPr>
        <a:xfrm xmlns:a="http://schemas.openxmlformats.org/drawingml/2006/main">
          <a:off x="3202757" y="595611"/>
          <a:ext cx="1021656" cy="779690"/>
        </a:xfrm>
        <a:prstGeom xmlns:a="http://schemas.openxmlformats.org/drawingml/2006/main" prst="downArrow">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fa-IR" sz="900">
            <a:solidFill>
              <a:sysClr val="windowText" lastClr="000000"/>
            </a:solidFill>
            <a:cs typeface="B Titr" panose="00000700000000000000" pitchFamily="2" charset="-78"/>
          </a:endParaRPr>
        </a:p>
      </cdr:txBody>
    </cdr:sp>
  </cdr:relSizeAnchor>
  <cdr:relSizeAnchor xmlns:cdr="http://schemas.openxmlformats.org/drawingml/2006/chartDrawing">
    <cdr:from>
      <cdr:x>0.3609</cdr:x>
      <cdr:y>0.65899</cdr:y>
    </cdr:from>
    <cdr:to>
      <cdr:x>0.48488</cdr:x>
      <cdr:y>0.83268</cdr:y>
    </cdr:to>
    <cdr:sp macro="" textlink="">
      <cdr:nvSpPr>
        <cdr:cNvPr id="4" name="Up Arrow 3"/>
        <cdr:cNvSpPr/>
      </cdr:nvSpPr>
      <cdr:spPr>
        <a:xfrm xmlns:a="http://schemas.openxmlformats.org/drawingml/2006/main">
          <a:off x="3126557" y="1967211"/>
          <a:ext cx="1074031" cy="518494"/>
        </a:xfrm>
        <a:prstGeom xmlns:a="http://schemas.openxmlformats.org/drawingml/2006/main" prst="upArrow">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rtl="0"/>
          <a:endParaRPr lang="en-US" sz="900" dirty="0">
            <a:solidFill>
              <a:sysClr val="windowText" lastClr="000000"/>
            </a:solidFill>
            <a:cs typeface="B Titr" panose="00000700000000000000" pitchFamily="2" charset="-78"/>
          </a:endParaRPr>
        </a:p>
      </cdr:txBody>
    </cdr:sp>
  </cdr:relSizeAnchor>
  <cdr:relSizeAnchor xmlns:cdr="http://schemas.openxmlformats.org/drawingml/2006/chartDrawing">
    <cdr:from>
      <cdr:x>0.39608</cdr:x>
      <cdr:y>0.73557</cdr:y>
    </cdr:from>
    <cdr:to>
      <cdr:x>0.46577</cdr:x>
      <cdr:y>0.79113</cdr:y>
    </cdr:to>
    <cdr:sp macro="" textlink="">
      <cdr:nvSpPr>
        <cdr:cNvPr id="5" name="TextBox 3"/>
        <cdr:cNvSpPr txBox="1"/>
      </cdr:nvSpPr>
      <cdr:spPr>
        <a:xfrm xmlns:a="http://schemas.openxmlformats.org/drawingml/2006/main">
          <a:off x="3431357" y="2195811"/>
          <a:ext cx="603741" cy="165858"/>
        </a:xfrm>
        <a:prstGeom xmlns:a="http://schemas.openxmlformats.org/drawingml/2006/main" prst="rect">
          <a:avLst/>
        </a:prstGeom>
      </cdr:spPr>
      <cdr:txBody>
        <a:bodyPr xmlns:a="http://schemas.openxmlformats.org/drawingml/2006/main" wrap="squar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a-IR" sz="800" dirty="0" smtClean="0">
              <a:cs typeface="B Titr" panose="00000700000000000000" pitchFamily="2" charset="-78"/>
            </a:rPr>
            <a:t>پیش </a:t>
          </a:r>
          <a:r>
            <a:rPr lang="fa-IR" sz="800" dirty="0">
              <a:cs typeface="B Titr" panose="00000700000000000000" pitchFamily="2" charset="-78"/>
            </a:rPr>
            <a:t>بینی</a:t>
          </a:r>
          <a:endParaRPr lang="en-US" sz="800" dirty="0">
            <a:cs typeface="B Titr" panose="00000700000000000000" pitchFamily="2" charset="-78"/>
          </a:endParaRPr>
        </a:p>
      </cdr:txBody>
    </cdr:sp>
  </cdr:relSizeAnchor>
  <cdr:relSizeAnchor xmlns:cdr="http://schemas.openxmlformats.org/drawingml/2006/chartDrawing">
    <cdr:from>
      <cdr:x>0.38208</cdr:x>
      <cdr:y>0.26649</cdr:y>
    </cdr:from>
    <cdr:to>
      <cdr:x>0.46992</cdr:x>
      <cdr:y>0.38828</cdr:y>
    </cdr:to>
    <cdr:sp macro="" textlink="">
      <cdr:nvSpPr>
        <cdr:cNvPr id="2" name="TextBox 1">
          <a:extLst xmlns:a="http://schemas.openxmlformats.org/drawingml/2006/main">
            <a:ext uri="{FF2B5EF4-FFF2-40B4-BE49-F238E27FC236}">
              <a16:creationId xmlns:a16="http://schemas.microsoft.com/office/drawing/2014/main" id="{3325CB1A-5E26-4415-ADD6-F04F0F5A79FA}"/>
            </a:ext>
          </a:extLst>
        </cdr:cNvPr>
        <cdr:cNvSpPr txBox="1"/>
      </cdr:nvSpPr>
      <cdr:spPr>
        <a:xfrm xmlns:a="http://schemas.openxmlformats.org/drawingml/2006/main">
          <a:off x="3310012" y="795514"/>
          <a:ext cx="760979" cy="363568"/>
        </a:xfrm>
        <a:prstGeom xmlns:a="http://schemas.openxmlformats.org/drawingml/2006/main" prst="rect">
          <a:avLst/>
        </a:prstGeom>
      </cdr:spPr>
      <cdr:txBody>
        <a:bodyPr xmlns:a="http://schemas.openxmlformats.org/drawingml/2006/main" vertOverflow="clip" wrap="square" rtlCol="1" anchor="ctr"/>
        <a:lstStyle xmlns:a="http://schemas.openxmlformats.org/drawingml/2006/main"/>
        <a:p xmlns:a="http://schemas.openxmlformats.org/drawingml/2006/main">
          <a:pPr algn="ctr"/>
          <a:r>
            <a:rPr lang="fa-IR" sz="1100" dirty="0">
              <a:cs typeface="B Titr" panose="00000700000000000000" pitchFamily="2" charset="-78"/>
            </a:rPr>
            <a:t>عملکرد</a:t>
          </a:r>
        </a:p>
      </cdr:txBody>
    </cdr:sp>
  </cdr:relSizeAnchor>
</c:userShapes>
</file>

<file path=ppt/drawings/drawing3.xml><?xml version="1.0" encoding="utf-8"?>
<c:userShapes xmlns:c="http://schemas.openxmlformats.org/drawingml/2006/chart">
  <cdr:relSizeAnchor xmlns:cdr="http://schemas.openxmlformats.org/drawingml/2006/chartDrawing">
    <cdr:from>
      <cdr:x>0.27273</cdr:x>
      <cdr:y>0.5</cdr:y>
    </cdr:from>
    <cdr:to>
      <cdr:x>0.41856</cdr:x>
      <cdr:y>0.60417</cdr:y>
    </cdr:to>
    <cdr:sp macro="" textlink="">
      <cdr:nvSpPr>
        <cdr:cNvPr id="3" name="TextBox 2"/>
        <cdr:cNvSpPr txBox="1"/>
      </cdr:nvSpPr>
      <cdr:spPr>
        <a:xfrm xmlns:a="http://schemas.openxmlformats.org/drawingml/2006/main">
          <a:off x="2357454" y="2714644"/>
          <a:ext cx="1260554" cy="565569"/>
        </a:xfrm>
        <a:prstGeom xmlns:a="http://schemas.openxmlformats.org/drawingml/2006/main" prst="rect">
          <a:avLst/>
        </a:prstGeom>
      </cdr:spPr>
      <cdr:txBody>
        <a:bodyPr xmlns:a="http://schemas.openxmlformats.org/drawingml/2006/main" wrap="square" rtlCol="0" anchor="ctr"/>
        <a:lstStyle xmlns:a="http://schemas.openxmlformats.org/drawingml/2006/main"/>
        <a:p xmlns:a="http://schemas.openxmlformats.org/drawingml/2006/main">
          <a:pPr algn="ctr"/>
          <a:r>
            <a:rPr lang="fa-IR" sz="2400" b="1" dirty="0">
              <a:cs typeface="B Nazanin" pitchFamily="2" charset="-78"/>
            </a:rPr>
            <a:t>نصب</a:t>
          </a:r>
          <a:r>
            <a:rPr lang="fa-IR" sz="2400" b="1" baseline="0" dirty="0">
              <a:cs typeface="B Nazanin" pitchFamily="2" charset="-78"/>
            </a:rPr>
            <a:t> شده</a:t>
          </a:r>
          <a:endParaRPr lang="en-US" sz="2400" b="1" dirty="0">
            <a:cs typeface="B Nazanin" pitchFamily="2" charset="-78"/>
          </a:endParaRPr>
        </a:p>
      </cdr:txBody>
    </cdr:sp>
  </cdr:relSizeAnchor>
  <cdr:relSizeAnchor xmlns:cdr="http://schemas.openxmlformats.org/drawingml/2006/chartDrawing">
    <cdr:from>
      <cdr:x>0.70208</cdr:x>
      <cdr:y>0.34375</cdr:y>
    </cdr:from>
    <cdr:to>
      <cdr:x>0.8125</cdr:x>
      <cdr:y>0.42361</cdr:y>
    </cdr:to>
    <cdr:sp macro="" textlink="">
      <cdr:nvSpPr>
        <cdr:cNvPr id="4" name="TextBox 3"/>
        <cdr:cNvSpPr txBox="1"/>
      </cdr:nvSpPr>
      <cdr:spPr>
        <a:xfrm xmlns:a="http://schemas.openxmlformats.org/drawingml/2006/main">
          <a:off x="3209925" y="942975"/>
          <a:ext cx="504825" cy="219075"/>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0.55372</cdr:x>
      <cdr:y>0.53947</cdr:y>
    </cdr:from>
    <cdr:to>
      <cdr:x>0.7183</cdr:x>
      <cdr:y>0.62627</cdr:y>
    </cdr:to>
    <cdr:sp macro="" textlink="">
      <cdr:nvSpPr>
        <cdr:cNvPr id="5" name="TextBox 4"/>
        <cdr:cNvSpPr txBox="1"/>
      </cdr:nvSpPr>
      <cdr:spPr>
        <a:xfrm xmlns:a="http://schemas.openxmlformats.org/drawingml/2006/main">
          <a:off x="4786346" y="2928958"/>
          <a:ext cx="1422629" cy="471262"/>
        </a:xfrm>
        <a:prstGeom xmlns:a="http://schemas.openxmlformats.org/drawingml/2006/main" prst="rect">
          <a:avLst/>
        </a:prstGeom>
      </cdr:spPr>
      <cdr:txBody>
        <a:bodyPr xmlns:a="http://schemas.openxmlformats.org/drawingml/2006/main" wrap="square" rtlCol="0" anchor="ctr"/>
        <a:lstStyle xmlns:a="http://schemas.openxmlformats.org/drawingml/2006/main"/>
        <a:p xmlns:a="http://schemas.openxmlformats.org/drawingml/2006/main">
          <a:pPr marL="0" marR="0" indent="0" algn="ctr" defTabSz="914400" eaLnBrk="1" fontAlgn="auto" latinLnBrk="0" hangingPunct="1">
            <a:lnSpc>
              <a:spcPct val="100000"/>
            </a:lnSpc>
            <a:spcBef>
              <a:spcPts val="0"/>
            </a:spcBef>
            <a:spcAft>
              <a:spcPts val="0"/>
            </a:spcAft>
            <a:buClrTx/>
            <a:buSzTx/>
            <a:buFontTx/>
            <a:buNone/>
            <a:tabLst/>
            <a:defRPr/>
          </a:pPr>
          <a:r>
            <a:rPr lang="fa-IR" sz="2400" b="1" dirty="0">
              <a:latin typeface="+mn-lt"/>
              <a:ea typeface="+mn-ea"/>
              <a:cs typeface="+mn-cs"/>
            </a:rPr>
            <a:t>نصب</a:t>
          </a:r>
          <a:r>
            <a:rPr lang="fa-IR" sz="2400" b="1" baseline="0" dirty="0">
              <a:latin typeface="+mn-lt"/>
              <a:ea typeface="+mn-ea"/>
              <a:cs typeface="+mn-cs"/>
            </a:rPr>
            <a:t> نشده</a:t>
          </a:r>
          <a:endParaRPr lang="en-US" sz="2400" b="1" dirty="0">
            <a:latin typeface="+mn-lt"/>
            <a:ea typeface="+mn-ea"/>
            <a:cs typeface="+mn-cs"/>
          </a:endParaRPr>
        </a:p>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80AFE7D-F717-44B7-BD92-E3DAB3B12D51}" type="datetimeFigureOut">
              <a:rPr lang="en-US" smtClean="0"/>
              <a:pPr/>
              <a:t>1/12/2019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C2066CB-03ED-4855-B451-FA4317E8E97E}" type="slidenum">
              <a:rPr lang="en-US" smtClean="0"/>
              <a:pPr/>
              <a:t>‹#›</a:t>
            </a:fld>
            <a:endParaRPr lang="en-US"/>
          </a:p>
        </p:txBody>
      </p:sp>
    </p:spTree>
    <p:extLst>
      <p:ext uri="{BB962C8B-B14F-4D97-AF65-F5344CB8AC3E}">
        <p14:creationId xmlns:p14="http://schemas.microsoft.com/office/powerpoint/2010/main" val="972620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E8EAF65-DF39-44D3-A04F-BAA3D95183E4}" type="slidenum">
              <a:rPr lang="fa-IR" smtClean="0"/>
              <a:pPr>
                <a:defRPr/>
              </a:pPr>
              <a:t>1</a:t>
            </a:fld>
            <a:endParaRPr lang="fa-IR"/>
          </a:p>
        </p:txBody>
      </p:sp>
    </p:spTree>
    <p:extLst>
      <p:ext uri="{BB962C8B-B14F-4D97-AF65-F5344CB8AC3E}">
        <p14:creationId xmlns:p14="http://schemas.microsoft.com/office/powerpoint/2010/main" val="2635067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r>
              <a:rPr lang="en-US" sz="1400" b="1" dirty="0" smtClean="0"/>
              <a:t>Animated horizontal</a:t>
            </a:r>
            <a:r>
              <a:rPr lang="en-US" sz="1400" b="1" baseline="0" dirty="0" smtClean="0"/>
              <a:t> organization chart</a:t>
            </a:r>
            <a:endParaRPr lang="en-US" sz="1400" b="1" dirty="0" smtClean="0"/>
          </a:p>
          <a:p>
            <a:r>
              <a:rPr lang="en-US" sz="1400" dirty="0" smtClean="0"/>
              <a:t>(Advanced)</a:t>
            </a:r>
          </a:p>
          <a:p>
            <a:endParaRPr lang="en-US" dirty="0" smtClean="0"/>
          </a:p>
          <a:p>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Tip</a:t>
            </a:r>
            <a:r>
              <a:rPr lang="en-US" sz="1200" dirty="0" smtClean="0"/>
              <a:t>: The instructions below describe how to reproduce</a:t>
            </a:r>
            <a:r>
              <a:rPr lang="en-US" sz="1200" baseline="0" dirty="0" smtClean="0"/>
              <a:t> the exact organization chart and animation effects in the example above. In the animation procedures, the number of animation effects that require modification in the </a:t>
            </a:r>
            <a:r>
              <a:rPr lang="en-US" sz="1200" b="1" baseline="0" dirty="0" smtClean="0"/>
              <a:t>Animation Pane</a:t>
            </a:r>
            <a:r>
              <a:rPr lang="en-US" sz="1200" baseline="0" dirty="0" smtClean="0"/>
              <a:t> will vary if the chart contains a different number of managers and employees.</a:t>
            </a:r>
          </a:p>
          <a:p>
            <a:endParaRPr lang="en-US" sz="1200" dirty="0" smtClean="0"/>
          </a:p>
          <a:p>
            <a:endParaRPr lang="en-US" sz="1200" dirty="0" smtClean="0"/>
          </a:p>
          <a:p>
            <a:pPr marL="228600" indent="-228600">
              <a:buFont typeface="+mj-lt"/>
              <a:buNone/>
            </a:pPr>
            <a:r>
              <a:rPr lang="en-US" sz="1200" dirty="0" smtClean="0"/>
              <a:t>To reproduce the background effects on this slide, do the following:</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dirty="0" smtClean="0"/>
              <a:t>On the </a:t>
            </a:r>
            <a:r>
              <a:rPr lang="en-US" sz="1200" b="1" dirty="0" smtClean="0"/>
              <a:t>Home</a:t>
            </a:r>
            <a:r>
              <a:rPr lang="en-US" sz="1200" b="0" dirty="0" smtClean="0"/>
              <a:t> tab, in the </a:t>
            </a:r>
            <a:r>
              <a:rPr lang="en-US" sz="1200" b="1" dirty="0" smtClean="0"/>
              <a:t>Slides</a:t>
            </a:r>
            <a:r>
              <a:rPr lang="en-US" sz="1200" b="0" dirty="0" smtClean="0"/>
              <a:t> group, click </a:t>
            </a:r>
            <a:r>
              <a:rPr lang="en-US" sz="1200" b="1" dirty="0" smtClean="0"/>
              <a:t>Layout</a:t>
            </a:r>
            <a:r>
              <a:rPr lang="en-US" sz="1200" b="0" dirty="0" smtClean="0"/>
              <a:t>, and then click</a:t>
            </a:r>
            <a:r>
              <a:rPr lang="en-US" sz="1200" b="0" baseline="0" dirty="0" smtClean="0"/>
              <a:t> </a:t>
            </a:r>
            <a:r>
              <a:rPr lang="en-US" sz="1200" b="1" baseline="0" dirty="0" smtClean="0"/>
              <a:t>Blank</a:t>
            </a:r>
            <a:r>
              <a:rPr lang="en-US" sz="1200" b="0" baseline="0" dirty="0" smtClean="0"/>
              <a:t>. </a:t>
            </a:r>
            <a:endParaRPr lang="en-US" sz="1200" dirty="0" smtClean="0"/>
          </a:p>
          <a:p>
            <a:pPr marL="228600" indent="-228600">
              <a:buFont typeface="+mj-lt"/>
              <a:buAutoNum type="arabicPeriod"/>
            </a:pPr>
            <a:r>
              <a:rPr lang="en-US" sz="1200" dirty="0" smtClean="0"/>
              <a:t>On the </a:t>
            </a:r>
            <a:r>
              <a:rPr lang="en-US" sz="1200" b="1" dirty="0" smtClean="0"/>
              <a:t>Design</a:t>
            </a:r>
            <a:r>
              <a:rPr lang="en-US" sz="1200" dirty="0" smtClean="0"/>
              <a:t> tab, in the </a:t>
            </a:r>
            <a:r>
              <a:rPr lang="en-US" sz="1200" b="1" dirty="0" smtClean="0"/>
              <a:t>Background</a:t>
            </a:r>
            <a:r>
              <a:rPr lang="en-US" sz="1200" baseline="0" dirty="0" smtClean="0"/>
              <a:t> group, click </a:t>
            </a:r>
            <a:r>
              <a:rPr lang="en-US" sz="1200" b="1" baseline="0" dirty="0" smtClean="0"/>
              <a:t>Background</a:t>
            </a:r>
            <a:r>
              <a:rPr lang="en-US" sz="1200" baseline="0" dirty="0" smtClean="0"/>
              <a:t> </a:t>
            </a:r>
            <a:r>
              <a:rPr lang="en-US" sz="1200" b="1" baseline="0" dirty="0" smtClean="0"/>
              <a:t>Styles</a:t>
            </a:r>
            <a:r>
              <a:rPr lang="en-US" sz="1200" baseline="0" dirty="0" smtClean="0"/>
              <a:t>, and then click </a:t>
            </a:r>
            <a:r>
              <a:rPr lang="en-US" sz="1200" b="1" baseline="0" dirty="0" smtClean="0"/>
              <a:t>Style 8 </a:t>
            </a:r>
            <a:r>
              <a:rPr lang="en-US" sz="1200" b="0" baseline="0" dirty="0" smtClean="0"/>
              <a:t>(second row, fourth option from the left). (</a:t>
            </a:r>
            <a:r>
              <a:rPr lang="en-US" sz="1200" b="0" dirty="0" smtClean="0"/>
              <a:t>Note: I</a:t>
            </a:r>
            <a:r>
              <a:rPr lang="en-US" sz="1200" dirty="0" smtClean="0"/>
              <a:t>f this action is taken in a PowerPoint presentation containing more than one slide, the background style will be applied to all of the slides.)</a:t>
            </a:r>
          </a:p>
          <a:p>
            <a:endParaRPr lang="en-US" sz="1200" dirty="0" smtClean="0"/>
          </a:p>
          <a:p>
            <a:endParaRPr lang="en-US" sz="1200" dirty="0" smtClean="0"/>
          </a:p>
          <a:p>
            <a:r>
              <a:rPr lang="en-US" sz="1200" dirty="0" smtClean="0"/>
              <a:t>To insert and arrange the</a:t>
            </a:r>
            <a:r>
              <a:rPr lang="en-US" sz="1200" baseline="0" dirty="0" smtClean="0"/>
              <a:t> SmartArt effects on this slide, do the following:</a:t>
            </a:r>
            <a:endParaRPr lang="en-US" sz="1200" dirty="0" smtClean="0"/>
          </a:p>
          <a:p>
            <a:pPr marL="228600" indent="-228600">
              <a:buFont typeface="+mj-lt"/>
              <a:buAutoNum type="arabicPeriod"/>
            </a:pPr>
            <a:r>
              <a:rPr lang="en-US" sz="1200" dirty="0" smtClean="0"/>
              <a:t>On</a:t>
            </a:r>
            <a:r>
              <a:rPr lang="en-US" sz="1200" baseline="0" dirty="0" smtClean="0"/>
              <a:t> the </a:t>
            </a:r>
            <a:r>
              <a:rPr lang="en-US" sz="1200" b="1" baseline="0" dirty="0" smtClean="0"/>
              <a:t>Insert</a:t>
            </a:r>
            <a:r>
              <a:rPr lang="en-US" sz="1200" baseline="0" dirty="0" smtClean="0"/>
              <a:t> tab, in the </a:t>
            </a:r>
            <a:r>
              <a:rPr lang="en-US" sz="1200" b="1" baseline="0" dirty="0" smtClean="0"/>
              <a:t>Illustrations</a:t>
            </a:r>
            <a:r>
              <a:rPr lang="en-US" sz="1200" baseline="0" dirty="0" smtClean="0"/>
              <a:t> group, click SmartArt. </a:t>
            </a:r>
            <a:r>
              <a:rPr lang="en-US" sz="1200" b="0" baseline="0" dirty="0" smtClean="0"/>
              <a:t>In the </a:t>
            </a:r>
            <a:r>
              <a:rPr lang="en-US" sz="1200" b="1" baseline="0" dirty="0" smtClean="0"/>
              <a:t>Choose a SmartArt Graphic</a:t>
            </a:r>
            <a:r>
              <a:rPr lang="en-US" sz="1200" b="0" baseline="0" dirty="0" smtClean="0"/>
              <a:t> dialog box, in the left pane, click </a:t>
            </a:r>
            <a:r>
              <a:rPr lang="en-US" sz="1200" b="1" baseline="0" dirty="0" smtClean="0"/>
              <a:t>Hierarchy</a:t>
            </a:r>
            <a:r>
              <a:rPr lang="en-US" sz="1200" b="0" baseline="0" dirty="0" smtClean="0"/>
              <a:t>. In the </a:t>
            </a:r>
            <a:r>
              <a:rPr lang="en-US" sz="1200" b="1" baseline="0" dirty="0" smtClean="0"/>
              <a:t>Hierarchy </a:t>
            </a:r>
            <a:r>
              <a:rPr lang="en-US" sz="1200" b="0" baseline="0" dirty="0" smtClean="0"/>
              <a:t>pane, click </a:t>
            </a:r>
            <a:r>
              <a:rPr lang="en-US" sz="1200" b="1" baseline="0" dirty="0" smtClean="0"/>
              <a:t>Horizontal Labeled Hierarchy</a:t>
            </a:r>
            <a:r>
              <a:rPr lang="en-US" sz="1200" baseline="0" dirty="0" smtClean="0"/>
              <a:t>, and then click </a:t>
            </a:r>
            <a:r>
              <a:rPr lang="en-US" sz="1200" b="1" baseline="0" dirty="0" smtClean="0"/>
              <a:t>OK</a:t>
            </a:r>
            <a:r>
              <a:rPr lang="en-US" sz="1200" baseline="0" dirty="0" smtClean="0"/>
              <a:t> to insert the graphic into the slide.</a:t>
            </a:r>
            <a:endParaRPr lang="en-US" sz="1200" dirty="0" smtClean="0"/>
          </a:p>
          <a:p>
            <a:pPr marL="228600" indent="-228600">
              <a:buFont typeface="+mj-lt"/>
              <a:buAutoNum type="arabicPeriod"/>
            </a:pPr>
            <a:r>
              <a:rPr lang="en-US" sz="1200" dirty="0" smtClean="0"/>
              <a:t>Select</a:t>
            </a:r>
            <a:r>
              <a:rPr lang="en-US" sz="1200" baseline="0" dirty="0" smtClean="0"/>
              <a:t> the graphic, and then click one of the arrows on the left border. In the </a:t>
            </a:r>
            <a:r>
              <a:rPr lang="en-US" sz="1200" b="1" baseline="0" dirty="0" smtClean="0"/>
              <a:t>Type your text here </a:t>
            </a:r>
            <a:r>
              <a:rPr lang="en-US" sz="1200" baseline="0" dirty="0" smtClean="0"/>
              <a:t>dialog box, next to the first first-level bullet, enter </a:t>
            </a:r>
            <a:r>
              <a:rPr lang="en-US" sz="1200" b="1" baseline="0" dirty="0" smtClean="0"/>
              <a:t>DIRECTOR </a:t>
            </a:r>
            <a:r>
              <a:rPr lang="en-US" sz="1200" b="0" baseline="0" dirty="0" smtClean="0"/>
              <a:t>(or the name of the director). Next to the bullets for the second-level rectangles, enter </a:t>
            </a:r>
            <a:r>
              <a:rPr lang="en-US" sz="1200" b="1" baseline="0" dirty="0" smtClean="0"/>
              <a:t>MANAGER 1</a:t>
            </a:r>
            <a:r>
              <a:rPr lang="en-US" sz="1200" baseline="0" dirty="0" smtClean="0"/>
              <a:t> and </a:t>
            </a:r>
            <a:r>
              <a:rPr lang="en-US" sz="1200" b="1" baseline="0" dirty="0" smtClean="0"/>
              <a:t>MANAGER 2 </a:t>
            </a:r>
            <a:r>
              <a:rPr lang="en-US" sz="1200" baseline="0" dirty="0" smtClean="0"/>
              <a:t>(or the </a:t>
            </a:r>
            <a:r>
              <a:rPr lang="en-US" sz="1200" b="0" baseline="0" dirty="0" smtClean="0"/>
              <a:t>names of the managers)</a:t>
            </a:r>
            <a:r>
              <a:rPr lang="en-US" sz="1200" baseline="0" dirty="0" smtClean="0"/>
              <a:t>. </a:t>
            </a:r>
          </a:p>
          <a:p>
            <a:pPr marL="228600" indent="-228600">
              <a:buFont typeface="+mj-lt"/>
              <a:buAutoNum type="arabicPeriod"/>
            </a:pPr>
            <a:r>
              <a:rPr lang="en-US" sz="1200" baseline="0" dirty="0" smtClean="0"/>
              <a:t>Also in the </a:t>
            </a:r>
            <a:r>
              <a:rPr lang="en-US" sz="1200" b="1" baseline="0" dirty="0" smtClean="0"/>
              <a:t>Type</a:t>
            </a:r>
            <a:r>
              <a:rPr lang="en-US" sz="1200" baseline="0" dirty="0" smtClean="0"/>
              <a:t> </a:t>
            </a:r>
            <a:r>
              <a:rPr lang="en-US" sz="1200" b="1" baseline="0" dirty="0" smtClean="0"/>
              <a:t>your</a:t>
            </a:r>
            <a:r>
              <a:rPr lang="en-US" sz="1200" baseline="0" dirty="0" smtClean="0"/>
              <a:t> </a:t>
            </a:r>
            <a:r>
              <a:rPr lang="en-US" sz="1200" b="1" baseline="0" dirty="0" smtClean="0"/>
              <a:t>text</a:t>
            </a:r>
            <a:r>
              <a:rPr lang="en-US" sz="1200" baseline="0" dirty="0" smtClean="0"/>
              <a:t> here dialog box, do the following:</a:t>
            </a:r>
          </a:p>
          <a:p>
            <a:pPr marL="685800" lvl="1" indent="-228600">
              <a:buFont typeface="Arial" pitchFamily="34" charset="0"/>
              <a:buChar char="•"/>
            </a:pPr>
            <a:r>
              <a:rPr lang="en-US" sz="1200" baseline="0" dirty="0" smtClean="0"/>
              <a:t>In the second first-level bullet, enter </a:t>
            </a:r>
            <a:r>
              <a:rPr lang="en-US" sz="1200" b="1" baseline="0" dirty="0" smtClean="0"/>
              <a:t>LEVEL 1</a:t>
            </a:r>
            <a:r>
              <a:rPr lang="en-US" sz="1200" b="0" baseline="0" dirty="0" smtClean="0"/>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t>In the third first-level bullet, enter </a:t>
            </a:r>
            <a:r>
              <a:rPr lang="en-US" sz="1200" b="1" baseline="0" dirty="0" smtClean="0"/>
              <a:t>LEVEL 2</a:t>
            </a:r>
            <a:r>
              <a:rPr lang="en-US" sz="1200" b="0" baseline="0" dirty="0" smtClean="0"/>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t>In the fourth first-level bullet, enter </a:t>
            </a:r>
            <a:r>
              <a:rPr lang="en-US" sz="1200" b="1" baseline="0" dirty="0" smtClean="0"/>
              <a:t>LEVEL 3</a:t>
            </a:r>
            <a:r>
              <a:rPr lang="en-US" sz="1200" b="0" baseline="0" dirty="0" smtClean="0"/>
              <a:t>.</a:t>
            </a:r>
          </a:p>
          <a:p>
            <a:pPr marL="228600" indent="-228600">
              <a:buFont typeface="+mj-lt"/>
              <a:buAutoNum type="arabicPeriod"/>
            </a:pPr>
            <a:r>
              <a:rPr lang="en-US" sz="1200" b="0" baseline="0" dirty="0" smtClean="0"/>
              <a:t>On the slide, do the following to add employee rectangles:</a:t>
            </a:r>
          </a:p>
          <a:p>
            <a:pPr marL="685800" lvl="1" indent="-228600">
              <a:buFont typeface="Arial" pitchFamily="34" charset="0"/>
              <a:buChar char="•"/>
            </a:pPr>
            <a:r>
              <a:rPr lang="en-US" sz="1200" b="0" baseline="0" dirty="0" smtClean="0"/>
              <a:t>Right-click the </a:t>
            </a:r>
            <a:r>
              <a:rPr lang="en-US" sz="1200" b="1" baseline="0" dirty="0" smtClean="0"/>
              <a:t>MANAGER 1</a:t>
            </a:r>
            <a:r>
              <a:rPr lang="en-US" sz="1200" b="0" baseline="0" dirty="0" smtClean="0"/>
              <a:t> rectangle, point to </a:t>
            </a:r>
            <a:r>
              <a:rPr lang="en-US" sz="1200" b="1" baseline="0" dirty="0" smtClean="0"/>
              <a:t>Add Shape</a:t>
            </a:r>
            <a:r>
              <a:rPr lang="en-US" sz="1200" b="0" baseline="0" dirty="0" smtClean="0"/>
              <a:t>, and then click </a:t>
            </a:r>
            <a:r>
              <a:rPr lang="en-US" sz="1200" b="1" baseline="0" dirty="0" smtClean="0"/>
              <a:t>Add Shape Below</a:t>
            </a:r>
            <a:r>
              <a:rPr lang="en-US" sz="1200" b="0" baseline="0" dirty="0" smtClean="0"/>
              <a:t>. </a:t>
            </a:r>
          </a:p>
          <a:p>
            <a:pPr marL="685800" lvl="1" indent="-228600">
              <a:buFont typeface="Arial" pitchFamily="34" charset="0"/>
              <a:buChar char="•"/>
            </a:pPr>
            <a:r>
              <a:rPr lang="en-US" sz="1200" b="0" baseline="0" dirty="0" smtClean="0"/>
              <a:t>Right-click the </a:t>
            </a:r>
            <a:r>
              <a:rPr lang="en-US" sz="1200" b="1" baseline="0" dirty="0" smtClean="0"/>
              <a:t>MANAGER 2</a:t>
            </a:r>
            <a:r>
              <a:rPr lang="en-US" sz="1200" b="0" baseline="0" dirty="0" smtClean="0"/>
              <a:t> rectangle, point to </a:t>
            </a:r>
            <a:r>
              <a:rPr lang="en-US" sz="1200" b="1" baseline="0" dirty="0" smtClean="0"/>
              <a:t>Add Shape</a:t>
            </a:r>
            <a:r>
              <a:rPr lang="en-US" sz="1200" b="0" baseline="0" dirty="0" smtClean="0"/>
              <a:t>, and then click </a:t>
            </a:r>
            <a:r>
              <a:rPr lang="en-US" sz="1200" b="1" baseline="0" dirty="0" smtClean="0"/>
              <a:t>Add Shape Below</a:t>
            </a:r>
            <a:r>
              <a:rPr lang="en-US" sz="1200" b="0" baseline="0" dirty="0" smtClean="0"/>
              <a:t>.</a:t>
            </a:r>
          </a:p>
          <a:p>
            <a:pPr marL="228600" indent="-228600">
              <a:buFont typeface="+mj-lt"/>
              <a:buAutoNum type="arabicPeriod"/>
            </a:pPr>
            <a:r>
              <a:rPr lang="en-US" sz="1200" dirty="0" smtClean="0"/>
              <a:t>Select</a:t>
            </a:r>
            <a:r>
              <a:rPr lang="en-US" sz="1200" baseline="0" dirty="0" smtClean="0"/>
              <a:t> the graphic, and then click one of the arrows on the left border. In the </a:t>
            </a:r>
            <a:r>
              <a:rPr lang="en-US" sz="1200" b="1" baseline="0" dirty="0" smtClean="0"/>
              <a:t>Type your text here </a:t>
            </a:r>
            <a:r>
              <a:rPr lang="en-US" sz="1200" baseline="0" dirty="0" smtClean="0"/>
              <a:t>dialog box, next to each of the five third-level bullets, enter </a:t>
            </a:r>
            <a:r>
              <a:rPr lang="en-US" sz="1200" b="1" baseline="0" dirty="0" smtClean="0"/>
              <a:t>EMPLOYEE</a:t>
            </a:r>
            <a:r>
              <a:rPr lang="en-US" sz="1200" baseline="0" dirty="0" smtClean="0"/>
              <a:t> (or the names of the employees).</a:t>
            </a:r>
          </a:p>
          <a:p>
            <a:pPr marL="228600" indent="-228600">
              <a:buFont typeface="+mj-lt"/>
              <a:buAutoNum type="arabicPeriod"/>
            </a:pPr>
            <a:r>
              <a:rPr lang="en-US" sz="1200" b="0" i="0" baseline="0" dirty="0" smtClean="0"/>
              <a:t>Select the graphic. Under </a:t>
            </a:r>
            <a:r>
              <a:rPr lang="en-US" sz="1200" b="1" i="0" baseline="0" dirty="0" smtClean="0"/>
              <a:t>SmartArt Tools</a:t>
            </a:r>
            <a:r>
              <a:rPr lang="en-US" sz="1200" b="0" i="0" baseline="0" dirty="0" smtClean="0"/>
              <a:t>, on the </a:t>
            </a:r>
            <a:r>
              <a:rPr lang="en-US" sz="1200" b="1" i="0" baseline="0" dirty="0" smtClean="0"/>
              <a:t>Format</a:t>
            </a:r>
            <a:r>
              <a:rPr lang="en-US" sz="1200" b="0" i="0" baseline="0" dirty="0" smtClean="0"/>
              <a:t> tab, click </a:t>
            </a:r>
            <a:r>
              <a:rPr lang="en-US" sz="1200" b="1" i="0" baseline="0" dirty="0" smtClean="0"/>
              <a:t>Size</a:t>
            </a:r>
            <a:r>
              <a:rPr lang="en-US" sz="1200" b="0" i="0" baseline="0" dirty="0" smtClean="0"/>
              <a:t>, and then do the following:</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i="0" baseline="0" dirty="0" smtClean="0"/>
              <a:t>In the </a:t>
            </a:r>
            <a:r>
              <a:rPr lang="en-US" sz="1200" b="1" i="0" baseline="0" dirty="0" smtClean="0"/>
              <a:t>Height</a:t>
            </a:r>
            <a:r>
              <a:rPr lang="en-US" sz="1200" b="0" i="0" baseline="0" dirty="0" smtClean="0"/>
              <a:t> box, enter</a:t>
            </a:r>
            <a:r>
              <a:rPr lang="en-US" sz="1200" b="1" i="0" baseline="0" dirty="0" smtClean="0"/>
              <a:t> </a:t>
            </a:r>
            <a:r>
              <a:rPr lang="en-US" sz="1200" b="1" baseline="0" dirty="0" smtClean="0"/>
              <a:t>6.82</a:t>
            </a:r>
            <a:r>
              <a:rPr lang="en-US" sz="1200" baseline="0" dirty="0" smtClean="0"/>
              <a:t>”</a:t>
            </a:r>
            <a:r>
              <a:rPr lang="en-US" sz="1200" b="0" i="0" baseline="0" dirty="0" smtClean="0"/>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i="0" baseline="0" dirty="0" smtClean="0"/>
              <a:t>In the </a:t>
            </a:r>
            <a:r>
              <a:rPr lang="en-US" sz="1200" b="1" i="0" baseline="0" dirty="0" smtClean="0"/>
              <a:t>Width</a:t>
            </a:r>
            <a:r>
              <a:rPr lang="en-US" sz="1200" b="0" i="0" baseline="0" dirty="0" smtClean="0"/>
              <a:t> box, enter </a:t>
            </a:r>
            <a:r>
              <a:rPr lang="en-US" sz="1200" b="1" baseline="0" dirty="0" smtClean="0"/>
              <a:t>9.3”</a:t>
            </a:r>
            <a:r>
              <a:rPr lang="en-US" sz="1200" b="0" i="0" baseline="0" dirty="0" smtClean="0"/>
              <a:t>. </a:t>
            </a:r>
            <a:endParaRPr lang="en-US" sz="1200" b="0" i="1" baseline="0" dirty="0" smtClean="0"/>
          </a:p>
          <a:p>
            <a:pPr marL="228600" marR="0" indent="-228600" algn="l" defTabSz="914400" rtl="0" eaLnBrk="1" fontAlgn="auto" latinLnBrk="0" hangingPunct="1">
              <a:lnSpc>
                <a:spcPct val="100000"/>
              </a:lnSpc>
              <a:spcBef>
                <a:spcPts val="0"/>
              </a:spcBef>
              <a:spcAft>
                <a:spcPts val="0"/>
              </a:spcAft>
              <a:buClrTx/>
              <a:buSzTx/>
              <a:buFont typeface="+mj-lt"/>
              <a:buAutoNum type="arabicPeriod" startAt="6"/>
              <a:tabLst/>
              <a:defRPr/>
            </a:pPr>
            <a:r>
              <a:rPr lang="en-US" sz="1200" b="0" i="0" baseline="0" dirty="0" smtClean="0"/>
              <a:t>Under </a:t>
            </a:r>
            <a:r>
              <a:rPr lang="en-US" sz="1200" b="1" i="0" baseline="0" dirty="0" smtClean="0"/>
              <a:t>SmartArt Tools</a:t>
            </a:r>
            <a:r>
              <a:rPr lang="en-US" sz="1200" b="0" i="0" baseline="0" dirty="0" smtClean="0"/>
              <a:t>, on the </a:t>
            </a:r>
            <a:r>
              <a:rPr lang="en-US" sz="1200" b="1" i="0" baseline="0" dirty="0" smtClean="0"/>
              <a:t>Format</a:t>
            </a:r>
            <a:r>
              <a:rPr lang="en-US" sz="1200" b="0" i="0" baseline="0" dirty="0" smtClean="0"/>
              <a:t> tab, click </a:t>
            </a:r>
            <a:r>
              <a:rPr lang="en-US" sz="1200" b="1" i="0" baseline="0" dirty="0" smtClean="0"/>
              <a:t>Arrange</a:t>
            </a:r>
            <a:r>
              <a:rPr lang="en-US" sz="1200" b="0" i="0" baseline="0" dirty="0" smtClean="0"/>
              <a:t>, click </a:t>
            </a:r>
            <a:r>
              <a:rPr lang="en-US" sz="1200" b="1" i="0" baseline="0" dirty="0" smtClean="0"/>
              <a:t>Align</a:t>
            </a:r>
            <a:r>
              <a:rPr lang="en-US" sz="1200" b="0" i="0" baseline="0" dirty="0" smtClean="0"/>
              <a:t>, and then do the following:</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smtClean="0"/>
              <a:t>Click </a:t>
            </a:r>
            <a:r>
              <a:rPr lang="en-US" sz="1200" b="1" i="0" baseline="0" dirty="0" smtClean="0"/>
              <a:t>Align to Slide</a:t>
            </a:r>
            <a:r>
              <a:rPr lang="en-US" sz="1200" b="0" i="0" baseline="0" dirty="0" smtClean="0"/>
              <a: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smtClean="0"/>
              <a:t>Click </a:t>
            </a:r>
            <a:r>
              <a:rPr lang="en-US" sz="1200" b="1" i="0" baseline="0" dirty="0" smtClean="0"/>
              <a:t>Align Bottom</a:t>
            </a:r>
            <a:r>
              <a:rPr lang="en-US" sz="1200" b="0" i="0" baseline="0" dirty="0" smtClean="0"/>
              <a:t>.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smtClean="0"/>
              <a:t>Click </a:t>
            </a:r>
            <a:r>
              <a:rPr lang="en-US" sz="1200" b="1" i="0" baseline="0" dirty="0" smtClean="0"/>
              <a:t>Align Center</a:t>
            </a:r>
            <a:r>
              <a:rPr lang="en-US" sz="1200" b="0" i="0" baseline="0" dirty="0" smtClean="0"/>
              <a:t>. </a:t>
            </a:r>
          </a:p>
          <a:p>
            <a:pPr marL="228600" indent="-228600">
              <a:buFont typeface="+mj-lt"/>
              <a:buAutoNum type="arabicPeriod" startAt="7"/>
            </a:pPr>
            <a:r>
              <a:rPr lang="en-US" sz="1200" baseline="0" dirty="0" smtClean="0"/>
              <a:t>Press and hold SHIFT, and then select all of the rectangles in the graphic. Under </a:t>
            </a:r>
            <a:r>
              <a:rPr lang="en-US" sz="1200" b="1" baseline="0" dirty="0" smtClean="0"/>
              <a:t>SmartArt</a:t>
            </a:r>
            <a:r>
              <a:rPr lang="en-US" sz="1200" baseline="0" dirty="0" smtClean="0"/>
              <a:t> </a:t>
            </a:r>
            <a:r>
              <a:rPr lang="en-US" sz="1200" b="1" baseline="0" dirty="0" smtClean="0"/>
              <a:t>Tools</a:t>
            </a:r>
            <a:r>
              <a:rPr lang="en-US" sz="1200" baseline="0" dirty="0" smtClean="0"/>
              <a:t>, on the </a:t>
            </a:r>
            <a:r>
              <a:rPr lang="en-US" sz="1200" b="1" baseline="0" dirty="0" smtClean="0"/>
              <a:t>Format</a:t>
            </a:r>
            <a:r>
              <a:rPr lang="en-US" sz="1200" baseline="0" dirty="0" smtClean="0"/>
              <a:t> tab, in the </a:t>
            </a:r>
            <a:r>
              <a:rPr lang="en-US" sz="1200" b="1" baseline="0" dirty="0" smtClean="0"/>
              <a:t>Shapes</a:t>
            </a:r>
            <a:r>
              <a:rPr lang="en-US" sz="1200" baseline="0" dirty="0" smtClean="0"/>
              <a:t> group, click </a:t>
            </a:r>
            <a:r>
              <a:rPr lang="en-US" sz="1200" b="1" baseline="0" dirty="0" smtClean="0"/>
              <a:t>Change</a:t>
            </a:r>
            <a:r>
              <a:rPr lang="en-US" sz="1200" baseline="0" dirty="0" smtClean="0"/>
              <a:t> </a:t>
            </a:r>
            <a:r>
              <a:rPr lang="en-US" sz="1200" b="1" baseline="0" dirty="0" smtClean="0"/>
              <a:t>Shape</a:t>
            </a:r>
            <a:r>
              <a:rPr lang="en-US" sz="1200" baseline="0" dirty="0" smtClean="0"/>
              <a:t>, and then under </a:t>
            </a:r>
            <a:r>
              <a:rPr lang="en-US" sz="1200" b="1" baseline="0" dirty="0" smtClean="0"/>
              <a:t>Rectangles</a:t>
            </a:r>
            <a:r>
              <a:rPr lang="en-US" sz="1200" baseline="0" dirty="0" smtClean="0"/>
              <a:t> click </a:t>
            </a:r>
            <a:r>
              <a:rPr lang="en-US" sz="1200" b="1" baseline="0" dirty="0" smtClean="0"/>
              <a:t>Snip</a:t>
            </a:r>
            <a:r>
              <a:rPr lang="en-US" sz="1200" baseline="0" dirty="0" smtClean="0"/>
              <a:t> </a:t>
            </a:r>
            <a:r>
              <a:rPr lang="en-US" sz="1200" b="1" baseline="0" dirty="0" smtClean="0"/>
              <a:t>Diagonal</a:t>
            </a:r>
            <a:r>
              <a:rPr lang="en-US" sz="1200" baseline="0" dirty="0" smtClean="0"/>
              <a:t> </a:t>
            </a:r>
            <a:r>
              <a:rPr lang="en-US" sz="1200" b="1" baseline="0" dirty="0" smtClean="0"/>
              <a:t>Corner</a:t>
            </a:r>
            <a:r>
              <a:rPr lang="en-US" sz="1200" baseline="0" dirty="0" smtClean="0"/>
              <a:t> </a:t>
            </a:r>
            <a:r>
              <a:rPr lang="en-US" sz="1200" b="1" baseline="0" dirty="0" smtClean="0"/>
              <a:t>Rectangle</a:t>
            </a:r>
            <a:r>
              <a:rPr lang="en-US" sz="1200" b="0" baseline="0" dirty="0" smtClean="0"/>
              <a:t> (fifth option from the left).</a:t>
            </a:r>
          </a:p>
          <a:p>
            <a:pPr marL="228600" indent="-228600">
              <a:buFont typeface="+mj-lt"/>
              <a:buAutoNum type="arabicPeriod" startAt="7"/>
            </a:pPr>
            <a:r>
              <a:rPr lang="en-US" sz="1200" baseline="0" dirty="0" smtClean="0"/>
              <a:t>Press and hold SHIFT, and then select all three large level rectangles in the graphic. On the </a:t>
            </a:r>
            <a:r>
              <a:rPr lang="en-US" sz="1200" b="1" baseline="0" dirty="0" smtClean="0"/>
              <a:t>LEVEL 1 </a:t>
            </a:r>
            <a:r>
              <a:rPr lang="en-US" sz="1200" baseline="0" dirty="0" smtClean="0"/>
              <a:t>rectangle, on the middle of the left edge, drag the blue square adjustment handle slightly to the left to increase the width of all three rectangles. </a:t>
            </a:r>
          </a:p>
          <a:p>
            <a:pPr marL="228600" indent="-228600">
              <a:buFont typeface="+mj-lt"/>
              <a:buAutoNum type="arabicPeriod" startAt="7"/>
            </a:pPr>
            <a:r>
              <a:rPr lang="en-US" sz="1200" baseline="0" dirty="0" smtClean="0"/>
              <a:t>Press and hold SHIFT, and then select all of the director, manager, and employee rectangles. On the director rectangle, on the middle of the left edge, drag the blue square adjustment handle slightly to the left to increase the width of all the selected rectangles. </a:t>
            </a:r>
          </a:p>
          <a:p>
            <a:pPr marL="228600" indent="-228600">
              <a:buFont typeface="+mj-lt"/>
              <a:buAutoNum type="arabicPeriod" startAt="7"/>
            </a:pPr>
            <a:r>
              <a:rPr lang="en-US" sz="1200" b="0" baseline="0" dirty="0" smtClean="0"/>
              <a:t>If you would like to </a:t>
            </a:r>
            <a:r>
              <a:rPr lang="en-US" sz="1200" baseline="0" dirty="0" smtClean="0"/>
              <a:t>modify the number of directors, managers, and employees in the chart to match the structure of your organization, do one or more of the following: </a:t>
            </a:r>
          </a:p>
          <a:p>
            <a:pPr lvl="1">
              <a:buFont typeface="Arial" pitchFamily="34" charset="0"/>
              <a:buChar char="•"/>
            </a:pPr>
            <a:r>
              <a:rPr lang="en-US" sz="1200" baseline="0" dirty="0" smtClean="0"/>
              <a:t>To add a rectangle within a particular level, </a:t>
            </a:r>
            <a:r>
              <a:rPr lang="en-US" sz="1200" b="0" baseline="0" dirty="0" smtClean="0"/>
              <a:t>right-click one of the rectangles in that level, point to </a:t>
            </a:r>
            <a:r>
              <a:rPr lang="en-US" sz="1200" b="1" baseline="0" dirty="0" smtClean="0"/>
              <a:t>Add Shape</a:t>
            </a:r>
            <a:r>
              <a:rPr lang="en-US" sz="1200" b="0" baseline="0" dirty="0" smtClean="0"/>
              <a:t>, and then click </a:t>
            </a:r>
            <a:r>
              <a:rPr lang="en-US" sz="1200" b="1" baseline="0" dirty="0" smtClean="0"/>
              <a:t>Add Shape After </a:t>
            </a:r>
            <a:r>
              <a:rPr lang="en-US" sz="1200" b="0" baseline="0" dirty="0" smtClean="0"/>
              <a:t>or </a:t>
            </a:r>
            <a:r>
              <a:rPr lang="en-US" sz="1200" b="1" baseline="0" dirty="0" smtClean="0"/>
              <a:t>Add Shape Before</a:t>
            </a:r>
            <a:r>
              <a:rPr lang="en-US" sz="1200" b="0" baseline="0" dirty="0" smtClean="0"/>
              <a:t>. </a:t>
            </a:r>
          </a:p>
          <a:p>
            <a:pPr marL="45720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baseline="0" dirty="0" smtClean="0"/>
              <a:t>To add a rectangle above another rectangle, right-click the lower-level rectangle, point to </a:t>
            </a:r>
            <a:r>
              <a:rPr lang="en-US" sz="1200" b="1" baseline="0" dirty="0" smtClean="0"/>
              <a:t>Add Shape</a:t>
            </a:r>
            <a:r>
              <a:rPr lang="en-US" sz="1200" b="0" baseline="0" dirty="0" smtClean="0"/>
              <a:t>, and then click </a:t>
            </a:r>
            <a:r>
              <a:rPr lang="en-US" sz="1200" b="1" baseline="0" dirty="0" smtClean="0"/>
              <a:t>Add Shape Above</a:t>
            </a:r>
            <a:r>
              <a:rPr lang="en-US" sz="1200" b="0" baseline="0" dirty="0" smtClean="0"/>
              <a:t>. </a:t>
            </a:r>
          </a:p>
          <a:p>
            <a:pPr lvl="1">
              <a:buFont typeface="Arial" pitchFamily="34" charset="0"/>
              <a:buChar char="•"/>
            </a:pPr>
            <a:r>
              <a:rPr lang="en-US" sz="1200" b="0" baseline="0" dirty="0" smtClean="0"/>
              <a:t>To add a rectangle below another rectangle, right-click the higher-level rectangle, point to </a:t>
            </a:r>
            <a:r>
              <a:rPr lang="en-US" sz="1200" b="1" baseline="0" dirty="0" smtClean="0"/>
              <a:t>Add Shape</a:t>
            </a:r>
            <a:r>
              <a:rPr lang="en-US" sz="1200" b="0" baseline="0" dirty="0" smtClean="0"/>
              <a:t>, and then click </a:t>
            </a:r>
            <a:r>
              <a:rPr lang="en-US" sz="1200" b="1" baseline="0" dirty="0" smtClean="0"/>
              <a:t>Add Shape Below</a:t>
            </a:r>
            <a:r>
              <a:rPr lang="en-US" sz="1200" b="0" baseline="0" dirty="0" smtClean="0"/>
              <a:t>. </a:t>
            </a:r>
          </a:p>
          <a:p>
            <a:pPr lvl="1">
              <a:buFont typeface="Arial" pitchFamily="34" charset="0"/>
              <a:buChar char="•"/>
            </a:pPr>
            <a:r>
              <a:rPr lang="en-US" sz="1200" b="0" baseline="0" dirty="0" smtClean="0"/>
              <a:t>To delete a rectangle, select the rectangle and then press DELETE.</a:t>
            </a:r>
            <a:r>
              <a:rPr lang="en-US" sz="1200" baseline="0" dirty="0" smtClean="0"/>
              <a:t> </a:t>
            </a:r>
            <a:endParaRPr lang="en-US" sz="1200" dirty="0" smtClean="0"/>
          </a:p>
          <a:p>
            <a:pPr marL="228600" marR="0" indent="-228600" algn="l" defTabSz="914400" rtl="0" eaLnBrk="1" fontAlgn="auto" latinLnBrk="0" hangingPunct="1">
              <a:lnSpc>
                <a:spcPct val="100000"/>
              </a:lnSpc>
              <a:spcBef>
                <a:spcPts val="0"/>
              </a:spcBef>
              <a:spcAft>
                <a:spcPts val="0"/>
              </a:spcAft>
              <a:buClrTx/>
              <a:buSzTx/>
              <a:buFont typeface="+mj-lt"/>
              <a:buAutoNum type="arabicPeriod" startAt="11"/>
              <a:tabLst/>
              <a:defRPr/>
            </a:pPr>
            <a:r>
              <a:rPr lang="en-US" sz="1200" b="0" baseline="0" dirty="0" smtClean="0"/>
              <a:t>To add text to new rectangles, s</a:t>
            </a:r>
            <a:r>
              <a:rPr lang="en-US" sz="1200" dirty="0" smtClean="0"/>
              <a:t>elect</a:t>
            </a:r>
            <a:r>
              <a:rPr lang="en-US" sz="1200" baseline="0" dirty="0" smtClean="0"/>
              <a:t> the graphic, and then click one of the arrows on the left border. In the </a:t>
            </a:r>
            <a:r>
              <a:rPr lang="en-US" sz="1200" b="1" baseline="0" dirty="0" smtClean="0"/>
              <a:t>Type your text here </a:t>
            </a:r>
            <a:r>
              <a:rPr lang="en-US" sz="1200" baseline="0" dirty="0" smtClean="0"/>
              <a:t>dialog box, enter text.  </a:t>
            </a:r>
          </a:p>
          <a:p>
            <a:pPr marL="228600" indent="-228600">
              <a:buFont typeface="+mj-lt"/>
              <a:buAutoNum type="arabicPeriod"/>
            </a:pPr>
            <a:endParaRPr lang="en-US" sz="1200" baseline="0" dirty="0" smtClean="0"/>
          </a:p>
          <a:p>
            <a:pPr marL="228600" indent="-228600">
              <a:buFont typeface="+mj-lt"/>
              <a:buAutoNum type="arabicPeriod"/>
            </a:pPr>
            <a:endParaRPr lang="en-US" sz="1200" baseline="0" dirty="0" smtClean="0"/>
          </a:p>
          <a:p>
            <a:pPr marL="228600" indent="-228600">
              <a:buFont typeface="+mj-lt"/>
              <a:buNone/>
            </a:pPr>
            <a:r>
              <a:rPr lang="en-US" sz="1200" baseline="0" dirty="0" smtClean="0"/>
              <a:t>To reproduce the </a:t>
            </a:r>
            <a:r>
              <a:rPr lang="en-US" sz="1200" b="1" baseline="0" dirty="0" smtClean="0"/>
              <a:t>LEVEL 1</a:t>
            </a:r>
            <a:r>
              <a:rPr lang="en-US" sz="1200" baseline="0" dirty="0" smtClean="0"/>
              <a:t> rectangle effects on this slide, do the following:</a:t>
            </a:r>
          </a:p>
          <a:p>
            <a:pPr marL="228600" indent="-228600">
              <a:buFont typeface="+mj-lt"/>
              <a:buAutoNum type="arabicPeriod"/>
            </a:pPr>
            <a:r>
              <a:rPr lang="en-US" sz="1200" baseline="0" dirty="0" smtClean="0"/>
              <a:t>On the slide, select the </a:t>
            </a:r>
            <a:r>
              <a:rPr lang="en-US" sz="1200" b="1" baseline="0" dirty="0" smtClean="0"/>
              <a:t>LEVEL 1 </a:t>
            </a:r>
            <a:r>
              <a:rPr lang="en-US" sz="1200" baseline="0" dirty="0" smtClean="0"/>
              <a:t>rectangle. On the </a:t>
            </a:r>
            <a:r>
              <a:rPr lang="en-US" sz="1200" b="1" baseline="0" dirty="0" smtClean="0"/>
              <a:t>Home</a:t>
            </a:r>
            <a:r>
              <a:rPr lang="en-US" sz="1200" baseline="0" dirty="0" smtClean="0"/>
              <a:t> tab, in the </a:t>
            </a:r>
            <a:r>
              <a:rPr lang="en-US" sz="1200" b="1" baseline="0" dirty="0" smtClean="0"/>
              <a:t>Font</a:t>
            </a:r>
            <a:r>
              <a:rPr lang="en-US" sz="1200" baseline="0" dirty="0" smtClean="0"/>
              <a:t> group, enter </a:t>
            </a:r>
            <a:r>
              <a:rPr lang="en-US" sz="1200" b="1" baseline="0" dirty="0" smtClean="0"/>
              <a:t>24</a:t>
            </a:r>
            <a:r>
              <a:rPr lang="en-US" sz="1200" baseline="0" dirty="0" smtClean="0"/>
              <a:t> in the </a:t>
            </a:r>
            <a:r>
              <a:rPr lang="en-US" sz="1200" b="1" baseline="0" dirty="0" smtClean="0"/>
              <a:t>Font Size </a:t>
            </a:r>
            <a:r>
              <a:rPr lang="en-US" sz="1200" baseline="0" dirty="0" smtClean="0"/>
              <a:t>box, click </a:t>
            </a:r>
            <a:r>
              <a:rPr lang="en-US" sz="1200" b="1" baseline="0" dirty="0" smtClean="0"/>
              <a:t>Character Spacing </a:t>
            </a:r>
            <a:r>
              <a:rPr lang="en-US" sz="1200" baseline="0" dirty="0" smtClean="0"/>
              <a:t>and then click </a:t>
            </a:r>
            <a:r>
              <a:rPr lang="en-US" sz="1200" b="1" baseline="0" dirty="0" smtClean="0"/>
              <a:t>Loose</a:t>
            </a:r>
            <a:r>
              <a:rPr lang="en-US" sz="1200" baseline="0" dirty="0" smtClean="0"/>
              <a:t>, and then click the arrow next to </a:t>
            </a:r>
            <a:r>
              <a:rPr lang="en-US" sz="1200" b="1" baseline="0" dirty="0" smtClean="0"/>
              <a:t>Font Color </a:t>
            </a:r>
            <a:r>
              <a:rPr lang="en-US" sz="1200" baseline="0" dirty="0" smtClean="0"/>
              <a:t>and click </a:t>
            </a:r>
            <a:r>
              <a:rPr lang="en-US" sz="1200" b="1" baseline="0" dirty="0" smtClean="0"/>
              <a:t>Blue, Accent 1, Lighter 40%</a:t>
            </a:r>
            <a:r>
              <a:rPr lang="en-US" sz="1200" b="0" baseline="0" dirty="0" smtClean="0"/>
              <a:t> (fourth row, fifth option from the left).</a:t>
            </a:r>
            <a:endParaRPr lang="en-US" sz="1200" baseline="0" dirty="0" smtClean="0"/>
          </a:p>
          <a:p>
            <a:pPr marL="228600" indent="-228600">
              <a:buFont typeface="+mj-lt"/>
              <a:buAutoNum type="arabicPeriod"/>
            </a:pPr>
            <a:r>
              <a:rPr lang="en-US" sz="1200" baseline="0" dirty="0" smtClean="0"/>
              <a:t>On the </a:t>
            </a:r>
            <a:r>
              <a:rPr lang="en-US" sz="1200" b="1" baseline="0" dirty="0" smtClean="0"/>
              <a:t>Home</a:t>
            </a:r>
            <a:r>
              <a:rPr lang="en-US" sz="1200" baseline="0" dirty="0" smtClean="0"/>
              <a:t> tab, in the bottom right corner of the </a:t>
            </a:r>
            <a:r>
              <a:rPr lang="en-US" sz="1200" b="1" baseline="0" dirty="0" smtClean="0"/>
              <a:t>Drawing</a:t>
            </a:r>
            <a:r>
              <a:rPr lang="en-US" sz="1200" baseline="0" dirty="0" smtClean="0"/>
              <a:t> group, click the </a:t>
            </a:r>
            <a:r>
              <a:rPr lang="en-US" sz="1200" b="1" baseline="0" dirty="0" smtClean="0"/>
              <a:t>Format</a:t>
            </a:r>
            <a:r>
              <a:rPr lang="en-US" sz="1200" baseline="0" dirty="0" smtClean="0"/>
              <a:t> </a:t>
            </a:r>
            <a:r>
              <a:rPr lang="en-US" sz="1200" b="1" baseline="0" dirty="0" smtClean="0"/>
              <a:t>Shape</a:t>
            </a:r>
            <a:r>
              <a:rPr lang="en-US" sz="1200" baseline="0" dirty="0" smtClean="0"/>
              <a:t> dialog box launcher. In the </a:t>
            </a:r>
            <a:r>
              <a:rPr lang="en-US" sz="1200" b="1" baseline="0" dirty="0" smtClean="0"/>
              <a:t>Format</a:t>
            </a:r>
            <a:r>
              <a:rPr lang="en-US" sz="1200" baseline="0" dirty="0" smtClean="0"/>
              <a:t> </a:t>
            </a:r>
            <a:r>
              <a:rPr lang="en-US" sz="1200" b="1" baseline="0" dirty="0" smtClean="0"/>
              <a:t>Shape</a:t>
            </a:r>
            <a:r>
              <a:rPr lang="en-US" sz="1200" baseline="0" dirty="0" smtClean="0"/>
              <a:t> dialog box, click </a:t>
            </a:r>
            <a:r>
              <a:rPr lang="en-US" sz="1200" b="1" baseline="0" dirty="0" smtClean="0"/>
              <a:t>Fill</a:t>
            </a:r>
            <a:r>
              <a:rPr lang="en-US" sz="1200" baseline="0" dirty="0" smtClean="0"/>
              <a:t> in the left pane, select </a:t>
            </a:r>
            <a:r>
              <a:rPr lang="en-US" sz="1200" b="1" baseline="0" dirty="0" smtClean="0"/>
              <a:t>Gradient fill </a:t>
            </a:r>
            <a:r>
              <a:rPr lang="en-US" sz="1200" baseline="0" dirty="0" smtClean="0"/>
              <a:t>in the </a:t>
            </a:r>
            <a:r>
              <a:rPr lang="en-US" sz="1200" b="1" baseline="0" dirty="0" smtClean="0"/>
              <a:t>Fill</a:t>
            </a:r>
            <a:r>
              <a:rPr lang="en-US" sz="1200" baseline="0" dirty="0" smtClean="0"/>
              <a:t> pane, and then do the following:</a:t>
            </a:r>
          </a:p>
          <a:p>
            <a:pPr marL="685800" lvl="1" indent="-228600">
              <a:buFont typeface="Arial" pitchFamily="34" charset="0"/>
              <a:buChar char="•"/>
            </a:pPr>
            <a:r>
              <a:rPr lang="en-US" sz="1200" baseline="0" dirty="0" smtClean="0"/>
              <a:t>In the </a:t>
            </a:r>
            <a:r>
              <a:rPr lang="en-US" sz="1200" b="1" baseline="0" dirty="0" smtClean="0"/>
              <a:t>Type</a:t>
            </a:r>
            <a:r>
              <a:rPr lang="en-US" sz="1200" baseline="0" dirty="0" smtClean="0"/>
              <a:t> list, select </a:t>
            </a:r>
            <a:r>
              <a:rPr lang="en-US" sz="1200" b="1" baseline="0" dirty="0" smtClean="0"/>
              <a:t>Linear</a:t>
            </a:r>
            <a:r>
              <a:rPr lang="en-US" sz="1200" baseline="0" dirty="0" smtClean="0"/>
              <a:t>.</a:t>
            </a:r>
          </a:p>
          <a:p>
            <a:pPr marL="685800" lvl="1" indent="-228600">
              <a:buFont typeface="Arial" pitchFamily="34" charset="0"/>
              <a:buChar char="•"/>
            </a:pPr>
            <a:r>
              <a:rPr lang="en-US" sz="1200" baseline="0" dirty="0" smtClean="0"/>
              <a:t>Click the button next to </a:t>
            </a:r>
            <a:r>
              <a:rPr lang="en-US" sz="1200" b="1" baseline="0" dirty="0" smtClean="0"/>
              <a:t>Direction</a:t>
            </a:r>
            <a:r>
              <a:rPr lang="en-US" sz="1200" b="0" baseline="0" dirty="0" smtClean="0"/>
              <a:t>, and then</a:t>
            </a:r>
            <a:r>
              <a:rPr lang="en-US" sz="1200" baseline="0" dirty="0" smtClean="0"/>
              <a:t> click </a:t>
            </a:r>
            <a:r>
              <a:rPr lang="en-US" sz="1200" b="1" baseline="0" dirty="0" smtClean="0"/>
              <a:t>Linear</a:t>
            </a:r>
            <a:r>
              <a:rPr lang="en-US" sz="1200" baseline="0" dirty="0" smtClean="0"/>
              <a:t> </a:t>
            </a:r>
            <a:r>
              <a:rPr lang="en-US" sz="1200" b="1" baseline="0" dirty="0" smtClean="0"/>
              <a:t>Down </a:t>
            </a:r>
            <a:r>
              <a:rPr lang="en-US" sz="1200" b="0" baseline="0" dirty="0" smtClean="0"/>
              <a:t>(first row, second option from the left)</a:t>
            </a:r>
            <a:r>
              <a:rPr lang="en-US" sz="1200" baseline="0" dirty="0" smtClean="0"/>
              <a:t>.</a:t>
            </a:r>
          </a:p>
          <a:p>
            <a:pPr marL="685800" lvl="1" indent="-228600">
              <a:buFont typeface="Arial" pitchFamily="34" charset="0"/>
              <a:buChar char="•"/>
            </a:pPr>
            <a:r>
              <a:rPr lang="en-US" sz="1200" kern="1200" dirty="0" smtClean="0">
                <a:solidFill>
                  <a:schemeClr val="tx1"/>
                </a:solidFill>
                <a:latin typeface="+mn-lt"/>
                <a:ea typeface="+mn-ea"/>
                <a:cs typeface="+mn-cs"/>
              </a:rPr>
              <a:t>Under </a:t>
            </a:r>
            <a:r>
              <a:rPr lang="en-US" sz="1200" b="1" kern="1200" dirty="0" smtClean="0">
                <a:solidFill>
                  <a:schemeClr val="tx1"/>
                </a:solidFill>
                <a:latin typeface="+mn-lt"/>
                <a:ea typeface="+mn-ea"/>
                <a:cs typeface="+mn-cs"/>
              </a:rPr>
              <a:t>Gradient stops</a:t>
            </a:r>
            <a:r>
              <a:rPr lang="en-US" sz="1200" kern="1200" dirty="0" smtClean="0">
                <a:solidFill>
                  <a:schemeClr val="tx1"/>
                </a:solidFill>
                <a:latin typeface="+mn-lt"/>
                <a:ea typeface="+mn-ea"/>
                <a:cs typeface="+mn-cs"/>
              </a:rPr>
              <a:t>, click </a:t>
            </a:r>
            <a:r>
              <a:rPr lang="en-US" sz="1200" b="1" kern="1200" dirty="0" smtClean="0">
                <a:solidFill>
                  <a:schemeClr val="tx1"/>
                </a:solidFill>
                <a:latin typeface="+mn-lt"/>
                <a:ea typeface="+mn-ea"/>
                <a:cs typeface="+mn-cs"/>
              </a:rPr>
              <a:t>Add gradient stop</a:t>
            </a:r>
            <a:r>
              <a:rPr lang="en-US" sz="1200" b="0" kern="1200" dirty="0" smtClean="0">
                <a:solidFill>
                  <a:schemeClr val="tx1"/>
                </a:solidFill>
                <a:latin typeface="+mn-lt"/>
                <a:ea typeface="+mn-ea"/>
                <a:cs typeface="+mn-cs"/>
              </a:rPr>
              <a:t> or </a:t>
            </a:r>
            <a:r>
              <a:rPr lang="en-US" sz="1200" b="1" kern="1200" dirty="0" smtClean="0">
                <a:solidFill>
                  <a:schemeClr val="tx1"/>
                </a:solidFill>
                <a:latin typeface="+mn-lt"/>
                <a:ea typeface="+mn-ea"/>
                <a:cs typeface="+mn-cs"/>
              </a:rPr>
              <a:t>Remove gradient stop</a:t>
            </a:r>
            <a:r>
              <a:rPr lang="en-US" sz="1200" kern="1200" dirty="0" smtClean="0">
                <a:solidFill>
                  <a:schemeClr val="tx1"/>
                </a:solidFill>
                <a:latin typeface="+mn-lt"/>
                <a:ea typeface="+mn-ea"/>
                <a:cs typeface="+mn-cs"/>
              </a:rPr>
              <a:t> until two stops appear in the slider.</a:t>
            </a:r>
          </a:p>
          <a:p>
            <a:pPr marL="228600" lvl="0" indent="-228600">
              <a:buFont typeface="+mj-lt"/>
              <a:buAutoNum type="arabicPeriod"/>
            </a:pPr>
            <a:r>
              <a:rPr lang="en-US" sz="1200" kern="1200" dirty="0" smtClean="0">
                <a:solidFill>
                  <a:schemeClr val="tx1"/>
                </a:solidFill>
                <a:latin typeface="+mn-lt"/>
                <a:ea typeface="+mn-ea"/>
                <a:cs typeface="+mn-cs"/>
              </a:rPr>
              <a:t>Also under </a:t>
            </a:r>
            <a:r>
              <a:rPr lang="en-US" sz="1200" b="1" kern="1200" dirty="0" smtClean="0">
                <a:solidFill>
                  <a:schemeClr val="tx1"/>
                </a:solidFill>
                <a:latin typeface="+mn-lt"/>
                <a:ea typeface="+mn-ea"/>
                <a:cs typeface="+mn-cs"/>
              </a:rPr>
              <a:t>Gradient stops</a:t>
            </a:r>
            <a:r>
              <a:rPr lang="en-US" sz="1200" kern="1200" dirty="0" smtClean="0">
                <a:solidFill>
                  <a:schemeClr val="tx1"/>
                </a:solidFill>
                <a:latin typeface="+mn-lt"/>
                <a:ea typeface="+mn-ea"/>
                <a:cs typeface="+mn-cs"/>
              </a:rPr>
              <a:t>, customize the gradient stops as follows:</a:t>
            </a:r>
          </a:p>
          <a:p>
            <a:pPr marL="685800" lvl="1" indent="-228600">
              <a:buFont typeface="Arial" pitchFamily="34" charset="0"/>
              <a:buChar char="•"/>
            </a:pPr>
            <a:r>
              <a:rPr lang="en-US" sz="1200" kern="1200" dirty="0" smtClean="0">
                <a:solidFill>
                  <a:schemeClr val="tx1"/>
                </a:solidFill>
                <a:latin typeface="+mn-lt"/>
                <a:ea typeface="+mn-ea"/>
                <a:cs typeface="+mn-cs"/>
              </a:rPr>
              <a:t>Select </a:t>
            </a:r>
            <a:r>
              <a:rPr lang="en-US" sz="1200" b="0" kern="1200" dirty="0" smtClean="0">
                <a:solidFill>
                  <a:schemeClr val="tx1"/>
                </a:solidFill>
                <a:latin typeface="+mn-lt"/>
                <a:ea typeface="+mn-ea"/>
                <a:cs typeface="+mn-cs"/>
              </a:rPr>
              <a:t>the first stop in the slider</a:t>
            </a:r>
            <a:r>
              <a:rPr lang="en-US" sz="1200" kern="1200" dirty="0" smtClean="0">
                <a:solidFill>
                  <a:schemeClr val="tx1"/>
                </a:solidFill>
                <a:latin typeface="+mn-lt"/>
                <a:ea typeface="+mn-ea"/>
                <a:cs typeface="+mn-cs"/>
              </a:rPr>
              <a:t>, and then do the following:</a:t>
            </a:r>
          </a:p>
          <a:p>
            <a:pPr marL="1143000" lvl="2"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Position </a:t>
            </a:r>
            <a:r>
              <a:rPr lang="en-US" sz="1200" kern="1200" dirty="0" smtClean="0">
                <a:solidFill>
                  <a:schemeClr val="tx1"/>
                </a:solidFill>
                <a:latin typeface="+mn-lt"/>
                <a:ea typeface="+mn-ea"/>
                <a:cs typeface="+mn-cs"/>
              </a:rPr>
              <a:t>box, enter </a:t>
            </a:r>
            <a:r>
              <a:rPr lang="en-US" sz="1200" b="1" kern="1200" dirty="0" smtClean="0">
                <a:solidFill>
                  <a:schemeClr val="tx1"/>
                </a:solidFill>
                <a:latin typeface="+mn-lt"/>
                <a:ea typeface="+mn-ea"/>
                <a:cs typeface="+mn-cs"/>
              </a:rPr>
              <a:t>0%</a:t>
            </a:r>
            <a:r>
              <a:rPr lang="en-US" sz="1200" kern="1200" dirty="0" smtClean="0">
                <a:solidFill>
                  <a:schemeClr val="tx1"/>
                </a:solidFill>
                <a:latin typeface="+mn-lt"/>
                <a:ea typeface="+mn-ea"/>
                <a:cs typeface="+mn-cs"/>
              </a:rPr>
              <a:t>.</a:t>
            </a:r>
          </a:p>
          <a:p>
            <a:pPr marL="1143000" lvl="2" indent="-228600">
              <a:buFont typeface="Arial" pitchFamily="34" charset="0"/>
              <a:buChar char="•"/>
            </a:pPr>
            <a:r>
              <a:rPr lang="en-US" sz="1200" kern="1200" dirty="0" smtClean="0">
                <a:solidFill>
                  <a:schemeClr val="tx1"/>
                </a:solidFill>
                <a:latin typeface="+mn-lt"/>
                <a:ea typeface="+mn-ea"/>
                <a:cs typeface="+mn-cs"/>
              </a:rPr>
              <a:t>Click the button next to </a:t>
            </a:r>
            <a:r>
              <a:rPr lang="en-US" sz="1200" b="1" kern="1200" dirty="0" smtClean="0">
                <a:solidFill>
                  <a:schemeClr val="tx1"/>
                </a:solidFill>
                <a:latin typeface="+mn-lt"/>
                <a:ea typeface="+mn-ea"/>
                <a:cs typeface="+mn-cs"/>
              </a:rPr>
              <a:t>Color</a:t>
            </a:r>
            <a:r>
              <a:rPr lang="en-US" sz="1200" kern="1200" dirty="0" smtClean="0">
                <a:solidFill>
                  <a:schemeClr val="tx1"/>
                </a:solidFill>
                <a:latin typeface="+mn-lt"/>
                <a:ea typeface="+mn-ea"/>
                <a:cs typeface="+mn-cs"/>
              </a:rPr>
              <a:t>, and then under </a:t>
            </a:r>
            <a:r>
              <a:rPr lang="en-US" sz="1200" b="1" kern="1200" dirty="0" smtClean="0">
                <a:solidFill>
                  <a:schemeClr val="tx1"/>
                </a:solidFill>
                <a:latin typeface="+mn-lt"/>
                <a:ea typeface="+mn-ea"/>
                <a:cs typeface="+mn-cs"/>
              </a:rPr>
              <a:t>Theme Colors </a:t>
            </a:r>
            <a:r>
              <a:rPr lang="en-US" sz="1200" kern="1200" dirty="0" smtClean="0">
                <a:solidFill>
                  <a:schemeClr val="tx1"/>
                </a:solidFill>
                <a:latin typeface="+mn-lt"/>
                <a:ea typeface="+mn-ea"/>
                <a:cs typeface="+mn-cs"/>
              </a:rPr>
              <a:t>click </a:t>
            </a:r>
            <a:r>
              <a:rPr lang="en-US" sz="1200" b="1" kern="1200" dirty="0" smtClean="0">
                <a:solidFill>
                  <a:schemeClr val="tx1"/>
                </a:solidFill>
                <a:latin typeface="+mn-lt"/>
                <a:ea typeface="+mn-ea"/>
                <a:cs typeface="+mn-cs"/>
              </a:rPr>
              <a:t>Black, Background 1 </a:t>
            </a:r>
            <a:r>
              <a:rPr lang="en-US" sz="1200" b="0" kern="1200" baseline="0" dirty="0" smtClean="0">
                <a:solidFill>
                  <a:schemeClr val="tx1"/>
                </a:solidFill>
                <a:latin typeface="+mn-lt"/>
                <a:ea typeface="+mn-ea"/>
                <a:cs typeface="+mn-cs"/>
              </a:rPr>
              <a:t>(first row, first option from the left). </a:t>
            </a:r>
            <a:endParaRPr lang="en-US" sz="1200" b="1" kern="1200" baseline="0" dirty="0" smtClean="0">
              <a:solidFill>
                <a:schemeClr val="tx1"/>
              </a:solidFill>
              <a:latin typeface="+mn-lt"/>
              <a:ea typeface="+mn-ea"/>
              <a:cs typeface="+mn-cs"/>
            </a:endParaRPr>
          </a:p>
          <a:p>
            <a:pPr marL="685800" lvl="1" indent="-228600">
              <a:buFont typeface="Arial" pitchFamily="34" charset="0"/>
              <a:buChar char="•"/>
            </a:pPr>
            <a:r>
              <a:rPr lang="en-US" sz="1200" kern="1200" dirty="0" smtClean="0">
                <a:solidFill>
                  <a:schemeClr val="tx1"/>
                </a:solidFill>
                <a:latin typeface="+mn-lt"/>
                <a:ea typeface="+mn-ea"/>
                <a:cs typeface="+mn-cs"/>
              </a:rPr>
              <a:t>Select </a:t>
            </a:r>
            <a:r>
              <a:rPr lang="en-US" sz="1200" b="0" kern="1200" dirty="0" smtClean="0">
                <a:solidFill>
                  <a:schemeClr val="tx1"/>
                </a:solidFill>
                <a:latin typeface="+mn-lt"/>
                <a:ea typeface="+mn-ea"/>
                <a:cs typeface="+mn-cs"/>
              </a:rPr>
              <a:t>the last stop in the slider, </a:t>
            </a:r>
            <a:r>
              <a:rPr lang="en-US" sz="1200" kern="1200" dirty="0" smtClean="0">
                <a:solidFill>
                  <a:schemeClr val="tx1"/>
                </a:solidFill>
                <a:latin typeface="+mn-lt"/>
                <a:ea typeface="+mn-ea"/>
                <a:cs typeface="+mn-cs"/>
              </a:rPr>
              <a:t>and then do the following: </a:t>
            </a:r>
          </a:p>
          <a:p>
            <a:pPr marL="1143000" lvl="2"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Position </a:t>
            </a:r>
            <a:r>
              <a:rPr lang="en-US" sz="1200" kern="1200" dirty="0" smtClean="0">
                <a:solidFill>
                  <a:schemeClr val="tx1"/>
                </a:solidFill>
                <a:latin typeface="+mn-lt"/>
                <a:ea typeface="+mn-ea"/>
                <a:cs typeface="+mn-cs"/>
              </a:rPr>
              <a:t>box, enter </a:t>
            </a:r>
            <a:r>
              <a:rPr lang="en-US" sz="1200" b="1" kern="1200" dirty="0" smtClean="0">
                <a:solidFill>
                  <a:schemeClr val="tx1"/>
                </a:solidFill>
                <a:latin typeface="+mn-lt"/>
                <a:ea typeface="+mn-ea"/>
                <a:cs typeface="+mn-cs"/>
              </a:rPr>
              <a:t>100%</a:t>
            </a:r>
            <a:r>
              <a:rPr lang="en-US" sz="1200" kern="1200" dirty="0" smtClean="0">
                <a:solidFill>
                  <a:schemeClr val="tx1"/>
                </a:solidFill>
                <a:latin typeface="+mn-lt"/>
                <a:ea typeface="+mn-ea"/>
                <a:cs typeface="+mn-cs"/>
              </a:rPr>
              <a:t>.</a:t>
            </a:r>
          </a:p>
          <a:p>
            <a:pPr marL="1143000" lvl="2" indent="-228600">
              <a:buFont typeface="Arial" pitchFamily="34" charset="0"/>
              <a:buChar char="•"/>
            </a:pPr>
            <a:r>
              <a:rPr lang="en-US" sz="1200" kern="1200" dirty="0" smtClean="0">
                <a:solidFill>
                  <a:schemeClr val="tx1"/>
                </a:solidFill>
                <a:latin typeface="+mn-lt"/>
                <a:ea typeface="+mn-ea"/>
                <a:cs typeface="+mn-cs"/>
              </a:rPr>
              <a:t>Click the button next to </a:t>
            </a:r>
            <a:r>
              <a:rPr lang="en-US" sz="1200" b="1" kern="1200" dirty="0" smtClean="0">
                <a:solidFill>
                  <a:schemeClr val="tx1"/>
                </a:solidFill>
                <a:latin typeface="+mn-lt"/>
                <a:ea typeface="+mn-ea"/>
                <a:cs typeface="+mn-cs"/>
              </a:rPr>
              <a:t>Color</a:t>
            </a:r>
            <a:r>
              <a:rPr lang="en-US" sz="1200" kern="1200" dirty="0" smtClean="0">
                <a:solidFill>
                  <a:schemeClr val="tx1"/>
                </a:solidFill>
                <a:latin typeface="+mn-lt"/>
                <a:ea typeface="+mn-ea"/>
                <a:cs typeface="+mn-cs"/>
              </a:rPr>
              <a:t>, and then under </a:t>
            </a:r>
            <a:r>
              <a:rPr lang="en-US" sz="1200" b="1" kern="1200" dirty="0" smtClean="0">
                <a:solidFill>
                  <a:schemeClr val="tx1"/>
                </a:solidFill>
                <a:latin typeface="+mn-lt"/>
                <a:ea typeface="+mn-ea"/>
                <a:cs typeface="+mn-cs"/>
              </a:rPr>
              <a:t>Theme Colors </a:t>
            </a:r>
            <a:r>
              <a:rPr lang="en-US" sz="1200" b="0" kern="1200" dirty="0" smtClean="0">
                <a:solidFill>
                  <a:schemeClr val="tx1"/>
                </a:solidFill>
                <a:latin typeface="+mn-lt"/>
                <a:ea typeface="+mn-ea"/>
                <a:cs typeface="+mn-cs"/>
              </a:rPr>
              <a:t>click</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Black, Background 1</a:t>
            </a:r>
            <a:r>
              <a:rPr lang="en-US" sz="1200" b="1" kern="1200" baseline="0" dirty="0" smtClean="0">
                <a:solidFill>
                  <a:schemeClr val="tx1"/>
                </a:solidFill>
                <a:latin typeface="+mn-lt"/>
                <a:ea typeface="+mn-ea"/>
                <a:cs typeface="+mn-cs"/>
              </a:rPr>
              <a:t> </a:t>
            </a:r>
            <a:r>
              <a:rPr lang="en-US" sz="1200" b="0" kern="1200" baseline="0" dirty="0" smtClean="0">
                <a:solidFill>
                  <a:schemeClr val="tx1"/>
                </a:solidFill>
                <a:latin typeface="+mn-lt"/>
                <a:ea typeface="+mn-ea"/>
                <a:cs typeface="+mn-cs"/>
              </a:rPr>
              <a:t>(first row, first option from the left).</a:t>
            </a:r>
          </a:p>
          <a:p>
            <a:pPr marL="1143000" lvl="2" indent="-228600">
              <a:buFont typeface="Arial" pitchFamily="34" charset="0"/>
              <a:buChar char="•"/>
            </a:pPr>
            <a:r>
              <a:rPr lang="en-US" sz="1200" b="0" kern="1200" baseline="0" dirty="0" smtClean="0">
                <a:solidFill>
                  <a:schemeClr val="tx1"/>
                </a:solidFill>
                <a:latin typeface="+mn-lt"/>
                <a:ea typeface="+mn-ea"/>
                <a:cs typeface="+mn-cs"/>
              </a:rPr>
              <a:t>In the </a:t>
            </a:r>
            <a:r>
              <a:rPr lang="en-US" sz="1200" b="1" kern="1200" baseline="0" dirty="0" smtClean="0">
                <a:solidFill>
                  <a:schemeClr val="tx1"/>
                </a:solidFill>
                <a:latin typeface="+mn-lt"/>
                <a:ea typeface="+mn-ea"/>
                <a:cs typeface="+mn-cs"/>
              </a:rPr>
              <a:t>Transparency</a:t>
            </a:r>
            <a:r>
              <a:rPr lang="en-US" sz="1200" b="0" kern="1200" baseline="0" dirty="0" smtClean="0">
                <a:solidFill>
                  <a:schemeClr val="tx1"/>
                </a:solidFill>
                <a:latin typeface="+mn-lt"/>
                <a:ea typeface="+mn-ea"/>
                <a:cs typeface="+mn-cs"/>
              </a:rPr>
              <a:t> box, enter </a:t>
            </a:r>
            <a:r>
              <a:rPr lang="en-US" sz="1200" b="1" kern="1200" baseline="0" dirty="0" smtClean="0">
                <a:solidFill>
                  <a:schemeClr val="tx1"/>
                </a:solidFill>
                <a:latin typeface="+mn-lt"/>
                <a:ea typeface="+mn-ea"/>
                <a:cs typeface="+mn-cs"/>
              </a:rPr>
              <a:t>100%</a:t>
            </a:r>
            <a:r>
              <a:rPr lang="en-US" sz="1200" b="0" kern="1200" baseline="0" dirty="0" smtClean="0">
                <a:solidFill>
                  <a:schemeClr val="tx1"/>
                </a:solidFill>
                <a:latin typeface="+mn-lt"/>
                <a:ea typeface="+mn-ea"/>
                <a:cs typeface="+mn-cs"/>
              </a:rPr>
              <a:t>.</a:t>
            </a:r>
            <a:endParaRPr lang="en-US" sz="1200" b="0" dirty="0" smtClean="0"/>
          </a:p>
          <a:p>
            <a:pPr marL="228600" indent="-228600">
              <a:buFont typeface="+mj-lt"/>
              <a:buAutoNum type="arabicPeriod"/>
            </a:pPr>
            <a:r>
              <a:rPr lang="en-US" sz="1200" dirty="0" smtClean="0"/>
              <a:t>Also in the </a:t>
            </a:r>
            <a:r>
              <a:rPr lang="en-US" sz="1200" b="1" dirty="0" smtClean="0"/>
              <a:t>Format</a:t>
            </a:r>
            <a:r>
              <a:rPr lang="en-US" sz="1200" dirty="0" smtClean="0"/>
              <a:t> </a:t>
            </a:r>
            <a:r>
              <a:rPr lang="en-US" sz="1200" b="1" dirty="0" smtClean="0"/>
              <a:t>Shape</a:t>
            </a:r>
            <a:r>
              <a:rPr lang="en-US" sz="1200" dirty="0" smtClean="0"/>
              <a:t> dialog</a:t>
            </a:r>
            <a:r>
              <a:rPr lang="en-US" sz="1200" baseline="0" dirty="0" smtClean="0"/>
              <a:t> box, click </a:t>
            </a:r>
            <a:r>
              <a:rPr lang="en-US" sz="1200" b="1" baseline="0" dirty="0" smtClean="0"/>
              <a:t>Line</a:t>
            </a:r>
            <a:r>
              <a:rPr lang="en-US" sz="1200" baseline="0" dirty="0" smtClean="0"/>
              <a:t> </a:t>
            </a:r>
            <a:r>
              <a:rPr lang="en-US" sz="1200" b="1" baseline="0" dirty="0" smtClean="0"/>
              <a:t>Color</a:t>
            </a:r>
            <a:r>
              <a:rPr lang="en-US" sz="1200" baseline="0" dirty="0" smtClean="0"/>
              <a:t> in the left pane, select </a:t>
            </a:r>
            <a:r>
              <a:rPr lang="en-US" sz="1200" b="1" baseline="0" dirty="0" smtClean="0"/>
              <a:t>Gradient line </a:t>
            </a:r>
            <a:r>
              <a:rPr lang="en-US" sz="1200" baseline="0" dirty="0" smtClean="0"/>
              <a:t>in the </a:t>
            </a:r>
            <a:r>
              <a:rPr lang="en-US" sz="1200" b="1" baseline="0" dirty="0" smtClean="0"/>
              <a:t>Line</a:t>
            </a:r>
            <a:r>
              <a:rPr lang="en-US" sz="1200" baseline="0" dirty="0" smtClean="0"/>
              <a:t> </a:t>
            </a:r>
            <a:r>
              <a:rPr lang="en-US" sz="1200" b="1" baseline="0" dirty="0" smtClean="0"/>
              <a:t>Color</a:t>
            </a:r>
            <a:r>
              <a:rPr lang="en-US" sz="1200" baseline="0" dirty="0" smtClean="0"/>
              <a:t> pane, and then do the following:</a:t>
            </a:r>
          </a:p>
          <a:p>
            <a:pPr marL="685800" lvl="1" indent="-228600">
              <a:buFont typeface="Arial" pitchFamily="34" charset="0"/>
              <a:buChar char="•"/>
            </a:pPr>
            <a:r>
              <a:rPr lang="en-US" sz="1200" baseline="0" dirty="0" smtClean="0"/>
              <a:t>In the </a:t>
            </a:r>
            <a:r>
              <a:rPr lang="en-US" sz="1200" b="1" baseline="0" dirty="0" smtClean="0"/>
              <a:t>Type</a:t>
            </a:r>
            <a:r>
              <a:rPr lang="en-US" sz="1200" baseline="0" dirty="0" smtClean="0"/>
              <a:t> list, select </a:t>
            </a:r>
            <a:r>
              <a:rPr lang="en-US" sz="1200" b="1" baseline="0" dirty="0" smtClean="0"/>
              <a:t>Linear</a:t>
            </a:r>
            <a:r>
              <a:rPr lang="en-US" sz="1200" baseline="0" dirty="0" smtClean="0"/>
              <a:t>.</a:t>
            </a:r>
          </a:p>
          <a:p>
            <a:pPr marL="685800" lvl="1" indent="-228600">
              <a:buFont typeface="Arial" pitchFamily="34" charset="0"/>
              <a:buChar char="•"/>
            </a:pPr>
            <a:r>
              <a:rPr lang="en-US" sz="1200" baseline="0" dirty="0" smtClean="0"/>
              <a:t>Click the button next to </a:t>
            </a:r>
            <a:r>
              <a:rPr lang="en-US" sz="1200" b="1" baseline="0" dirty="0" smtClean="0"/>
              <a:t>Direction</a:t>
            </a:r>
            <a:r>
              <a:rPr lang="en-US" sz="1200" b="0" baseline="0" dirty="0" smtClean="0"/>
              <a:t>, and then</a:t>
            </a:r>
            <a:r>
              <a:rPr lang="en-US" sz="1200" baseline="0" dirty="0" smtClean="0"/>
              <a:t> click </a:t>
            </a:r>
            <a:r>
              <a:rPr lang="en-US" sz="1200" b="1" baseline="0" dirty="0" smtClean="0"/>
              <a:t>Linear</a:t>
            </a:r>
            <a:r>
              <a:rPr lang="en-US" sz="1200" baseline="0" dirty="0" smtClean="0"/>
              <a:t> </a:t>
            </a:r>
            <a:r>
              <a:rPr lang="en-US" sz="1200" b="1" baseline="0" dirty="0" smtClean="0"/>
              <a:t>Down </a:t>
            </a:r>
            <a:r>
              <a:rPr lang="en-US" sz="1200" b="0" baseline="0" dirty="0" smtClean="0"/>
              <a:t>(first row, second option from the left)</a:t>
            </a:r>
            <a:r>
              <a:rPr lang="en-US" sz="1200" baseline="0" dirty="0" smtClean="0"/>
              <a:t>.</a:t>
            </a:r>
          </a:p>
          <a:p>
            <a:pPr marL="685800" lvl="1" indent="-228600">
              <a:buFont typeface="Arial" pitchFamily="34" charset="0"/>
              <a:buChar char="•"/>
            </a:pPr>
            <a:r>
              <a:rPr lang="en-US" sz="1200" baseline="0" dirty="0" smtClean="0"/>
              <a:t>Under </a:t>
            </a:r>
            <a:r>
              <a:rPr lang="en-US" sz="1200" b="1" baseline="0" dirty="0" smtClean="0"/>
              <a:t>Gradient</a:t>
            </a:r>
            <a:r>
              <a:rPr lang="en-US" sz="1200" baseline="0" dirty="0" smtClean="0"/>
              <a:t> stops, click </a:t>
            </a:r>
            <a:r>
              <a:rPr lang="en-US" sz="1200" b="1" baseline="0" dirty="0" smtClean="0"/>
              <a:t>Add gradient stop</a:t>
            </a:r>
            <a:r>
              <a:rPr lang="en-US" sz="1200" baseline="0" dirty="0" smtClean="0"/>
              <a:t> or </a:t>
            </a:r>
            <a:r>
              <a:rPr lang="en-US" sz="1200" b="1" baseline="0" dirty="0" smtClean="0"/>
              <a:t>Remove gradient stop </a:t>
            </a:r>
            <a:r>
              <a:rPr lang="en-US" sz="1200" baseline="0" dirty="0" smtClean="0"/>
              <a:t> until two stops appear in the slider. </a:t>
            </a:r>
            <a:endParaRPr lang="en-US" sz="1200" dirty="0" smtClean="0"/>
          </a:p>
          <a:p>
            <a:pPr marL="228600" lvl="0" indent="-228600">
              <a:buFont typeface="+mj-lt"/>
              <a:buAutoNum type="arabicPeriod"/>
            </a:pPr>
            <a:r>
              <a:rPr lang="en-US" sz="1200" kern="1200" dirty="0" smtClean="0">
                <a:solidFill>
                  <a:schemeClr val="tx1"/>
                </a:solidFill>
                <a:latin typeface="+mn-lt"/>
                <a:ea typeface="+mn-ea"/>
                <a:cs typeface="+mn-cs"/>
              </a:rPr>
              <a:t>Also under </a:t>
            </a:r>
            <a:r>
              <a:rPr lang="en-US" sz="1200" b="1" kern="1200" dirty="0" smtClean="0">
                <a:solidFill>
                  <a:schemeClr val="tx1"/>
                </a:solidFill>
                <a:latin typeface="+mn-lt"/>
                <a:ea typeface="+mn-ea"/>
                <a:cs typeface="+mn-cs"/>
              </a:rPr>
              <a:t>Gradient stops</a:t>
            </a:r>
            <a:r>
              <a:rPr lang="en-US" sz="1200" kern="1200" dirty="0" smtClean="0">
                <a:solidFill>
                  <a:schemeClr val="tx1"/>
                </a:solidFill>
                <a:latin typeface="+mn-lt"/>
                <a:ea typeface="+mn-ea"/>
                <a:cs typeface="+mn-cs"/>
              </a:rPr>
              <a:t>, customize the gradient stops as follows:</a:t>
            </a:r>
          </a:p>
          <a:p>
            <a:pPr marL="685800" lvl="1" indent="-228600">
              <a:buFont typeface="Arial" pitchFamily="34" charset="0"/>
              <a:buChar char="•"/>
            </a:pPr>
            <a:r>
              <a:rPr lang="en-US" sz="1200" kern="1200" dirty="0" smtClean="0">
                <a:solidFill>
                  <a:schemeClr val="tx1"/>
                </a:solidFill>
                <a:latin typeface="+mn-lt"/>
                <a:ea typeface="+mn-ea"/>
                <a:cs typeface="+mn-cs"/>
              </a:rPr>
              <a:t>Select </a:t>
            </a:r>
            <a:r>
              <a:rPr lang="en-US" sz="1200" b="0" kern="1200" dirty="0" smtClean="0">
                <a:solidFill>
                  <a:schemeClr val="tx1"/>
                </a:solidFill>
                <a:latin typeface="+mn-lt"/>
                <a:ea typeface="+mn-ea"/>
                <a:cs typeface="+mn-cs"/>
              </a:rPr>
              <a:t>the first stop in the slider</a:t>
            </a:r>
            <a:r>
              <a:rPr lang="en-US" sz="1200" kern="1200" dirty="0" smtClean="0">
                <a:solidFill>
                  <a:schemeClr val="tx1"/>
                </a:solidFill>
                <a:latin typeface="+mn-lt"/>
                <a:ea typeface="+mn-ea"/>
                <a:cs typeface="+mn-cs"/>
              </a:rPr>
              <a:t>, and then do the following:</a:t>
            </a:r>
          </a:p>
          <a:p>
            <a:pPr marL="1143000" lvl="2"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Position </a:t>
            </a:r>
            <a:r>
              <a:rPr lang="en-US" sz="1200" kern="1200" dirty="0" smtClean="0">
                <a:solidFill>
                  <a:schemeClr val="tx1"/>
                </a:solidFill>
                <a:latin typeface="+mn-lt"/>
                <a:ea typeface="+mn-ea"/>
                <a:cs typeface="+mn-cs"/>
              </a:rPr>
              <a:t>box, enter </a:t>
            </a:r>
            <a:r>
              <a:rPr lang="en-US" sz="1200" b="1" kern="1200" dirty="0" smtClean="0">
                <a:solidFill>
                  <a:schemeClr val="tx1"/>
                </a:solidFill>
                <a:latin typeface="+mn-lt"/>
                <a:ea typeface="+mn-ea"/>
                <a:cs typeface="+mn-cs"/>
              </a:rPr>
              <a:t>0%</a:t>
            </a:r>
            <a:r>
              <a:rPr lang="en-US" sz="1200" kern="1200" dirty="0" smtClean="0">
                <a:solidFill>
                  <a:schemeClr val="tx1"/>
                </a:solidFill>
                <a:latin typeface="+mn-lt"/>
                <a:ea typeface="+mn-ea"/>
                <a:cs typeface="+mn-cs"/>
              </a:rPr>
              <a:t>.</a:t>
            </a:r>
          </a:p>
          <a:p>
            <a:pPr marL="1143000" lvl="2" indent="-228600">
              <a:buFont typeface="Arial" pitchFamily="34" charset="0"/>
              <a:buChar char="•"/>
            </a:pPr>
            <a:r>
              <a:rPr lang="en-US" sz="1200" kern="1200" dirty="0" smtClean="0">
                <a:solidFill>
                  <a:schemeClr val="tx1"/>
                </a:solidFill>
                <a:latin typeface="+mn-lt"/>
                <a:ea typeface="+mn-ea"/>
                <a:cs typeface="+mn-cs"/>
              </a:rPr>
              <a:t>Click the button next to </a:t>
            </a:r>
            <a:r>
              <a:rPr lang="en-US" sz="1200" b="1" kern="1200" dirty="0" smtClean="0">
                <a:solidFill>
                  <a:schemeClr val="tx1"/>
                </a:solidFill>
                <a:latin typeface="+mn-lt"/>
                <a:ea typeface="+mn-ea"/>
                <a:cs typeface="+mn-cs"/>
              </a:rPr>
              <a:t>Color</a:t>
            </a:r>
            <a:r>
              <a:rPr lang="en-US" sz="1200" kern="1200" dirty="0" smtClean="0">
                <a:solidFill>
                  <a:schemeClr val="tx1"/>
                </a:solidFill>
                <a:latin typeface="+mn-lt"/>
                <a:ea typeface="+mn-ea"/>
                <a:cs typeface="+mn-cs"/>
              </a:rPr>
              <a:t>, and then under </a:t>
            </a:r>
            <a:r>
              <a:rPr lang="en-US" sz="1200" b="1" kern="1200" dirty="0" smtClean="0">
                <a:solidFill>
                  <a:schemeClr val="tx1"/>
                </a:solidFill>
                <a:latin typeface="+mn-lt"/>
                <a:ea typeface="+mn-ea"/>
                <a:cs typeface="+mn-cs"/>
              </a:rPr>
              <a:t>Theme Colors </a:t>
            </a:r>
            <a:r>
              <a:rPr lang="en-US" sz="1200" kern="1200" dirty="0" smtClean="0">
                <a:solidFill>
                  <a:schemeClr val="tx1"/>
                </a:solidFill>
                <a:latin typeface="+mn-lt"/>
                <a:ea typeface="+mn-ea"/>
                <a:cs typeface="+mn-cs"/>
              </a:rPr>
              <a:t>click </a:t>
            </a:r>
            <a:r>
              <a:rPr lang="en-US" sz="1200" b="1" kern="1200" dirty="0" smtClean="0">
                <a:solidFill>
                  <a:schemeClr val="tx1"/>
                </a:solidFill>
                <a:latin typeface="+mn-lt"/>
                <a:ea typeface="+mn-ea"/>
                <a:cs typeface="+mn-cs"/>
              </a:rPr>
              <a:t>Blue, Accent 1, Lighter 40% </a:t>
            </a:r>
            <a:r>
              <a:rPr lang="en-US" sz="1200" b="0" kern="1200" baseline="0" dirty="0" smtClean="0">
                <a:solidFill>
                  <a:schemeClr val="tx1"/>
                </a:solidFill>
                <a:latin typeface="+mn-lt"/>
                <a:ea typeface="+mn-ea"/>
                <a:cs typeface="+mn-cs"/>
              </a:rPr>
              <a:t>(fourth row, fifth option from the left). </a:t>
            </a:r>
            <a:endParaRPr lang="en-US" sz="1200" b="1" kern="1200" baseline="0" dirty="0" smtClean="0">
              <a:solidFill>
                <a:schemeClr val="tx1"/>
              </a:solidFill>
              <a:latin typeface="+mn-lt"/>
              <a:ea typeface="+mn-ea"/>
              <a:cs typeface="+mn-cs"/>
            </a:endParaRPr>
          </a:p>
          <a:p>
            <a:pPr marL="685800" lvl="1" indent="-228600">
              <a:buFont typeface="Arial" pitchFamily="34" charset="0"/>
              <a:buChar char="•"/>
            </a:pPr>
            <a:r>
              <a:rPr lang="en-US" sz="1200" kern="1200" dirty="0" smtClean="0">
                <a:solidFill>
                  <a:schemeClr val="tx1"/>
                </a:solidFill>
                <a:latin typeface="+mn-lt"/>
                <a:ea typeface="+mn-ea"/>
                <a:cs typeface="+mn-cs"/>
              </a:rPr>
              <a:t>Select </a:t>
            </a:r>
            <a:r>
              <a:rPr lang="en-US" sz="1200" b="0" kern="1200" dirty="0" smtClean="0">
                <a:solidFill>
                  <a:schemeClr val="tx1"/>
                </a:solidFill>
                <a:latin typeface="+mn-lt"/>
                <a:ea typeface="+mn-ea"/>
                <a:cs typeface="+mn-cs"/>
              </a:rPr>
              <a:t>the last stop in the slider</a:t>
            </a:r>
            <a:r>
              <a:rPr lang="en-US" sz="1200" kern="1200" dirty="0" smtClean="0">
                <a:solidFill>
                  <a:schemeClr val="tx1"/>
                </a:solidFill>
                <a:latin typeface="+mn-lt"/>
                <a:ea typeface="+mn-ea"/>
                <a:cs typeface="+mn-cs"/>
              </a:rPr>
              <a:t>, and then do the following: </a:t>
            </a:r>
          </a:p>
          <a:p>
            <a:pPr marL="1143000" lvl="2"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Position </a:t>
            </a:r>
            <a:r>
              <a:rPr lang="en-US" sz="1200" kern="1200" dirty="0" smtClean="0">
                <a:solidFill>
                  <a:schemeClr val="tx1"/>
                </a:solidFill>
                <a:latin typeface="+mn-lt"/>
                <a:ea typeface="+mn-ea"/>
                <a:cs typeface="+mn-cs"/>
              </a:rPr>
              <a:t>box, enter </a:t>
            </a:r>
            <a:r>
              <a:rPr lang="en-US" sz="1200" b="1" kern="1200" dirty="0" smtClean="0">
                <a:solidFill>
                  <a:schemeClr val="tx1"/>
                </a:solidFill>
                <a:latin typeface="+mn-lt"/>
                <a:ea typeface="+mn-ea"/>
                <a:cs typeface="+mn-cs"/>
              </a:rPr>
              <a:t>100%</a:t>
            </a:r>
            <a:r>
              <a:rPr lang="en-US" sz="1200" kern="1200" dirty="0" smtClean="0">
                <a:solidFill>
                  <a:schemeClr val="tx1"/>
                </a:solidFill>
                <a:latin typeface="+mn-lt"/>
                <a:ea typeface="+mn-ea"/>
                <a:cs typeface="+mn-cs"/>
              </a:rPr>
              <a:t>.</a:t>
            </a:r>
          </a:p>
          <a:p>
            <a:pPr marL="1143000" lvl="2" indent="-228600">
              <a:buFont typeface="Arial" pitchFamily="34" charset="0"/>
              <a:buChar char="•"/>
            </a:pPr>
            <a:r>
              <a:rPr lang="en-US" sz="1200" kern="1200" dirty="0" smtClean="0">
                <a:solidFill>
                  <a:schemeClr val="tx1"/>
                </a:solidFill>
                <a:latin typeface="+mn-lt"/>
                <a:ea typeface="+mn-ea"/>
                <a:cs typeface="+mn-cs"/>
              </a:rPr>
              <a:t>Click the button next to </a:t>
            </a:r>
            <a:r>
              <a:rPr lang="en-US" sz="1200" b="1" kern="1200" dirty="0" smtClean="0">
                <a:solidFill>
                  <a:schemeClr val="tx1"/>
                </a:solidFill>
                <a:latin typeface="+mn-lt"/>
                <a:ea typeface="+mn-ea"/>
                <a:cs typeface="+mn-cs"/>
              </a:rPr>
              <a:t>Color</a:t>
            </a:r>
            <a:r>
              <a:rPr lang="en-US" sz="1200" kern="1200" dirty="0" smtClean="0">
                <a:solidFill>
                  <a:schemeClr val="tx1"/>
                </a:solidFill>
                <a:latin typeface="+mn-lt"/>
                <a:ea typeface="+mn-ea"/>
                <a:cs typeface="+mn-cs"/>
              </a:rPr>
              <a:t>, and then under </a:t>
            </a:r>
            <a:r>
              <a:rPr lang="en-US" sz="1200" b="1" kern="1200" dirty="0" smtClean="0">
                <a:solidFill>
                  <a:schemeClr val="tx1"/>
                </a:solidFill>
                <a:latin typeface="+mn-lt"/>
                <a:ea typeface="+mn-ea"/>
                <a:cs typeface="+mn-cs"/>
              </a:rPr>
              <a:t>Theme Colors </a:t>
            </a:r>
            <a:r>
              <a:rPr lang="en-US" sz="1200" b="0" kern="1200" dirty="0" smtClean="0">
                <a:solidFill>
                  <a:schemeClr val="tx1"/>
                </a:solidFill>
                <a:latin typeface="+mn-lt"/>
                <a:ea typeface="+mn-ea"/>
                <a:cs typeface="+mn-cs"/>
              </a:rPr>
              <a:t>click</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Black, Background</a:t>
            </a:r>
            <a:r>
              <a:rPr lang="en-US" sz="1200" b="1" kern="1200" baseline="0" dirty="0" smtClean="0">
                <a:solidFill>
                  <a:schemeClr val="tx1"/>
                </a:solidFill>
                <a:latin typeface="+mn-lt"/>
                <a:ea typeface="+mn-ea"/>
                <a:cs typeface="+mn-cs"/>
              </a:rPr>
              <a:t> 1 </a:t>
            </a:r>
            <a:r>
              <a:rPr lang="en-US" sz="1200" b="0" kern="1200" baseline="0" dirty="0" smtClean="0">
                <a:solidFill>
                  <a:schemeClr val="tx1"/>
                </a:solidFill>
                <a:latin typeface="+mn-lt"/>
                <a:ea typeface="+mn-ea"/>
                <a:cs typeface="+mn-cs"/>
              </a:rPr>
              <a:t>(first row, first option from the left). </a:t>
            </a:r>
          </a:p>
          <a:p>
            <a:pPr marL="1143000" lvl="2" indent="-228600">
              <a:buFont typeface="Arial" pitchFamily="34" charset="0"/>
              <a:buChar char="•"/>
            </a:pPr>
            <a:r>
              <a:rPr lang="en-US" sz="1200" b="0" kern="1200" baseline="0" dirty="0" smtClean="0">
                <a:solidFill>
                  <a:schemeClr val="tx1"/>
                </a:solidFill>
                <a:latin typeface="+mn-lt"/>
                <a:ea typeface="+mn-ea"/>
                <a:cs typeface="+mn-cs"/>
              </a:rPr>
              <a:t>In the </a:t>
            </a:r>
            <a:r>
              <a:rPr lang="en-US" sz="1200" b="1" kern="1200" baseline="0" dirty="0" smtClean="0">
                <a:solidFill>
                  <a:schemeClr val="tx1"/>
                </a:solidFill>
                <a:latin typeface="+mn-lt"/>
                <a:ea typeface="+mn-ea"/>
                <a:cs typeface="+mn-cs"/>
              </a:rPr>
              <a:t>Transparency</a:t>
            </a:r>
            <a:r>
              <a:rPr lang="en-US" sz="1200" b="0" kern="1200" baseline="0" dirty="0" smtClean="0">
                <a:solidFill>
                  <a:schemeClr val="tx1"/>
                </a:solidFill>
                <a:latin typeface="+mn-lt"/>
                <a:ea typeface="+mn-ea"/>
                <a:cs typeface="+mn-cs"/>
              </a:rPr>
              <a:t> box, enter </a:t>
            </a:r>
            <a:r>
              <a:rPr lang="en-US" sz="1200" b="1" kern="1200" baseline="0" dirty="0" smtClean="0">
                <a:solidFill>
                  <a:schemeClr val="tx1"/>
                </a:solidFill>
                <a:latin typeface="+mn-lt"/>
                <a:ea typeface="+mn-ea"/>
                <a:cs typeface="+mn-cs"/>
              </a:rPr>
              <a:t>100%</a:t>
            </a:r>
            <a:r>
              <a:rPr lang="en-US" sz="1200" b="0" kern="1200" baseline="0" dirty="0" smtClean="0">
                <a:solidFill>
                  <a:schemeClr val="tx1"/>
                </a:solidFill>
                <a:latin typeface="+mn-lt"/>
                <a:ea typeface="+mn-ea"/>
                <a:cs typeface="+mn-cs"/>
              </a:rPr>
              <a:t>.</a:t>
            </a:r>
            <a:endParaRPr lang="en-US" sz="1200" dirty="0" smtClean="0"/>
          </a:p>
          <a:p>
            <a:pPr marL="228600" indent="-228600">
              <a:buFont typeface="+mj-lt"/>
              <a:buAutoNum type="arabicPeriod"/>
            </a:pPr>
            <a:r>
              <a:rPr lang="en-US" sz="1200" dirty="0" smtClean="0"/>
              <a:t>Also in the </a:t>
            </a:r>
            <a:r>
              <a:rPr lang="en-US" sz="1200" b="1" dirty="0" smtClean="0"/>
              <a:t>Format</a:t>
            </a:r>
            <a:r>
              <a:rPr lang="en-US" sz="1200" dirty="0" smtClean="0"/>
              <a:t> </a:t>
            </a:r>
            <a:r>
              <a:rPr lang="en-US" sz="1200" b="1" dirty="0" smtClean="0"/>
              <a:t>Shape</a:t>
            </a:r>
            <a:r>
              <a:rPr lang="en-US" sz="1200" dirty="0" smtClean="0"/>
              <a:t> dialog box, click </a:t>
            </a:r>
            <a:r>
              <a:rPr lang="en-US" sz="1200" b="1" dirty="0" smtClean="0"/>
              <a:t>Line</a:t>
            </a:r>
            <a:r>
              <a:rPr lang="en-US" sz="1200" dirty="0" smtClean="0"/>
              <a:t> </a:t>
            </a:r>
            <a:r>
              <a:rPr lang="en-US" sz="1200" b="1" dirty="0" smtClean="0"/>
              <a:t>Style</a:t>
            </a:r>
            <a:r>
              <a:rPr lang="en-US" sz="1200" dirty="0" smtClean="0"/>
              <a:t> in the left</a:t>
            </a:r>
            <a:r>
              <a:rPr lang="en-US" sz="1200" baseline="0" dirty="0" smtClean="0"/>
              <a:t> pane.</a:t>
            </a:r>
            <a:r>
              <a:rPr lang="en-US" sz="1200" dirty="0" smtClean="0"/>
              <a:t> In the </a:t>
            </a:r>
            <a:r>
              <a:rPr lang="en-US" sz="1200" b="1" dirty="0" smtClean="0"/>
              <a:t>Line</a:t>
            </a:r>
            <a:r>
              <a:rPr lang="en-US" sz="1200" dirty="0" smtClean="0"/>
              <a:t> </a:t>
            </a:r>
            <a:r>
              <a:rPr lang="en-US" sz="1200" b="1" dirty="0" smtClean="0"/>
              <a:t>Style</a:t>
            </a:r>
            <a:r>
              <a:rPr lang="en-US" sz="1200" dirty="0" smtClean="0"/>
              <a:t> pane,</a:t>
            </a:r>
            <a:r>
              <a:rPr lang="en-US" sz="1200" baseline="0" dirty="0" smtClean="0"/>
              <a:t> in the </a:t>
            </a:r>
            <a:r>
              <a:rPr lang="en-US" sz="1200" b="1" baseline="0" dirty="0" smtClean="0"/>
              <a:t>Width</a:t>
            </a:r>
            <a:r>
              <a:rPr lang="en-US" sz="1200" baseline="0" dirty="0" smtClean="0"/>
              <a:t> box, enter </a:t>
            </a:r>
            <a:r>
              <a:rPr lang="en-US" sz="1200" b="1" dirty="0" smtClean="0"/>
              <a:t>1.5</a:t>
            </a:r>
            <a:r>
              <a:rPr lang="en-US" sz="1200" dirty="0" smtClean="0"/>
              <a:t> </a:t>
            </a:r>
            <a:r>
              <a:rPr lang="en-US" sz="1200" b="1" dirty="0" smtClean="0"/>
              <a:t>pt</a:t>
            </a:r>
            <a:r>
              <a:rPr lang="en-US" sz="1200" dirty="0" smtClean="0"/>
              <a:t>.</a:t>
            </a:r>
          </a:p>
          <a:p>
            <a:pPr marL="228600" indent="-228600">
              <a:buFont typeface="+mj-lt"/>
              <a:buAutoNum type="arabicPeriod"/>
            </a:pPr>
            <a:r>
              <a:rPr lang="en-US" sz="1200" dirty="0" smtClean="0"/>
              <a:t>Also in the </a:t>
            </a:r>
            <a:r>
              <a:rPr lang="en-US" sz="1200" b="1" dirty="0" smtClean="0"/>
              <a:t>Format</a:t>
            </a:r>
            <a:r>
              <a:rPr lang="en-US" sz="1200" dirty="0" smtClean="0"/>
              <a:t> </a:t>
            </a:r>
            <a:r>
              <a:rPr lang="en-US" sz="1200" b="1" dirty="0" smtClean="0"/>
              <a:t>Shape</a:t>
            </a:r>
            <a:r>
              <a:rPr lang="en-US" sz="1200" dirty="0" smtClean="0"/>
              <a:t> dialog box, click </a:t>
            </a:r>
            <a:r>
              <a:rPr lang="en-US" sz="1200" b="1" dirty="0" smtClean="0"/>
              <a:t>Text</a:t>
            </a:r>
            <a:r>
              <a:rPr lang="en-US" sz="1200" dirty="0" smtClean="0"/>
              <a:t> </a:t>
            </a:r>
            <a:r>
              <a:rPr lang="en-US" sz="1200" b="1" dirty="0" smtClean="0"/>
              <a:t>Box</a:t>
            </a:r>
            <a:r>
              <a:rPr lang="en-US" sz="1200" dirty="0" smtClean="0"/>
              <a:t> in the left pane, and then do the following in the </a:t>
            </a:r>
            <a:r>
              <a:rPr lang="en-US" sz="1200" b="1" dirty="0" smtClean="0"/>
              <a:t>Text</a:t>
            </a:r>
            <a:r>
              <a:rPr lang="en-US" sz="1200" dirty="0" smtClean="0"/>
              <a:t> </a:t>
            </a:r>
            <a:r>
              <a:rPr lang="en-US" sz="1200" b="1" dirty="0" smtClean="0"/>
              <a:t>Box</a:t>
            </a:r>
            <a:r>
              <a:rPr lang="en-US" sz="1200" dirty="0" smtClean="0"/>
              <a:t> pane:</a:t>
            </a:r>
          </a:p>
          <a:p>
            <a:pPr marL="685800" lvl="1" indent="-228600">
              <a:buFont typeface="Arial" pitchFamily="34" charset="0"/>
              <a:buChar char="•"/>
            </a:pPr>
            <a:r>
              <a:rPr lang="en-US" sz="1200" dirty="0" smtClean="0"/>
              <a:t>Under </a:t>
            </a:r>
            <a:r>
              <a:rPr lang="en-US" sz="1200" b="1" dirty="0" smtClean="0"/>
              <a:t>Text</a:t>
            </a:r>
            <a:r>
              <a:rPr lang="en-US" sz="1200" dirty="0" smtClean="0"/>
              <a:t> </a:t>
            </a:r>
            <a:r>
              <a:rPr lang="en-US" sz="1200" b="1" dirty="0" smtClean="0"/>
              <a:t>layout</a:t>
            </a:r>
            <a:r>
              <a:rPr lang="en-US" sz="1200" dirty="0" smtClean="0"/>
              <a:t>, in the </a:t>
            </a:r>
            <a:r>
              <a:rPr lang="en-US" sz="1200" b="1" baseline="0" dirty="0" smtClean="0"/>
              <a:t>Vertical</a:t>
            </a:r>
            <a:r>
              <a:rPr lang="en-US" sz="1200" baseline="0" dirty="0" smtClean="0"/>
              <a:t> </a:t>
            </a:r>
            <a:r>
              <a:rPr lang="en-US" sz="1200" b="1" baseline="0" dirty="0" smtClean="0"/>
              <a:t>alignment</a:t>
            </a:r>
            <a:r>
              <a:rPr lang="en-US" sz="1200" baseline="0" dirty="0" smtClean="0"/>
              <a:t> list, select </a:t>
            </a:r>
            <a:r>
              <a:rPr lang="en-US" sz="1200" b="1" baseline="0" dirty="0" smtClean="0"/>
              <a:t>Top</a:t>
            </a:r>
            <a:r>
              <a:rPr lang="en-US" sz="1200" baseline="0" dirty="0" smtClean="0"/>
              <a:t>. </a:t>
            </a:r>
          </a:p>
          <a:p>
            <a:pPr marL="685800" lvl="1" indent="-228600">
              <a:buFont typeface="Arial" pitchFamily="34" charset="0"/>
              <a:buChar char="•"/>
            </a:pPr>
            <a:r>
              <a:rPr lang="en-US" sz="1200" baseline="0" dirty="0" smtClean="0"/>
              <a:t>Under </a:t>
            </a:r>
            <a:r>
              <a:rPr lang="en-US" sz="1200" b="1" baseline="0" dirty="0" smtClean="0"/>
              <a:t>Internal</a:t>
            </a:r>
            <a:r>
              <a:rPr lang="en-US" sz="1200" baseline="0" dirty="0" smtClean="0"/>
              <a:t> </a:t>
            </a:r>
            <a:r>
              <a:rPr lang="en-US" sz="1200" b="1" baseline="0" dirty="0" smtClean="0"/>
              <a:t>margin</a:t>
            </a:r>
            <a:r>
              <a:rPr lang="en-US" sz="1200" baseline="0" dirty="0" smtClean="0"/>
              <a:t>, in the </a:t>
            </a:r>
            <a:r>
              <a:rPr lang="en-US" sz="1200" b="1" baseline="0" dirty="0" smtClean="0"/>
              <a:t>Left</a:t>
            </a:r>
            <a:r>
              <a:rPr lang="en-US" sz="1200" baseline="0" dirty="0" smtClean="0"/>
              <a:t> box, enter </a:t>
            </a:r>
            <a:r>
              <a:rPr lang="en-US" sz="1200" b="1" baseline="0" dirty="0" smtClean="0"/>
              <a:t>0.19”</a:t>
            </a:r>
            <a:r>
              <a:rPr lang="en-US" sz="1200" baseline="0" dirty="0" smtClean="0"/>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t>Under </a:t>
            </a:r>
            <a:r>
              <a:rPr lang="en-US" sz="1200" b="1" baseline="0" dirty="0" smtClean="0"/>
              <a:t>Internal</a:t>
            </a:r>
            <a:r>
              <a:rPr lang="en-US" sz="1200" baseline="0" dirty="0" smtClean="0"/>
              <a:t> </a:t>
            </a:r>
            <a:r>
              <a:rPr lang="en-US" sz="1200" b="1" baseline="0" dirty="0" smtClean="0"/>
              <a:t>margin</a:t>
            </a:r>
            <a:r>
              <a:rPr lang="en-US" sz="1200" baseline="0" dirty="0" smtClean="0"/>
              <a:t>, in the </a:t>
            </a:r>
            <a:r>
              <a:rPr lang="en-US" sz="1200" b="1" baseline="0" dirty="0" smtClean="0"/>
              <a:t>Top </a:t>
            </a:r>
            <a:r>
              <a:rPr lang="en-US" sz="1200" baseline="0" dirty="0" smtClean="0"/>
              <a:t>box, enter </a:t>
            </a:r>
            <a:r>
              <a:rPr lang="en-US" sz="1200" b="1" baseline="0" dirty="0" smtClean="0"/>
              <a:t>0.4”</a:t>
            </a:r>
            <a:r>
              <a:rPr lang="en-US" sz="1200" baseline="0" dirty="0" smtClean="0"/>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t>Under </a:t>
            </a:r>
            <a:r>
              <a:rPr lang="en-US" sz="1200" b="1" baseline="0" dirty="0" smtClean="0"/>
              <a:t>Internal</a:t>
            </a:r>
            <a:r>
              <a:rPr lang="en-US" sz="1200" baseline="0" dirty="0" smtClean="0"/>
              <a:t> </a:t>
            </a:r>
            <a:r>
              <a:rPr lang="en-US" sz="1200" b="1" baseline="0" dirty="0" smtClean="0"/>
              <a:t>margin</a:t>
            </a:r>
            <a:r>
              <a:rPr lang="en-US" sz="1200" baseline="0" dirty="0" smtClean="0"/>
              <a:t>, in the </a:t>
            </a:r>
            <a:r>
              <a:rPr lang="en-US" sz="1200" b="1" baseline="0" dirty="0" smtClean="0"/>
              <a:t>Right </a:t>
            </a:r>
            <a:r>
              <a:rPr lang="en-US" sz="1200" baseline="0" dirty="0" smtClean="0"/>
              <a:t>box, enter </a:t>
            </a:r>
            <a:r>
              <a:rPr lang="en-US" sz="1200" b="1" baseline="0" dirty="0" smtClean="0"/>
              <a:t>0.19”</a:t>
            </a:r>
            <a:r>
              <a:rPr lang="en-US" sz="1200" baseline="0" dirty="0" smtClean="0"/>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t>Under </a:t>
            </a:r>
            <a:r>
              <a:rPr lang="en-US" sz="1200" b="1" baseline="0" dirty="0" smtClean="0"/>
              <a:t>Internal</a:t>
            </a:r>
            <a:r>
              <a:rPr lang="en-US" sz="1200" baseline="0" dirty="0" smtClean="0"/>
              <a:t> </a:t>
            </a:r>
            <a:r>
              <a:rPr lang="en-US" sz="1200" b="1" baseline="0" dirty="0" smtClean="0"/>
              <a:t>margin</a:t>
            </a:r>
            <a:r>
              <a:rPr lang="en-US" sz="1200" baseline="0" dirty="0" smtClean="0"/>
              <a:t>, in the </a:t>
            </a:r>
            <a:r>
              <a:rPr lang="en-US" sz="1200" b="1" baseline="0" dirty="0" smtClean="0"/>
              <a:t>Bottom </a:t>
            </a:r>
            <a:r>
              <a:rPr lang="en-US" sz="1200" baseline="0" dirty="0" smtClean="0"/>
              <a:t>box, enter </a:t>
            </a:r>
            <a:r>
              <a:rPr lang="en-US" sz="1200" b="1" baseline="0" dirty="0" smtClean="0"/>
              <a:t>0.19”</a:t>
            </a:r>
            <a:r>
              <a:rPr lang="en-US" sz="1200" baseline="0" dirty="0" smtClean="0"/>
              <a:t>.</a:t>
            </a:r>
          </a:p>
          <a:p>
            <a:pPr marL="228600" indent="-228600">
              <a:buFont typeface="+mj-lt"/>
              <a:buAutoNum type="arabicPeriod"/>
            </a:pPr>
            <a:endParaRPr lang="en-US" sz="1200" baseline="0" dirty="0" smtClean="0"/>
          </a:p>
          <a:p>
            <a:pPr marL="228600" indent="-228600">
              <a:buFont typeface="+mj-lt"/>
              <a:buAutoNum type="arabicPeriod"/>
            </a:pPr>
            <a:endParaRPr lang="en-US" sz="1200" baseline="0" dirty="0" smtClean="0"/>
          </a:p>
          <a:p>
            <a:pPr marL="228600" marR="0" indent="-228600" algn="l" defTabSz="914400" rtl="0" eaLnBrk="1" fontAlgn="auto" latinLnBrk="0" hangingPunct="1">
              <a:lnSpc>
                <a:spcPct val="100000"/>
              </a:lnSpc>
              <a:spcBef>
                <a:spcPts val="0"/>
              </a:spcBef>
              <a:spcAft>
                <a:spcPts val="0"/>
              </a:spcAft>
              <a:buClrTx/>
              <a:buSzTx/>
              <a:buFont typeface="+mj-lt"/>
              <a:buNone/>
              <a:tabLst/>
              <a:defRPr/>
            </a:pPr>
            <a:r>
              <a:rPr lang="en-US" sz="1200" baseline="0" dirty="0" smtClean="0"/>
              <a:t>To reproduce the </a:t>
            </a:r>
            <a:r>
              <a:rPr lang="en-US" sz="1200" b="1" baseline="0" dirty="0" smtClean="0"/>
              <a:t>LEVEL 2</a:t>
            </a:r>
            <a:r>
              <a:rPr lang="en-US" sz="1200" baseline="0" dirty="0" smtClean="0"/>
              <a:t> rectangle effects on this slide, do the following:</a:t>
            </a:r>
            <a:endParaRPr lang="en-US" sz="1200" b="0" baseline="0" dirty="0" smtClean="0"/>
          </a:p>
          <a:p>
            <a:pPr marL="228600" indent="-228600">
              <a:buFont typeface="+mj-lt"/>
              <a:buAutoNum type="arabicPeriod"/>
            </a:pPr>
            <a:r>
              <a:rPr lang="en-US" sz="1200" baseline="0" dirty="0" smtClean="0"/>
              <a:t>On the slide, select the </a:t>
            </a:r>
            <a:r>
              <a:rPr lang="en-US" sz="1200" b="1" baseline="0" dirty="0" smtClean="0"/>
              <a:t>LEVEL 2 </a:t>
            </a:r>
            <a:r>
              <a:rPr lang="en-US" sz="1200" baseline="0" dirty="0" smtClean="0"/>
              <a:t>rectangle. On the </a:t>
            </a:r>
            <a:r>
              <a:rPr lang="en-US" sz="1200" b="1" baseline="0" dirty="0" smtClean="0"/>
              <a:t>Home</a:t>
            </a:r>
            <a:r>
              <a:rPr lang="en-US" sz="1200" baseline="0" dirty="0" smtClean="0"/>
              <a:t> tab, in the </a:t>
            </a:r>
            <a:r>
              <a:rPr lang="en-US" sz="1200" b="1" baseline="0" dirty="0" smtClean="0"/>
              <a:t>Font</a:t>
            </a:r>
            <a:r>
              <a:rPr lang="en-US" sz="1200" baseline="0" dirty="0" smtClean="0"/>
              <a:t> group, enter </a:t>
            </a:r>
            <a:r>
              <a:rPr lang="en-US" sz="1200" b="1" baseline="0" dirty="0" smtClean="0"/>
              <a:t>24</a:t>
            </a:r>
            <a:r>
              <a:rPr lang="en-US" sz="1200" baseline="0" dirty="0" smtClean="0"/>
              <a:t> in the </a:t>
            </a:r>
            <a:r>
              <a:rPr lang="en-US" sz="1200" b="1" baseline="0" dirty="0" smtClean="0"/>
              <a:t>Font Size </a:t>
            </a:r>
            <a:r>
              <a:rPr lang="en-US" sz="1200" baseline="0" dirty="0" smtClean="0"/>
              <a:t>box, click </a:t>
            </a:r>
            <a:r>
              <a:rPr lang="en-US" sz="1200" b="1" baseline="0" dirty="0" smtClean="0"/>
              <a:t>Character Spacing </a:t>
            </a:r>
            <a:r>
              <a:rPr lang="en-US" sz="1200" baseline="0" dirty="0" smtClean="0"/>
              <a:t>and then click </a:t>
            </a:r>
            <a:r>
              <a:rPr lang="en-US" sz="1200" b="1" baseline="0" dirty="0" smtClean="0"/>
              <a:t>Loose</a:t>
            </a:r>
            <a:r>
              <a:rPr lang="en-US" sz="1200" baseline="0" dirty="0" smtClean="0"/>
              <a:t>, and then click the arrow next to </a:t>
            </a:r>
            <a:r>
              <a:rPr lang="en-US" sz="1200" b="1" baseline="0" dirty="0" smtClean="0"/>
              <a:t>Font Color </a:t>
            </a:r>
            <a:r>
              <a:rPr lang="en-US" sz="1200" baseline="0" dirty="0" smtClean="0"/>
              <a:t>and click </a:t>
            </a:r>
            <a:r>
              <a:rPr lang="en-US" sz="1200" b="1" baseline="0" dirty="0" smtClean="0"/>
              <a:t>Purple, Accent 4, Lighter 40%</a:t>
            </a:r>
            <a:r>
              <a:rPr lang="en-US" sz="1200" b="0" baseline="0" dirty="0" smtClean="0"/>
              <a:t> (fourth row, eighth option from the left).</a:t>
            </a:r>
            <a:endParaRPr lang="en-US" sz="1200" baseline="0" dirty="0" smtClean="0"/>
          </a:p>
          <a:p>
            <a:pPr marL="228600" indent="-228600">
              <a:buFont typeface="+mj-lt"/>
              <a:buAutoNum type="arabicPeriod"/>
            </a:pPr>
            <a:r>
              <a:rPr lang="en-US" sz="1200" baseline="0" dirty="0" smtClean="0"/>
              <a:t>On the </a:t>
            </a:r>
            <a:r>
              <a:rPr lang="en-US" sz="1200" b="1" baseline="0" dirty="0" smtClean="0"/>
              <a:t>Home</a:t>
            </a:r>
            <a:r>
              <a:rPr lang="en-US" sz="1200" baseline="0" dirty="0" smtClean="0"/>
              <a:t> tab, in the bottom right corner of the </a:t>
            </a:r>
            <a:r>
              <a:rPr lang="en-US" sz="1200" b="1" baseline="0" dirty="0" smtClean="0"/>
              <a:t>Drawing</a:t>
            </a:r>
            <a:r>
              <a:rPr lang="en-US" sz="1200" baseline="0" dirty="0" smtClean="0"/>
              <a:t> group, click the </a:t>
            </a:r>
            <a:r>
              <a:rPr lang="en-US" sz="1200" b="1" baseline="0" dirty="0" smtClean="0"/>
              <a:t>Format</a:t>
            </a:r>
            <a:r>
              <a:rPr lang="en-US" sz="1200" baseline="0" dirty="0" smtClean="0"/>
              <a:t> </a:t>
            </a:r>
            <a:r>
              <a:rPr lang="en-US" sz="1200" b="1" baseline="0" dirty="0" smtClean="0"/>
              <a:t>Shape</a:t>
            </a:r>
            <a:r>
              <a:rPr lang="en-US" sz="1200" baseline="0" dirty="0" smtClean="0"/>
              <a:t> dialog box launcher. In the </a:t>
            </a:r>
            <a:r>
              <a:rPr lang="en-US" sz="1200" b="1" baseline="0" dirty="0" smtClean="0"/>
              <a:t>Format</a:t>
            </a:r>
            <a:r>
              <a:rPr lang="en-US" sz="1200" baseline="0" dirty="0" smtClean="0"/>
              <a:t> </a:t>
            </a:r>
            <a:r>
              <a:rPr lang="en-US" sz="1200" b="1" baseline="0" dirty="0" smtClean="0"/>
              <a:t>Shape</a:t>
            </a:r>
            <a:r>
              <a:rPr lang="en-US" sz="1200" baseline="0" dirty="0" smtClean="0"/>
              <a:t> dialog box, click </a:t>
            </a:r>
            <a:r>
              <a:rPr lang="en-US" sz="1200" b="1" baseline="0" dirty="0" smtClean="0"/>
              <a:t>Fill</a:t>
            </a:r>
            <a:r>
              <a:rPr lang="en-US" sz="1200" baseline="0" dirty="0" smtClean="0"/>
              <a:t> in the left pane, select </a:t>
            </a:r>
            <a:r>
              <a:rPr lang="en-US" sz="1200" b="1" baseline="0" dirty="0" smtClean="0"/>
              <a:t>Gradient fill </a:t>
            </a:r>
            <a:r>
              <a:rPr lang="en-US" sz="1200" baseline="0" dirty="0" smtClean="0"/>
              <a:t>in the </a:t>
            </a:r>
            <a:r>
              <a:rPr lang="en-US" sz="1200" b="1" baseline="0" dirty="0" smtClean="0"/>
              <a:t>Fill</a:t>
            </a:r>
            <a:r>
              <a:rPr lang="en-US" sz="1200" baseline="0" dirty="0" smtClean="0"/>
              <a:t> pane, and then do the following:</a:t>
            </a:r>
          </a:p>
          <a:p>
            <a:pPr marL="685800" lvl="1" indent="-228600">
              <a:buFont typeface="Arial" pitchFamily="34" charset="0"/>
              <a:buChar char="•"/>
            </a:pPr>
            <a:r>
              <a:rPr lang="en-US" sz="1200" baseline="0" dirty="0" smtClean="0"/>
              <a:t>In the </a:t>
            </a:r>
            <a:r>
              <a:rPr lang="en-US" sz="1200" b="1" baseline="0" dirty="0" smtClean="0"/>
              <a:t>Type</a:t>
            </a:r>
            <a:r>
              <a:rPr lang="en-US" sz="1200" baseline="0" dirty="0" smtClean="0"/>
              <a:t> list, select </a:t>
            </a:r>
            <a:r>
              <a:rPr lang="en-US" sz="1200" b="1" baseline="0" dirty="0" smtClean="0"/>
              <a:t>Linear</a:t>
            </a:r>
            <a:r>
              <a:rPr lang="en-US" sz="1200" baseline="0" dirty="0" smtClean="0"/>
              <a:t>.</a:t>
            </a:r>
          </a:p>
          <a:p>
            <a:pPr marL="685800" lvl="1" indent="-228600">
              <a:buFont typeface="Arial" pitchFamily="34" charset="0"/>
              <a:buChar char="•"/>
            </a:pPr>
            <a:r>
              <a:rPr lang="en-US" sz="1200" baseline="0" dirty="0" smtClean="0"/>
              <a:t>Click the button next to </a:t>
            </a:r>
            <a:r>
              <a:rPr lang="en-US" sz="1200" b="1" baseline="0" dirty="0" smtClean="0"/>
              <a:t>Direction</a:t>
            </a:r>
            <a:r>
              <a:rPr lang="en-US" sz="1200" b="0" baseline="0" dirty="0" smtClean="0"/>
              <a:t>, and then</a:t>
            </a:r>
            <a:r>
              <a:rPr lang="en-US" sz="1200" baseline="0" dirty="0" smtClean="0"/>
              <a:t> click </a:t>
            </a:r>
            <a:r>
              <a:rPr lang="en-US" sz="1200" b="1" baseline="0" dirty="0" smtClean="0"/>
              <a:t>Linear</a:t>
            </a:r>
            <a:r>
              <a:rPr lang="en-US" sz="1200" baseline="0" dirty="0" smtClean="0"/>
              <a:t> </a:t>
            </a:r>
            <a:r>
              <a:rPr lang="en-US" sz="1200" b="1" baseline="0" dirty="0" smtClean="0"/>
              <a:t>Down </a:t>
            </a:r>
            <a:r>
              <a:rPr lang="en-US" sz="1200" b="0" baseline="0" dirty="0" smtClean="0"/>
              <a:t>(first row, second option from the left)</a:t>
            </a:r>
            <a:r>
              <a:rPr lang="en-US" sz="1200" baseline="0" dirty="0" smtClean="0"/>
              <a:t>.</a:t>
            </a:r>
          </a:p>
          <a:p>
            <a:pPr marL="685800" lvl="1" indent="-228600">
              <a:buFont typeface="Arial" pitchFamily="34" charset="0"/>
              <a:buChar char="•"/>
            </a:pPr>
            <a:r>
              <a:rPr lang="en-US" sz="1200" kern="1200" dirty="0" smtClean="0">
                <a:solidFill>
                  <a:schemeClr val="tx1"/>
                </a:solidFill>
                <a:latin typeface="+mn-lt"/>
                <a:ea typeface="+mn-ea"/>
                <a:cs typeface="+mn-cs"/>
              </a:rPr>
              <a:t>Under </a:t>
            </a:r>
            <a:r>
              <a:rPr lang="en-US" sz="1200" b="1" kern="1200" dirty="0" smtClean="0">
                <a:solidFill>
                  <a:schemeClr val="tx1"/>
                </a:solidFill>
                <a:latin typeface="+mn-lt"/>
                <a:ea typeface="+mn-ea"/>
                <a:cs typeface="+mn-cs"/>
              </a:rPr>
              <a:t>Gradient stops</a:t>
            </a:r>
            <a:r>
              <a:rPr lang="en-US" sz="1200" kern="1200" dirty="0" smtClean="0">
                <a:solidFill>
                  <a:schemeClr val="tx1"/>
                </a:solidFill>
                <a:latin typeface="+mn-lt"/>
                <a:ea typeface="+mn-ea"/>
                <a:cs typeface="+mn-cs"/>
              </a:rPr>
              <a:t>, click </a:t>
            </a:r>
            <a:r>
              <a:rPr lang="en-US" sz="1200" b="1" kern="1200" dirty="0" smtClean="0">
                <a:solidFill>
                  <a:schemeClr val="tx1"/>
                </a:solidFill>
                <a:latin typeface="+mn-lt"/>
                <a:ea typeface="+mn-ea"/>
                <a:cs typeface="+mn-cs"/>
              </a:rPr>
              <a:t>Add gradient stop</a:t>
            </a:r>
            <a:r>
              <a:rPr lang="en-US" sz="1200" b="0" kern="1200" dirty="0" smtClean="0">
                <a:solidFill>
                  <a:schemeClr val="tx1"/>
                </a:solidFill>
                <a:latin typeface="+mn-lt"/>
                <a:ea typeface="+mn-ea"/>
                <a:cs typeface="+mn-cs"/>
              </a:rPr>
              <a:t> or </a:t>
            </a:r>
            <a:r>
              <a:rPr lang="en-US" sz="1200" b="1" kern="1200" dirty="0" smtClean="0">
                <a:solidFill>
                  <a:schemeClr val="tx1"/>
                </a:solidFill>
                <a:latin typeface="+mn-lt"/>
                <a:ea typeface="+mn-ea"/>
                <a:cs typeface="+mn-cs"/>
              </a:rPr>
              <a:t>Remove gradient stop</a:t>
            </a:r>
            <a:r>
              <a:rPr lang="en-US" sz="1200" kern="1200" dirty="0" smtClean="0">
                <a:solidFill>
                  <a:schemeClr val="tx1"/>
                </a:solidFill>
                <a:latin typeface="+mn-lt"/>
                <a:ea typeface="+mn-ea"/>
                <a:cs typeface="+mn-cs"/>
              </a:rPr>
              <a:t> until two stops appear in the slider.</a:t>
            </a:r>
          </a:p>
          <a:p>
            <a:pPr marL="228600" lvl="0" indent="-228600">
              <a:buFont typeface="+mj-lt"/>
              <a:buAutoNum type="arabicPeriod"/>
            </a:pPr>
            <a:r>
              <a:rPr lang="en-US" sz="1200" kern="1200" dirty="0" smtClean="0">
                <a:solidFill>
                  <a:schemeClr val="tx1"/>
                </a:solidFill>
                <a:latin typeface="+mn-lt"/>
                <a:ea typeface="+mn-ea"/>
                <a:cs typeface="+mn-cs"/>
              </a:rPr>
              <a:t>Also under </a:t>
            </a:r>
            <a:r>
              <a:rPr lang="en-US" sz="1200" b="1" kern="1200" dirty="0" smtClean="0">
                <a:solidFill>
                  <a:schemeClr val="tx1"/>
                </a:solidFill>
                <a:latin typeface="+mn-lt"/>
                <a:ea typeface="+mn-ea"/>
                <a:cs typeface="+mn-cs"/>
              </a:rPr>
              <a:t>Gradient stops</a:t>
            </a:r>
            <a:r>
              <a:rPr lang="en-US" sz="1200" kern="1200" dirty="0" smtClean="0">
                <a:solidFill>
                  <a:schemeClr val="tx1"/>
                </a:solidFill>
                <a:latin typeface="+mn-lt"/>
                <a:ea typeface="+mn-ea"/>
                <a:cs typeface="+mn-cs"/>
              </a:rPr>
              <a:t>, customize the gradient stops as follows:</a:t>
            </a:r>
          </a:p>
          <a:p>
            <a:pPr marL="685800" lvl="1" indent="-228600">
              <a:buFont typeface="Arial" pitchFamily="34" charset="0"/>
              <a:buChar char="•"/>
            </a:pPr>
            <a:r>
              <a:rPr lang="en-US" sz="1200" kern="1200" dirty="0" smtClean="0">
                <a:solidFill>
                  <a:schemeClr val="tx1"/>
                </a:solidFill>
                <a:latin typeface="+mn-lt"/>
                <a:ea typeface="+mn-ea"/>
                <a:cs typeface="+mn-cs"/>
              </a:rPr>
              <a:t>Select </a:t>
            </a:r>
            <a:r>
              <a:rPr lang="en-US" sz="1200" b="0" kern="1200" dirty="0" smtClean="0">
                <a:solidFill>
                  <a:schemeClr val="tx1"/>
                </a:solidFill>
                <a:latin typeface="+mn-lt"/>
                <a:ea typeface="+mn-ea"/>
                <a:cs typeface="+mn-cs"/>
              </a:rPr>
              <a:t>the first stop in the slider, </a:t>
            </a:r>
            <a:r>
              <a:rPr lang="en-US" sz="1200" kern="1200" dirty="0" smtClean="0">
                <a:solidFill>
                  <a:schemeClr val="tx1"/>
                </a:solidFill>
                <a:latin typeface="+mn-lt"/>
                <a:ea typeface="+mn-ea"/>
                <a:cs typeface="+mn-cs"/>
              </a:rPr>
              <a:t>and then do the following:</a:t>
            </a:r>
          </a:p>
          <a:p>
            <a:pPr marL="1143000" lvl="2"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Position </a:t>
            </a:r>
            <a:r>
              <a:rPr lang="en-US" sz="1200" kern="1200" dirty="0" smtClean="0">
                <a:solidFill>
                  <a:schemeClr val="tx1"/>
                </a:solidFill>
                <a:latin typeface="+mn-lt"/>
                <a:ea typeface="+mn-ea"/>
                <a:cs typeface="+mn-cs"/>
              </a:rPr>
              <a:t>box, enter </a:t>
            </a:r>
            <a:r>
              <a:rPr lang="en-US" sz="1200" b="1" kern="1200" dirty="0" smtClean="0">
                <a:solidFill>
                  <a:schemeClr val="tx1"/>
                </a:solidFill>
                <a:latin typeface="+mn-lt"/>
                <a:ea typeface="+mn-ea"/>
                <a:cs typeface="+mn-cs"/>
              </a:rPr>
              <a:t>0%</a:t>
            </a:r>
            <a:r>
              <a:rPr lang="en-US" sz="1200" kern="1200" dirty="0" smtClean="0">
                <a:solidFill>
                  <a:schemeClr val="tx1"/>
                </a:solidFill>
                <a:latin typeface="+mn-lt"/>
                <a:ea typeface="+mn-ea"/>
                <a:cs typeface="+mn-cs"/>
              </a:rPr>
              <a:t>.</a:t>
            </a:r>
          </a:p>
          <a:p>
            <a:pPr marL="1143000" lvl="2" indent="-228600">
              <a:buFont typeface="Arial" pitchFamily="34" charset="0"/>
              <a:buChar char="•"/>
            </a:pPr>
            <a:r>
              <a:rPr lang="en-US" sz="1200" kern="1200" dirty="0" smtClean="0">
                <a:solidFill>
                  <a:schemeClr val="tx1"/>
                </a:solidFill>
                <a:latin typeface="+mn-lt"/>
                <a:ea typeface="+mn-ea"/>
                <a:cs typeface="+mn-cs"/>
              </a:rPr>
              <a:t>Click the button next to </a:t>
            </a:r>
            <a:r>
              <a:rPr lang="en-US" sz="1200" b="1" kern="1200" dirty="0" smtClean="0">
                <a:solidFill>
                  <a:schemeClr val="tx1"/>
                </a:solidFill>
                <a:latin typeface="+mn-lt"/>
                <a:ea typeface="+mn-ea"/>
                <a:cs typeface="+mn-cs"/>
              </a:rPr>
              <a:t>Color</a:t>
            </a:r>
            <a:r>
              <a:rPr lang="en-US" sz="1200" kern="1200" dirty="0" smtClean="0">
                <a:solidFill>
                  <a:schemeClr val="tx1"/>
                </a:solidFill>
                <a:latin typeface="+mn-lt"/>
                <a:ea typeface="+mn-ea"/>
                <a:cs typeface="+mn-cs"/>
              </a:rPr>
              <a:t>, and then under </a:t>
            </a:r>
            <a:r>
              <a:rPr lang="en-US" sz="1200" b="1" kern="1200" dirty="0" smtClean="0">
                <a:solidFill>
                  <a:schemeClr val="tx1"/>
                </a:solidFill>
                <a:latin typeface="+mn-lt"/>
                <a:ea typeface="+mn-ea"/>
                <a:cs typeface="+mn-cs"/>
              </a:rPr>
              <a:t>Theme Colors </a:t>
            </a:r>
            <a:r>
              <a:rPr lang="en-US" sz="1200" kern="1200" dirty="0" smtClean="0">
                <a:solidFill>
                  <a:schemeClr val="tx1"/>
                </a:solidFill>
                <a:latin typeface="+mn-lt"/>
                <a:ea typeface="+mn-ea"/>
                <a:cs typeface="+mn-cs"/>
              </a:rPr>
              <a:t>click </a:t>
            </a:r>
            <a:r>
              <a:rPr lang="en-US" sz="1200" b="1" kern="1200" dirty="0" smtClean="0">
                <a:solidFill>
                  <a:schemeClr val="tx1"/>
                </a:solidFill>
                <a:latin typeface="+mn-lt"/>
                <a:ea typeface="+mn-ea"/>
                <a:cs typeface="+mn-cs"/>
              </a:rPr>
              <a:t>Black, Background 1 </a:t>
            </a:r>
            <a:r>
              <a:rPr lang="en-US" sz="1200" b="0" kern="1200" baseline="0" dirty="0" smtClean="0">
                <a:solidFill>
                  <a:schemeClr val="tx1"/>
                </a:solidFill>
                <a:latin typeface="+mn-lt"/>
                <a:ea typeface="+mn-ea"/>
                <a:cs typeface="+mn-cs"/>
              </a:rPr>
              <a:t>(first row, first option from the left). </a:t>
            </a:r>
            <a:endParaRPr lang="en-US" sz="1200" b="1" kern="1200" baseline="0" dirty="0" smtClean="0">
              <a:solidFill>
                <a:schemeClr val="tx1"/>
              </a:solidFill>
              <a:latin typeface="+mn-lt"/>
              <a:ea typeface="+mn-ea"/>
              <a:cs typeface="+mn-cs"/>
            </a:endParaRPr>
          </a:p>
          <a:p>
            <a:pPr marL="685800" lvl="1" indent="-228600">
              <a:buFont typeface="Arial" pitchFamily="34" charset="0"/>
              <a:buChar char="•"/>
            </a:pPr>
            <a:r>
              <a:rPr lang="en-US" sz="1200" kern="1200" dirty="0" smtClean="0">
                <a:solidFill>
                  <a:schemeClr val="tx1"/>
                </a:solidFill>
                <a:latin typeface="+mn-lt"/>
                <a:ea typeface="+mn-ea"/>
                <a:cs typeface="+mn-cs"/>
              </a:rPr>
              <a:t>Select </a:t>
            </a:r>
            <a:r>
              <a:rPr lang="en-US" sz="1200" b="0" kern="1200" dirty="0" smtClean="0">
                <a:solidFill>
                  <a:schemeClr val="tx1"/>
                </a:solidFill>
                <a:latin typeface="+mn-lt"/>
                <a:ea typeface="+mn-ea"/>
                <a:cs typeface="+mn-cs"/>
              </a:rPr>
              <a:t>the last stop in the slider</a:t>
            </a:r>
            <a:r>
              <a:rPr lang="en-US" sz="1200" kern="1200" dirty="0" smtClean="0">
                <a:solidFill>
                  <a:schemeClr val="tx1"/>
                </a:solidFill>
                <a:latin typeface="+mn-lt"/>
                <a:ea typeface="+mn-ea"/>
                <a:cs typeface="+mn-cs"/>
              </a:rPr>
              <a:t>, and then do the following: </a:t>
            </a:r>
          </a:p>
          <a:p>
            <a:pPr marL="1143000" lvl="2"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Position </a:t>
            </a:r>
            <a:r>
              <a:rPr lang="en-US" sz="1200" kern="1200" dirty="0" smtClean="0">
                <a:solidFill>
                  <a:schemeClr val="tx1"/>
                </a:solidFill>
                <a:latin typeface="+mn-lt"/>
                <a:ea typeface="+mn-ea"/>
                <a:cs typeface="+mn-cs"/>
              </a:rPr>
              <a:t>box, enter </a:t>
            </a:r>
            <a:r>
              <a:rPr lang="en-US" sz="1200" b="1" kern="1200" dirty="0" smtClean="0">
                <a:solidFill>
                  <a:schemeClr val="tx1"/>
                </a:solidFill>
                <a:latin typeface="+mn-lt"/>
                <a:ea typeface="+mn-ea"/>
                <a:cs typeface="+mn-cs"/>
              </a:rPr>
              <a:t>100%</a:t>
            </a:r>
            <a:r>
              <a:rPr lang="en-US" sz="1200" kern="1200" dirty="0" smtClean="0">
                <a:solidFill>
                  <a:schemeClr val="tx1"/>
                </a:solidFill>
                <a:latin typeface="+mn-lt"/>
                <a:ea typeface="+mn-ea"/>
                <a:cs typeface="+mn-cs"/>
              </a:rPr>
              <a:t>.</a:t>
            </a:r>
          </a:p>
          <a:p>
            <a:pPr marL="1143000" lvl="2" indent="-228600">
              <a:buFont typeface="Arial" pitchFamily="34" charset="0"/>
              <a:buChar char="•"/>
            </a:pPr>
            <a:r>
              <a:rPr lang="en-US" sz="1200" kern="1200" dirty="0" smtClean="0">
                <a:solidFill>
                  <a:schemeClr val="tx1"/>
                </a:solidFill>
                <a:latin typeface="+mn-lt"/>
                <a:ea typeface="+mn-ea"/>
                <a:cs typeface="+mn-cs"/>
              </a:rPr>
              <a:t>Click the button next to </a:t>
            </a:r>
            <a:r>
              <a:rPr lang="en-US" sz="1200" b="1" kern="1200" dirty="0" smtClean="0">
                <a:solidFill>
                  <a:schemeClr val="tx1"/>
                </a:solidFill>
                <a:latin typeface="+mn-lt"/>
                <a:ea typeface="+mn-ea"/>
                <a:cs typeface="+mn-cs"/>
              </a:rPr>
              <a:t>Color</a:t>
            </a:r>
            <a:r>
              <a:rPr lang="en-US" sz="1200" kern="1200" dirty="0" smtClean="0">
                <a:solidFill>
                  <a:schemeClr val="tx1"/>
                </a:solidFill>
                <a:latin typeface="+mn-lt"/>
                <a:ea typeface="+mn-ea"/>
                <a:cs typeface="+mn-cs"/>
              </a:rPr>
              <a:t>, and then under </a:t>
            </a:r>
            <a:r>
              <a:rPr lang="en-US" sz="1200" b="1" kern="1200" dirty="0" smtClean="0">
                <a:solidFill>
                  <a:schemeClr val="tx1"/>
                </a:solidFill>
                <a:latin typeface="+mn-lt"/>
                <a:ea typeface="+mn-ea"/>
                <a:cs typeface="+mn-cs"/>
              </a:rPr>
              <a:t>Theme Colors </a:t>
            </a:r>
            <a:r>
              <a:rPr lang="en-US" sz="1200" b="0" kern="1200" dirty="0" smtClean="0">
                <a:solidFill>
                  <a:schemeClr val="tx1"/>
                </a:solidFill>
                <a:latin typeface="+mn-lt"/>
                <a:ea typeface="+mn-ea"/>
                <a:cs typeface="+mn-cs"/>
              </a:rPr>
              <a:t>click</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Black, Background 1</a:t>
            </a:r>
            <a:r>
              <a:rPr lang="en-US" sz="1200" b="1" kern="1200" baseline="0" dirty="0" smtClean="0">
                <a:solidFill>
                  <a:schemeClr val="tx1"/>
                </a:solidFill>
                <a:latin typeface="+mn-lt"/>
                <a:ea typeface="+mn-ea"/>
                <a:cs typeface="+mn-cs"/>
              </a:rPr>
              <a:t> </a:t>
            </a:r>
            <a:r>
              <a:rPr lang="en-US" sz="1200" b="0" kern="1200" baseline="0" dirty="0" smtClean="0">
                <a:solidFill>
                  <a:schemeClr val="tx1"/>
                </a:solidFill>
                <a:latin typeface="+mn-lt"/>
                <a:ea typeface="+mn-ea"/>
                <a:cs typeface="+mn-cs"/>
              </a:rPr>
              <a:t>(first row, first option from the left).</a:t>
            </a:r>
          </a:p>
          <a:p>
            <a:pPr marL="1143000" lvl="2" indent="-228600">
              <a:buFont typeface="Arial" pitchFamily="34" charset="0"/>
              <a:buChar char="•"/>
            </a:pPr>
            <a:r>
              <a:rPr lang="en-US" sz="1200" b="0" kern="1200" baseline="0" dirty="0" smtClean="0">
                <a:solidFill>
                  <a:schemeClr val="tx1"/>
                </a:solidFill>
                <a:latin typeface="+mn-lt"/>
                <a:ea typeface="+mn-ea"/>
                <a:cs typeface="+mn-cs"/>
              </a:rPr>
              <a:t>In the </a:t>
            </a:r>
            <a:r>
              <a:rPr lang="en-US" sz="1200" b="1" kern="1200" baseline="0" dirty="0" smtClean="0">
                <a:solidFill>
                  <a:schemeClr val="tx1"/>
                </a:solidFill>
                <a:latin typeface="+mn-lt"/>
                <a:ea typeface="+mn-ea"/>
                <a:cs typeface="+mn-cs"/>
              </a:rPr>
              <a:t>Transparency</a:t>
            </a:r>
            <a:r>
              <a:rPr lang="en-US" sz="1200" b="0" kern="1200" baseline="0" dirty="0" smtClean="0">
                <a:solidFill>
                  <a:schemeClr val="tx1"/>
                </a:solidFill>
                <a:latin typeface="+mn-lt"/>
                <a:ea typeface="+mn-ea"/>
                <a:cs typeface="+mn-cs"/>
              </a:rPr>
              <a:t> box, enter </a:t>
            </a:r>
            <a:r>
              <a:rPr lang="en-US" sz="1200" b="1" kern="1200" baseline="0" dirty="0" smtClean="0">
                <a:solidFill>
                  <a:schemeClr val="tx1"/>
                </a:solidFill>
                <a:latin typeface="+mn-lt"/>
                <a:ea typeface="+mn-ea"/>
                <a:cs typeface="+mn-cs"/>
              </a:rPr>
              <a:t>100%</a:t>
            </a:r>
            <a:r>
              <a:rPr lang="en-US" sz="1200" b="0" kern="1200" baseline="0" dirty="0" smtClean="0">
                <a:solidFill>
                  <a:schemeClr val="tx1"/>
                </a:solidFill>
                <a:latin typeface="+mn-lt"/>
                <a:ea typeface="+mn-ea"/>
                <a:cs typeface="+mn-cs"/>
              </a:rPr>
              <a:t>.</a:t>
            </a:r>
            <a:endParaRPr lang="en-US" sz="1200" b="0" dirty="0" smtClean="0"/>
          </a:p>
          <a:p>
            <a:pPr marL="228600" indent="-228600">
              <a:buFont typeface="+mj-lt"/>
              <a:buAutoNum type="arabicPeriod"/>
            </a:pPr>
            <a:r>
              <a:rPr lang="en-US" sz="1200" dirty="0" smtClean="0"/>
              <a:t>Also in the </a:t>
            </a:r>
            <a:r>
              <a:rPr lang="en-US" sz="1200" b="1" dirty="0" smtClean="0"/>
              <a:t>Format</a:t>
            </a:r>
            <a:r>
              <a:rPr lang="en-US" sz="1200" dirty="0" smtClean="0"/>
              <a:t> </a:t>
            </a:r>
            <a:r>
              <a:rPr lang="en-US" sz="1200" b="1" dirty="0" smtClean="0"/>
              <a:t>Shape</a:t>
            </a:r>
            <a:r>
              <a:rPr lang="en-US" sz="1200" dirty="0" smtClean="0"/>
              <a:t> dialog</a:t>
            </a:r>
            <a:r>
              <a:rPr lang="en-US" sz="1200" baseline="0" dirty="0" smtClean="0"/>
              <a:t> box, click </a:t>
            </a:r>
            <a:r>
              <a:rPr lang="en-US" sz="1200" b="1" baseline="0" dirty="0" smtClean="0"/>
              <a:t>Line</a:t>
            </a:r>
            <a:r>
              <a:rPr lang="en-US" sz="1200" baseline="0" dirty="0" smtClean="0"/>
              <a:t> </a:t>
            </a:r>
            <a:r>
              <a:rPr lang="en-US" sz="1200" b="1" baseline="0" dirty="0" smtClean="0"/>
              <a:t>Color</a:t>
            </a:r>
            <a:r>
              <a:rPr lang="en-US" sz="1200" baseline="0" dirty="0" smtClean="0"/>
              <a:t> in the left pane, select </a:t>
            </a:r>
            <a:r>
              <a:rPr lang="en-US" sz="1200" b="1" baseline="0" dirty="0" smtClean="0"/>
              <a:t>Gradient line </a:t>
            </a:r>
            <a:r>
              <a:rPr lang="en-US" sz="1200" baseline="0" dirty="0" smtClean="0"/>
              <a:t>in the </a:t>
            </a:r>
            <a:r>
              <a:rPr lang="en-US" sz="1200" b="1" baseline="0" dirty="0" smtClean="0"/>
              <a:t>Line</a:t>
            </a:r>
            <a:r>
              <a:rPr lang="en-US" sz="1200" baseline="0" dirty="0" smtClean="0"/>
              <a:t> </a:t>
            </a:r>
            <a:r>
              <a:rPr lang="en-US" sz="1200" b="1" baseline="0" dirty="0" smtClean="0"/>
              <a:t>Color</a:t>
            </a:r>
            <a:r>
              <a:rPr lang="en-US" sz="1200" baseline="0" dirty="0" smtClean="0"/>
              <a:t> pane, and then do the following:</a:t>
            </a:r>
          </a:p>
          <a:p>
            <a:pPr marL="685800" lvl="1" indent="-228600">
              <a:buFont typeface="Arial" pitchFamily="34" charset="0"/>
              <a:buChar char="•"/>
            </a:pPr>
            <a:r>
              <a:rPr lang="en-US" sz="1200" baseline="0" dirty="0" smtClean="0"/>
              <a:t>In the </a:t>
            </a:r>
            <a:r>
              <a:rPr lang="en-US" sz="1200" b="1" baseline="0" dirty="0" smtClean="0"/>
              <a:t>Type</a:t>
            </a:r>
            <a:r>
              <a:rPr lang="en-US" sz="1200" baseline="0" dirty="0" smtClean="0"/>
              <a:t> list, select </a:t>
            </a:r>
            <a:r>
              <a:rPr lang="en-US" sz="1200" b="1" baseline="0" dirty="0" smtClean="0"/>
              <a:t>Linear</a:t>
            </a:r>
            <a:r>
              <a:rPr lang="en-US" sz="1200" baseline="0" dirty="0" smtClean="0"/>
              <a:t>.</a:t>
            </a:r>
          </a:p>
          <a:p>
            <a:pPr marL="685800" lvl="1" indent="-228600">
              <a:buFont typeface="Arial" pitchFamily="34" charset="0"/>
              <a:buChar char="•"/>
            </a:pPr>
            <a:r>
              <a:rPr lang="en-US" sz="1200" baseline="0" dirty="0" smtClean="0"/>
              <a:t>Click the button next to </a:t>
            </a:r>
            <a:r>
              <a:rPr lang="en-US" sz="1200" b="1" baseline="0" dirty="0" smtClean="0"/>
              <a:t>Direction</a:t>
            </a:r>
            <a:r>
              <a:rPr lang="en-US" sz="1200" b="0" baseline="0" dirty="0" smtClean="0"/>
              <a:t>, and then</a:t>
            </a:r>
            <a:r>
              <a:rPr lang="en-US" sz="1200" baseline="0" dirty="0" smtClean="0"/>
              <a:t> click </a:t>
            </a:r>
            <a:r>
              <a:rPr lang="en-US" sz="1200" b="1" baseline="0" dirty="0" smtClean="0"/>
              <a:t>Linear</a:t>
            </a:r>
            <a:r>
              <a:rPr lang="en-US" sz="1200" baseline="0" dirty="0" smtClean="0"/>
              <a:t> </a:t>
            </a:r>
            <a:r>
              <a:rPr lang="en-US" sz="1200" b="1" baseline="0" dirty="0" smtClean="0"/>
              <a:t>Down </a:t>
            </a:r>
            <a:r>
              <a:rPr lang="en-US" sz="1200" b="0" baseline="0" dirty="0" smtClean="0"/>
              <a:t>(first row, second option from the left)</a:t>
            </a:r>
            <a:r>
              <a:rPr lang="en-US" sz="1200" baseline="0" dirty="0" smtClean="0"/>
              <a:t>.</a:t>
            </a:r>
          </a:p>
          <a:p>
            <a:pPr marL="685800" lvl="1" indent="-228600">
              <a:buFont typeface="Arial" pitchFamily="34" charset="0"/>
              <a:buChar char="•"/>
            </a:pPr>
            <a:r>
              <a:rPr lang="en-US" sz="1200" baseline="0" dirty="0" smtClean="0"/>
              <a:t>Under </a:t>
            </a:r>
            <a:r>
              <a:rPr lang="en-US" sz="1200" b="1" baseline="0" dirty="0" smtClean="0"/>
              <a:t>Gradient</a:t>
            </a:r>
            <a:r>
              <a:rPr lang="en-US" sz="1200" baseline="0" dirty="0" smtClean="0"/>
              <a:t> stops, click </a:t>
            </a:r>
            <a:r>
              <a:rPr lang="en-US" sz="1200" b="1" baseline="0" dirty="0" smtClean="0"/>
              <a:t>Add gradient stop</a:t>
            </a:r>
            <a:r>
              <a:rPr lang="en-US" sz="1200" baseline="0" dirty="0" smtClean="0"/>
              <a:t> or </a:t>
            </a:r>
            <a:r>
              <a:rPr lang="en-US" sz="1200" b="1" baseline="0" dirty="0" smtClean="0"/>
              <a:t>Remove gradient stop</a:t>
            </a:r>
            <a:r>
              <a:rPr lang="en-US" sz="1200" baseline="0" dirty="0" smtClean="0"/>
              <a:t> until two stops appear in the slider.</a:t>
            </a:r>
            <a:endParaRPr lang="en-US" sz="1200" dirty="0" smtClean="0"/>
          </a:p>
          <a:p>
            <a:pPr marL="228600" lvl="0" indent="-228600">
              <a:buFont typeface="+mj-lt"/>
              <a:buAutoNum type="arabicPeriod"/>
            </a:pPr>
            <a:r>
              <a:rPr lang="en-US" sz="1200" kern="1200" dirty="0" smtClean="0">
                <a:solidFill>
                  <a:schemeClr val="tx1"/>
                </a:solidFill>
                <a:latin typeface="+mn-lt"/>
                <a:ea typeface="+mn-ea"/>
                <a:cs typeface="+mn-cs"/>
              </a:rPr>
              <a:t>Also under </a:t>
            </a:r>
            <a:r>
              <a:rPr lang="en-US" sz="1200" b="1" kern="1200" dirty="0" smtClean="0">
                <a:solidFill>
                  <a:schemeClr val="tx1"/>
                </a:solidFill>
                <a:latin typeface="+mn-lt"/>
                <a:ea typeface="+mn-ea"/>
                <a:cs typeface="+mn-cs"/>
              </a:rPr>
              <a:t>Gradient stops</a:t>
            </a:r>
            <a:r>
              <a:rPr lang="en-US" sz="1200" kern="1200" dirty="0" smtClean="0">
                <a:solidFill>
                  <a:schemeClr val="tx1"/>
                </a:solidFill>
                <a:latin typeface="+mn-lt"/>
                <a:ea typeface="+mn-ea"/>
                <a:cs typeface="+mn-cs"/>
              </a:rPr>
              <a:t>, customize the gradient stops as follows:</a:t>
            </a:r>
          </a:p>
          <a:p>
            <a:pPr marL="685800" lvl="1" indent="-228600">
              <a:buFont typeface="Arial" pitchFamily="34" charset="0"/>
              <a:buChar char="•"/>
            </a:pPr>
            <a:r>
              <a:rPr lang="en-US" sz="1200" kern="1200" dirty="0" smtClean="0">
                <a:solidFill>
                  <a:schemeClr val="tx1"/>
                </a:solidFill>
                <a:latin typeface="+mn-lt"/>
                <a:ea typeface="+mn-ea"/>
                <a:cs typeface="+mn-cs"/>
              </a:rPr>
              <a:t>Select </a:t>
            </a:r>
            <a:r>
              <a:rPr lang="en-US" sz="1200" b="0" kern="1200" dirty="0" smtClean="0">
                <a:solidFill>
                  <a:schemeClr val="tx1"/>
                </a:solidFill>
                <a:latin typeface="+mn-lt"/>
                <a:ea typeface="+mn-ea"/>
                <a:cs typeface="+mn-cs"/>
              </a:rPr>
              <a:t>the first stop in the slider</a:t>
            </a:r>
            <a:r>
              <a:rPr lang="en-US" sz="1200" kern="1200" dirty="0" smtClean="0">
                <a:solidFill>
                  <a:schemeClr val="tx1"/>
                </a:solidFill>
                <a:latin typeface="+mn-lt"/>
                <a:ea typeface="+mn-ea"/>
                <a:cs typeface="+mn-cs"/>
              </a:rPr>
              <a:t>, and then do the following:</a:t>
            </a:r>
          </a:p>
          <a:p>
            <a:pPr marL="1143000" lvl="2"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Position </a:t>
            </a:r>
            <a:r>
              <a:rPr lang="en-US" sz="1200" kern="1200" dirty="0" smtClean="0">
                <a:solidFill>
                  <a:schemeClr val="tx1"/>
                </a:solidFill>
                <a:latin typeface="+mn-lt"/>
                <a:ea typeface="+mn-ea"/>
                <a:cs typeface="+mn-cs"/>
              </a:rPr>
              <a:t>box, enter </a:t>
            </a:r>
            <a:r>
              <a:rPr lang="en-US" sz="1200" b="1" kern="1200" dirty="0" smtClean="0">
                <a:solidFill>
                  <a:schemeClr val="tx1"/>
                </a:solidFill>
                <a:latin typeface="+mn-lt"/>
                <a:ea typeface="+mn-ea"/>
                <a:cs typeface="+mn-cs"/>
              </a:rPr>
              <a:t>0%</a:t>
            </a:r>
            <a:r>
              <a:rPr lang="en-US" sz="1200" kern="1200" dirty="0" smtClean="0">
                <a:solidFill>
                  <a:schemeClr val="tx1"/>
                </a:solidFill>
                <a:latin typeface="+mn-lt"/>
                <a:ea typeface="+mn-ea"/>
                <a:cs typeface="+mn-cs"/>
              </a:rPr>
              <a:t>.</a:t>
            </a:r>
          </a:p>
          <a:p>
            <a:pPr marL="1143000" lvl="2" indent="-228600">
              <a:buFont typeface="Arial" pitchFamily="34" charset="0"/>
              <a:buChar char="•"/>
            </a:pPr>
            <a:r>
              <a:rPr lang="en-US" sz="1200" kern="1200" dirty="0" smtClean="0">
                <a:solidFill>
                  <a:schemeClr val="tx1"/>
                </a:solidFill>
                <a:latin typeface="+mn-lt"/>
                <a:ea typeface="+mn-ea"/>
                <a:cs typeface="+mn-cs"/>
              </a:rPr>
              <a:t>Click the button next to </a:t>
            </a:r>
            <a:r>
              <a:rPr lang="en-US" sz="1200" b="1" kern="1200" dirty="0" smtClean="0">
                <a:solidFill>
                  <a:schemeClr val="tx1"/>
                </a:solidFill>
                <a:latin typeface="+mn-lt"/>
                <a:ea typeface="+mn-ea"/>
                <a:cs typeface="+mn-cs"/>
              </a:rPr>
              <a:t>Color</a:t>
            </a:r>
            <a:r>
              <a:rPr lang="en-US" sz="1200" kern="1200" dirty="0" smtClean="0">
                <a:solidFill>
                  <a:schemeClr val="tx1"/>
                </a:solidFill>
                <a:latin typeface="+mn-lt"/>
                <a:ea typeface="+mn-ea"/>
                <a:cs typeface="+mn-cs"/>
              </a:rPr>
              <a:t>, and then under </a:t>
            </a:r>
            <a:r>
              <a:rPr lang="en-US" sz="1200" b="1" kern="1200" dirty="0" smtClean="0">
                <a:solidFill>
                  <a:schemeClr val="tx1"/>
                </a:solidFill>
                <a:latin typeface="+mn-lt"/>
                <a:ea typeface="+mn-ea"/>
                <a:cs typeface="+mn-cs"/>
              </a:rPr>
              <a:t>Theme Colors </a:t>
            </a:r>
            <a:r>
              <a:rPr lang="en-US" sz="1200" kern="1200" dirty="0" smtClean="0">
                <a:solidFill>
                  <a:schemeClr val="tx1"/>
                </a:solidFill>
                <a:latin typeface="+mn-lt"/>
                <a:ea typeface="+mn-ea"/>
                <a:cs typeface="+mn-cs"/>
              </a:rPr>
              <a:t>click </a:t>
            </a:r>
            <a:r>
              <a:rPr lang="en-US" sz="1200" b="1" kern="1200" dirty="0" smtClean="0">
                <a:solidFill>
                  <a:schemeClr val="tx1"/>
                </a:solidFill>
                <a:latin typeface="+mn-lt"/>
                <a:ea typeface="+mn-ea"/>
                <a:cs typeface="+mn-cs"/>
              </a:rPr>
              <a:t>Purple, Accent 4, Lighter 40% </a:t>
            </a:r>
            <a:r>
              <a:rPr lang="en-US" sz="1200" b="0" kern="1200" baseline="0" dirty="0" smtClean="0">
                <a:solidFill>
                  <a:schemeClr val="tx1"/>
                </a:solidFill>
                <a:latin typeface="+mn-lt"/>
                <a:ea typeface="+mn-ea"/>
                <a:cs typeface="+mn-cs"/>
              </a:rPr>
              <a:t>(fourth row, eighth option from the left). </a:t>
            </a:r>
            <a:endParaRPr lang="en-US" sz="1200" b="1" kern="1200" baseline="0" dirty="0" smtClean="0">
              <a:solidFill>
                <a:schemeClr val="tx1"/>
              </a:solidFill>
              <a:latin typeface="+mn-lt"/>
              <a:ea typeface="+mn-ea"/>
              <a:cs typeface="+mn-cs"/>
            </a:endParaRPr>
          </a:p>
          <a:p>
            <a:pPr marL="685800" lvl="1" indent="-228600">
              <a:buFont typeface="Arial" pitchFamily="34" charset="0"/>
              <a:buChar char="•"/>
            </a:pPr>
            <a:r>
              <a:rPr lang="en-US" sz="1200" kern="1200" dirty="0" smtClean="0">
                <a:solidFill>
                  <a:schemeClr val="tx1"/>
                </a:solidFill>
                <a:latin typeface="+mn-lt"/>
                <a:ea typeface="+mn-ea"/>
                <a:cs typeface="+mn-cs"/>
              </a:rPr>
              <a:t>Select </a:t>
            </a:r>
            <a:r>
              <a:rPr lang="en-US" sz="1200" b="0" kern="1200" dirty="0" smtClean="0">
                <a:solidFill>
                  <a:schemeClr val="tx1"/>
                </a:solidFill>
                <a:latin typeface="+mn-lt"/>
                <a:ea typeface="+mn-ea"/>
                <a:cs typeface="+mn-cs"/>
              </a:rPr>
              <a:t>the last stop in the slider</a:t>
            </a:r>
            <a:r>
              <a:rPr lang="en-US" sz="1200" kern="1200" dirty="0" smtClean="0">
                <a:solidFill>
                  <a:schemeClr val="tx1"/>
                </a:solidFill>
                <a:latin typeface="+mn-lt"/>
                <a:ea typeface="+mn-ea"/>
                <a:cs typeface="+mn-cs"/>
              </a:rPr>
              <a:t>, and then do the following: </a:t>
            </a:r>
          </a:p>
          <a:p>
            <a:pPr marL="1143000" lvl="2"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Position </a:t>
            </a:r>
            <a:r>
              <a:rPr lang="en-US" sz="1200" kern="1200" dirty="0" smtClean="0">
                <a:solidFill>
                  <a:schemeClr val="tx1"/>
                </a:solidFill>
                <a:latin typeface="+mn-lt"/>
                <a:ea typeface="+mn-ea"/>
                <a:cs typeface="+mn-cs"/>
              </a:rPr>
              <a:t>box, enter </a:t>
            </a:r>
            <a:r>
              <a:rPr lang="en-US" sz="1200" b="1" kern="1200" dirty="0" smtClean="0">
                <a:solidFill>
                  <a:schemeClr val="tx1"/>
                </a:solidFill>
                <a:latin typeface="+mn-lt"/>
                <a:ea typeface="+mn-ea"/>
                <a:cs typeface="+mn-cs"/>
              </a:rPr>
              <a:t>100%</a:t>
            </a:r>
            <a:r>
              <a:rPr lang="en-US" sz="1200" kern="1200" dirty="0" smtClean="0">
                <a:solidFill>
                  <a:schemeClr val="tx1"/>
                </a:solidFill>
                <a:latin typeface="+mn-lt"/>
                <a:ea typeface="+mn-ea"/>
                <a:cs typeface="+mn-cs"/>
              </a:rPr>
              <a:t>.</a:t>
            </a:r>
          </a:p>
          <a:p>
            <a:pPr marL="1143000" lvl="2" indent="-228600">
              <a:buFont typeface="Arial" pitchFamily="34" charset="0"/>
              <a:buChar char="•"/>
            </a:pPr>
            <a:r>
              <a:rPr lang="en-US" sz="1200" kern="1200" dirty="0" smtClean="0">
                <a:solidFill>
                  <a:schemeClr val="tx1"/>
                </a:solidFill>
                <a:latin typeface="+mn-lt"/>
                <a:ea typeface="+mn-ea"/>
                <a:cs typeface="+mn-cs"/>
              </a:rPr>
              <a:t>Click the button next to </a:t>
            </a:r>
            <a:r>
              <a:rPr lang="en-US" sz="1200" b="1" kern="1200" dirty="0" smtClean="0">
                <a:solidFill>
                  <a:schemeClr val="tx1"/>
                </a:solidFill>
                <a:latin typeface="+mn-lt"/>
                <a:ea typeface="+mn-ea"/>
                <a:cs typeface="+mn-cs"/>
              </a:rPr>
              <a:t>Color</a:t>
            </a:r>
            <a:r>
              <a:rPr lang="en-US" sz="1200" kern="1200" dirty="0" smtClean="0">
                <a:solidFill>
                  <a:schemeClr val="tx1"/>
                </a:solidFill>
                <a:latin typeface="+mn-lt"/>
                <a:ea typeface="+mn-ea"/>
                <a:cs typeface="+mn-cs"/>
              </a:rPr>
              <a:t>, and then under </a:t>
            </a:r>
            <a:r>
              <a:rPr lang="en-US" sz="1200" b="1" kern="1200" dirty="0" smtClean="0">
                <a:solidFill>
                  <a:schemeClr val="tx1"/>
                </a:solidFill>
                <a:latin typeface="+mn-lt"/>
                <a:ea typeface="+mn-ea"/>
                <a:cs typeface="+mn-cs"/>
              </a:rPr>
              <a:t>Theme Colors </a:t>
            </a:r>
            <a:r>
              <a:rPr lang="en-US" sz="1200" b="0" kern="1200" dirty="0" smtClean="0">
                <a:solidFill>
                  <a:schemeClr val="tx1"/>
                </a:solidFill>
                <a:latin typeface="+mn-lt"/>
                <a:ea typeface="+mn-ea"/>
                <a:cs typeface="+mn-cs"/>
              </a:rPr>
              <a:t>click</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Black, Background</a:t>
            </a:r>
            <a:r>
              <a:rPr lang="en-US" sz="1200" b="1" kern="1200" baseline="0" dirty="0" smtClean="0">
                <a:solidFill>
                  <a:schemeClr val="tx1"/>
                </a:solidFill>
                <a:latin typeface="+mn-lt"/>
                <a:ea typeface="+mn-ea"/>
                <a:cs typeface="+mn-cs"/>
              </a:rPr>
              <a:t> 1 </a:t>
            </a:r>
            <a:r>
              <a:rPr lang="en-US" sz="1200" b="0" kern="1200" baseline="0" dirty="0" smtClean="0">
                <a:solidFill>
                  <a:schemeClr val="tx1"/>
                </a:solidFill>
                <a:latin typeface="+mn-lt"/>
                <a:ea typeface="+mn-ea"/>
                <a:cs typeface="+mn-cs"/>
              </a:rPr>
              <a:t>(first row, first option from the left). </a:t>
            </a:r>
          </a:p>
          <a:p>
            <a:pPr marL="1143000" lvl="2" indent="-228600">
              <a:buFont typeface="Arial" pitchFamily="34" charset="0"/>
              <a:buChar char="•"/>
            </a:pPr>
            <a:r>
              <a:rPr lang="en-US" sz="1200" b="0" kern="1200" baseline="0" dirty="0" smtClean="0">
                <a:solidFill>
                  <a:schemeClr val="tx1"/>
                </a:solidFill>
                <a:latin typeface="+mn-lt"/>
                <a:ea typeface="+mn-ea"/>
                <a:cs typeface="+mn-cs"/>
              </a:rPr>
              <a:t>In the </a:t>
            </a:r>
            <a:r>
              <a:rPr lang="en-US" sz="1200" b="1" kern="1200" baseline="0" dirty="0" smtClean="0">
                <a:solidFill>
                  <a:schemeClr val="tx1"/>
                </a:solidFill>
                <a:latin typeface="+mn-lt"/>
                <a:ea typeface="+mn-ea"/>
                <a:cs typeface="+mn-cs"/>
              </a:rPr>
              <a:t>Transparency</a:t>
            </a:r>
            <a:r>
              <a:rPr lang="en-US" sz="1200" b="0" kern="1200" baseline="0" dirty="0" smtClean="0">
                <a:solidFill>
                  <a:schemeClr val="tx1"/>
                </a:solidFill>
                <a:latin typeface="+mn-lt"/>
                <a:ea typeface="+mn-ea"/>
                <a:cs typeface="+mn-cs"/>
              </a:rPr>
              <a:t> box, enter </a:t>
            </a:r>
            <a:r>
              <a:rPr lang="en-US" sz="1200" b="1" kern="1200" baseline="0" dirty="0" smtClean="0">
                <a:solidFill>
                  <a:schemeClr val="tx1"/>
                </a:solidFill>
                <a:latin typeface="+mn-lt"/>
                <a:ea typeface="+mn-ea"/>
                <a:cs typeface="+mn-cs"/>
              </a:rPr>
              <a:t>100%</a:t>
            </a:r>
            <a:r>
              <a:rPr lang="en-US" sz="1200" b="0" kern="1200" baseline="0" dirty="0" smtClean="0">
                <a:solidFill>
                  <a:schemeClr val="tx1"/>
                </a:solidFill>
                <a:latin typeface="+mn-lt"/>
                <a:ea typeface="+mn-ea"/>
                <a:cs typeface="+mn-cs"/>
              </a:rPr>
              <a:t>.</a:t>
            </a:r>
            <a:endParaRPr lang="en-US" sz="1200" dirty="0" smtClean="0"/>
          </a:p>
          <a:p>
            <a:pPr marL="228600" indent="-228600">
              <a:buFont typeface="+mj-lt"/>
              <a:buAutoNum type="arabicPeriod"/>
            </a:pPr>
            <a:r>
              <a:rPr lang="en-US" sz="1200" dirty="0" smtClean="0"/>
              <a:t>Also in the </a:t>
            </a:r>
            <a:r>
              <a:rPr lang="en-US" sz="1200" b="1" dirty="0" smtClean="0"/>
              <a:t>Format</a:t>
            </a:r>
            <a:r>
              <a:rPr lang="en-US" sz="1200" dirty="0" smtClean="0"/>
              <a:t> </a:t>
            </a:r>
            <a:r>
              <a:rPr lang="en-US" sz="1200" b="1" dirty="0" smtClean="0"/>
              <a:t>Shape</a:t>
            </a:r>
            <a:r>
              <a:rPr lang="en-US" sz="1200" dirty="0" smtClean="0"/>
              <a:t> dialog box, click </a:t>
            </a:r>
            <a:r>
              <a:rPr lang="en-US" sz="1200" b="1" dirty="0" smtClean="0"/>
              <a:t>Line</a:t>
            </a:r>
            <a:r>
              <a:rPr lang="en-US" sz="1200" dirty="0" smtClean="0"/>
              <a:t> </a:t>
            </a:r>
            <a:r>
              <a:rPr lang="en-US" sz="1200" b="1" dirty="0" smtClean="0"/>
              <a:t>Style</a:t>
            </a:r>
            <a:r>
              <a:rPr lang="en-US" sz="1200" dirty="0" smtClean="0"/>
              <a:t> in the left</a:t>
            </a:r>
            <a:r>
              <a:rPr lang="en-US" sz="1200" baseline="0" dirty="0" smtClean="0"/>
              <a:t> pane.</a:t>
            </a:r>
            <a:r>
              <a:rPr lang="en-US" sz="1200" dirty="0" smtClean="0"/>
              <a:t> In the </a:t>
            </a:r>
            <a:r>
              <a:rPr lang="en-US" sz="1200" b="1" dirty="0" smtClean="0"/>
              <a:t>Line</a:t>
            </a:r>
            <a:r>
              <a:rPr lang="en-US" sz="1200" dirty="0" smtClean="0"/>
              <a:t> </a:t>
            </a:r>
            <a:r>
              <a:rPr lang="en-US" sz="1200" b="1" dirty="0" smtClean="0"/>
              <a:t>Style</a:t>
            </a:r>
            <a:r>
              <a:rPr lang="en-US" sz="1200" dirty="0" smtClean="0"/>
              <a:t> pane,</a:t>
            </a:r>
            <a:r>
              <a:rPr lang="en-US" sz="1200" baseline="0" dirty="0" smtClean="0"/>
              <a:t> in the </a:t>
            </a:r>
            <a:r>
              <a:rPr lang="en-US" sz="1200" b="1" baseline="0" dirty="0" smtClean="0"/>
              <a:t>Width</a:t>
            </a:r>
            <a:r>
              <a:rPr lang="en-US" sz="1200" baseline="0" dirty="0" smtClean="0"/>
              <a:t> box, enter </a:t>
            </a:r>
            <a:r>
              <a:rPr lang="en-US" sz="1200" b="1" dirty="0" smtClean="0"/>
              <a:t>1.5</a:t>
            </a:r>
            <a:r>
              <a:rPr lang="en-US" sz="1200" dirty="0" smtClean="0"/>
              <a:t> </a:t>
            </a:r>
            <a:r>
              <a:rPr lang="en-US" sz="1200" b="1" dirty="0" smtClean="0"/>
              <a:t>pt</a:t>
            </a:r>
            <a:r>
              <a:rPr lang="en-US" sz="1200" dirty="0" smtClean="0"/>
              <a:t>.</a:t>
            </a:r>
          </a:p>
          <a:p>
            <a:pPr marL="228600" indent="-228600">
              <a:buFont typeface="+mj-lt"/>
              <a:buAutoNum type="arabicPeriod"/>
            </a:pPr>
            <a:r>
              <a:rPr lang="en-US" sz="1200" dirty="0" smtClean="0"/>
              <a:t>Also in the </a:t>
            </a:r>
            <a:r>
              <a:rPr lang="en-US" sz="1200" b="1" dirty="0" smtClean="0"/>
              <a:t>Format</a:t>
            </a:r>
            <a:r>
              <a:rPr lang="en-US" sz="1200" dirty="0" smtClean="0"/>
              <a:t> </a:t>
            </a:r>
            <a:r>
              <a:rPr lang="en-US" sz="1200" b="1" dirty="0" smtClean="0"/>
              <a:t>Shape</a:t>
            </a:r>
            <a:r>
              <a:rPr lang="en-US" sz="1200" dirty="0" smtClean="0"/>
              <a:t> dialog box, click </a:t>
            </a:r>
            <a:r>
              <a:rPr lang="en-US" sz="1200" b="1" dirty="0" smtClean="0"/>
              <a:t>Text</a:t>
            </a:r>
            <a:r>
              <a:rPr lang="en-US" sz="1200" dirty="0" smtClean="0"/>
              <a:t> </a:t>
            </a:r>
            <a:r>
              <a:rPr lang="en-US" sz="1200" b="1" dirty="0" smtClean="0"/>
              <a:t>Box</a:t>
            </a:r>
            <a:r>
              <a:rPr lang="en-US" sz="1200" dirty="0" smtClean="0"/>
              <a:t> in the left pane, and then do the following in the </a:t>
            </a:r>
            <a:r>
              <a:rPr lang="en-US" sz="1200" b="1" dirty="0" smtClean="0"/>
              <a:t>Text</a:t>
            </a:r>
            <a:r>
              <a:rPr lang="en-US" sz="1200" dirty="0" smtClean="0"/>
              <a:t> </a:t>
            </a:r>
            <a:r>
              <a:rPr lang="en-US" sz="1200" b="1" dirty="0" smtClean="0"/>
              <a:t>Box</a:t>
            </a:r>
            <a:r>
              <a:rPr lang="en-US" sz="1200" dirty="0" smtClean="0"/>
              <a:t> pane:</a:t>
            </a:r>
          </a:p>
          <a:p>
            <a:pPr marL="685800" lvl="1" indent="-228600">
              <a:buFont typeface="Arial" pitchFamily="34" charset="0"/>
              <a:buChar char="•"/>
            </a:pPr>
            <a:r>
              <a:rPr lang="en-US" sz="1200" dirty="0" smtClean="0"/>
              <a:t>Under </a:t>
            </a:r>
            <a:r>
              <a:rPr lang="en-US" sz="1200" b="1" dirty="0" smtClean="0"/>
              <a:t>Text</a:t>
            </a:r>
            <a:r>
              <a:rPr lang="en-US" sz="1200" dirty="0" smtClean="0"/>
              <a:t> </a:t>
            </a:r>
            <a:r>
              <a:rPr lang="en-US" sz="1200" b="1" dirty="0" smtClean="0"/>
              <a:t>layout</a:t>
            </a:r>
            <a:r>
              <a:rPr lang="en-US" sz="1200" dirty="0" smtClean="0"/>
              <a:t>, in the </a:t>
            </a:r>
            <a:r>
              <a:rPr lang="en-US" sz="1200" b="1" baseline="0" dirty="0" smtClean="0"/>
              <a:t>Vertical</a:t>
            </a:r>
            <a:r>
              <a:rPr lang="en-US" sz="1200" baseline="0" dirty="0" smtClean="0"/>
              <a:t> </a:t>
            </a:r>
            <a:r>
              <a:rPr lang="en-US" sz="1200" b="1" baseline="0" dirty="0" smtClean="0"/>
              <a:t>alignment</a:t>
            </a:r>
            <a:r>
              <a:rPr lang="en-US" sz="1200" baseline="0" dirty="0" smtClean="0"/>
              <a:t> list, select </a:t>
            </a:r>
            <a:r>
              <a:rPr lang="en-US" sz="1200" b="1" baseline="0" dirty="0" smtClean="0"/>
              <a:t>Top</a:t>
            </a:r>
            <a:r>
              <a:rPr lang="en-US" sz="1200" baseline="0" dirty="0" smtClean="0"/>
              <a:t>. </a:t>
            </a:r>
          </a:p>
          <a:p>
            <a:pPr marL="685800" lvl="1" indent="-228600">
              <a:buFont typeface="Arial" pitchFamily="34" charset="0"/>
              <a:buChar char="•"/>
            </a:pPr>
            <a:r>
              <a:rPr lang="en-US" sz="1200" baseline="0" dirty="0" smtClean="0"/>
              <a:t>Under </a:t>
            </a:r>
            <a:r>
              <a:rPr lang="en-US" sz="1200" b="1" baseline="0" dirty="0" smtClean="0"/>
              <a:t>Internal</a:t>
            </a:r>
            <a:r>
              <a:rPr lang="en-US" sz="1200" baseline="0" dirty="0" smtClean="0"/>
              <a:t> </a:t>
            </a:r>
            <a:r>
              <a:rPr lang="en-US" sz="1200" b="1" baseline="0" dirty="0" smtClean="0"/>
              <a:t>margin</a:t>
            </a:r>
            <a:r>
              <a:rPr lang="en-US" sz="1200" baseline="0" dirty="0" smtClean="0"/>
              <a:t>, in the </a:t>
            </a:r>
            <a:r>
              <a:rPr lang="en-US" sz="1200" b="1" baseline="0" dirty="0" smtClean="0"/>
              <a:t>Left</a:t>
            </a:r>
            <a:r>
              <a:rPr lang="en-US" sz="1200" baseline="0" dirty="0" smtClean="0"/>
              <a:t> box, enter </a:t>
            </a:r>
            <a:r>
              <a:rPr lang="en-US" sz="1200" b="1" baseline="0" dirty="0" smtClean="0"/>
              <a:t>0.19”</a:t>
            </a:r>
            <a:r>
              <a:rPr lang="en-US" sz="1200" baseline="0" dirty="0" smtClean="0"/>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t>Under </a:t>
            </a:r>
            <a:r>
              <a:rPr lang="en-US" sz="1200" b="1" baseline="0" dirty="0" smtClean="0"/>
              <a:t>Internal</a:t>
            </a:r>
            <a:r>
              <a:rPr lang="en-US" sz="1200" baseline="0" dirty="0" smtClean="0"/>
              <a:t> </a:t>
            </a:r>
            <a:r>
              <a:rPr lang="en-US" sz="1200" b="1" baseline="0" dirty="0" smtClean="0"/>
              <a:t>margin</a:t>
            </a:r>
            <a:r>
              <a:rPr lang="en-US" sz="1200" baseline="0" dirty="0" smtClean="0"/>
              <a:t>, in the </a:t>
            </a:r>
            <a:r>
              <a:rPr lang="en-US" sz="1200" b="1" baseline="0" dirty="0" smtClean="0"/>
              <a:t>Top </a:t>
            </a:r>
            <a:r>
              <a:rPr lang="en-US" sz="1200" baseline="0" dirty="0" smtClean="0"/>
              <a:t>box, enter </a:t>
            </a:r>
            <a:r>
              <a:rPr lang="en-US" sz="1200" b="1" baseline="0" dirty="0" smtClean="0"/>
              <a:t>0.4”</a:t>
            </a:r>
            <a:r>
              <a:rPr lang="en-US" sz="1200" baseline="0" dirty="0" smtClean="0"/>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t>Under </a:t>
            </a:r>
            <a:r>
              <a:rPr lang="en-US" sz="1200" b="1" baseline="0" dirty="0" smtClean="0"/>
              <a:t>Internal</a:t>
            </a:r>
            <a:r>
              <a:rPr lang="en-US" sz="1200" baseline="0" dirty="0" smtClean="0"/>
              <a:t> </a:t>
            </a:r>
            <a:r>
              <a:rPr lang="en-US" sz="1200" b="1" baseline="0" dirty="0" smtClean="0"/>
              <a:t>margin</a:t>
            </a:r>
            <a:r>
              <a:rPr lang="en-US" sz="1200" baseline="0" dirty="0" smtClean="0"/>
              <a:t>, in the </a:t>
            </a:r>
            <a:r>
              <a:rPr lang="en-US" sz="1200" b="1" baseline="0" dirty="0" smtClean="0"/>
              <a:t>Right </a:t>
            </a:r>
            <a:r>
              <a:rPr lang="en-US" sz="1200" baseline="0" dirty="0" smtClean="0"/>
              <a:t>box, enter </a:t>
            </a:r>
            <a:r>
              <a:rPr lang="en-US" sz="1200" b="1" baseline="0" dirty="0" smtClean="0"/>
              <a:t>0.19”</a:t>
            </a:r>
            <a:r>
              <a:rPr lang="en-US" sz="1200" baseline="0" dirty="0" smtClean="0"/>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t>Under </a:t>
            </a:r>
            <a:r>
              <a:rPr lang="en-US" sz="1200" b="1" baseline="0" dirty="0" smtClean="0"/>
              <a:t>Internal</a:t>
            </a:r>
            <a:r>
              <a:rPr lang="en-US" sz="1200" baseline="0" dirty="0" smtClean="0"/>
              <a:t> </a:t>
            </a:r>
            <a:r>
              <a:rPr lang="en-US" sz="1200" b="1" baseline="0" dirty="0" smtClean="0"/>
              <a:t>margin</a:t>
            </a:r>
            <a:r>
              <a:rPr lang="en-US" sz="1200" baseline="0" dirty="0" smtClean="0"/>
              <a:t>, in the </a:t>
            </a:r>
            <a:r>
              <a:rPr lang="en-US" sz="1200" b="1" baseline="0" dirty="0" smtClean="0"/>
              <a:t>Bottom </a:t>
            </a:r>
            <a:r>
              <a:rPr lang="en-US" sz="1200" baseline="0" dirty="0" smtClean="0"/>
              <a:t>box, enter </a:t>
            </a:r>
            <a:r>
              <a:rPr lang="en-US" sz="1200" b="1" baseline="0" dirty="0" smtClean="0"/>
              <a:t>0.19”</a:t>
            </a:r>
            <a:r>
              <a:rPr lang="en-US" sz="1200" baseline="0" dirty="0" smtClean="0"/>
              <a:t>.</a:t>
            </a:r>
          </a:p>
          <a:p>
            <a:pPr marL="228600" indent="-228600">
              <a:buFont typeface="+mj-lt"/>
              <a:buAutoNum type="arabicPeriod"/>
            </a:pPr>
            <a:endParaRPr lang="en-US" sz="1200" baseline="0" dirty="0" smtClean="0"/>
          </a:p>
          <a:p>
            <a:pPr marL="228600" indent="-228600">
              <a:buFont typeface="+mj-lt"/>
              <a:buAutoNum type="arabicPeriod"/>
            </a:pPr>
            <a:endParaRPr lang="en-US" sz="1200" baseline="0" dirty="0" smtClean="0"/>
          </a:p>
          <a:p>
            <a:pPr marL="228600" marR="0" indent="-228600" algn="l" defTabSz="914400" rtl="0" eaLnBrk="1" fontAlgn="auto" latinLnBrk="0" hangingPunct="1">
              <a:lnSpc>
                <a:spcPct val="100000"/>
              </a:lnSpc>
              <a:spcBef>
                <a:spcPts val="0"/>
              </a:spcBef>
              <a:spcAft>
                <a:spcPts val="0"/>
              </a:spcAft>
              <a:buClrTx/>
              <a:buSzTx/>
              <a:buFont typeface="+mj-lt"/>
              <a:buNone/>
              <a:tabLst/>
              <a:defRPr/>
            </a:pPr>
            <a:r>
              <a:rPr lang="en-US" sz="1200" baseline="0" dirty="0" smtClean="0"/>
              <a:t>To reproduce the </a:t>
            </a:r>
            <a:r>
              <a:rPr lang="en-US" sz="1200" b="1" baseline="0" dirty="0" smtClean="0"/>
              <a:t>LEVEL 3</a:t>
            </a:r>
            <a:r>
              <a:rPr lang="en-US" sz="1200" baseline="0" dirty="0" smtClean="0"/>
              <a:t> rectangle effects on this slide, do the following:</a:t>
            </a:r>
          </a:p>
          <a:p>
            <a:pPr marL="228600" indent="-228600">
              <a:buFont typeface="+mj-lt"/>
              <a:buAutoNum type="arabicPeriod"/>
            </a:pPr>
            <a:r>
              <a:rPr lang="en-US" sz="1200" baseline="0" dirty="0" smtClean="0"/>
              <a:t>On the slide, select the </a:t>
            </a:r>
            <a:r>
              <a:rPr lang="en-US" sz="1200" b="1" baseline="0" dirty="0" smtClean="0"/>
              <a:t>LEVEL 3 </a:t>
            </a:r>
            <a:r>
              <a:rPr lang="en-US" sz="1200" baseline="0" dirty="0" smtClean="0"/>
              <a:t>rectangle. On the </a:t>
            </a:r>
            <a:r>
              <a:rPr lang="en-US" sz="1200" b="1" baseline="0" dirty="0" smtClean="0"/>
              <a:t>Home</a:t>
            </a:r>
            <a:r>
              <a:rPr lang="en-US" sz="1200" baseline="0" dirty="0" smtClean="0"/>
              <a:t> tab, in the </a:t>
            </a:r>
            <a:r>
              <a:rPr lang="en-US" sz="1200" b="1" baseline="0" dirty="0" smtClean="0"/>
              <a:t>Font</a:t>
            </a:r>
            <a:r>
              <a:rPr lang="en-US" sz="1200" baseline="0" dirty="0" smtClean="0"/>
              <a:t> group, enter </a:t>
            </a:r>
            <a:r>
              <a:rPr lang="en-US" sz="1200" b="1" baseline="0" dirty="0" smtClean="0"/>
              <a:t>24</a:t>
            </a:r>
            <a:r>
              <a:rPr lang="en-US" sz="1200" baseline="0" dirty="0" smtClean="0"/>
              <a:t> in the </a:t>
            </a:r>
            <a:r>
              <a:rPr lang="en-US" sz="1200" b="1" baseline="0" dirty="0" smtClean="0"/>
              <a:t>Font Size </a:t>
            </a:r>
            <a:r>
              <a:rPr lang="en-US" sz="1200" baseline="0" dirty="0" smtClean="0"/>
              <a:t>box, click </a:t>
            </a:r>
            <a:r>
              <a:rPr lang="en-US" sz="1200" b="1" baseline="0" dirty="0" smtClean="0"/>
              <a:t>Character Spacing </a:t>
            </a:r>
            <a:r>
              <a:rPr lang="en-US" sz="1200" baseline="0" dirty="0" smtClean="0"/>
              <a:t>and then click </a:t>
            </a:r>
            <a:r>
              <a:rPr lang="en-US" sz="1200" b="1" baseline="0" dirty="0" smtClean="0"/>
              <a:t>Loose</a:t>
            </a:r>
            <a:r>
              <a:rPr lang="en-US" sz="1200" baseline="0" dirty="0" smtClean="0"/>
              <a:t>, and then click the arrow next to </a:t>
            </a:r>
            <a:r>
              <a:rPr lang="en-US" sz="1200" b="1" baseline="0" dirty="0" smtClean="0"/>
              <a:t>Font Color </a:t>
            </a:r>
            <a:r>
              <a:rPr lang="en-US" sz="1200" baseline="0" dirty="0" smtClean="0"/>
              <a:t>and click </a:t>
            </a:r>
            <a:r>
              <a:rPr lang="en-US" sz="1200" b="1" baseline="0" dirty="0" smtClean="0"/>
              <a:t>Olive Green, Accent 3, Lighter 40%</a:t>
            </a:r>
            <a:r>
              <a:rPr lang="en-US" sz="1200" b="0" baseline="0" dirty="0" smtClean="0"/>
              <a:t> (fourth row, seventh option from the left).</a:t>
            </a:r>
            <a:endParaRPr lang="en-US" sz="1200" baseline="0" dirty="0" smtClean="0"/>
          </a:p>
          <a:p>
            <a:pPr marL="228600" indent="-228600">
              <a:buFont typeface="+mj-lt"/>
              <a:buAutoNum type="arabicPeriod"/>
            </a:pPr>
            <a:r>
              <a:rPr lang="en-US" sz="1200" baseline="0" dirty="0" smtClean="0"/>
              <a:t>On the </a:t>
            </a:r>
            <a:r>
              <a:rPr lang="en-US" sz="1200" b="1" baseline="0" dirty="0" smtClean="0"/>
              <a:t>Home</a:t>
            </a:r>
            <a:r>
              <a:rPr lang="en-US" sz="1200" baseline="0" dirty="0" smtClean="0"/>
              <a:t> tab, in the </a:t>
            </a:r>
            <a:r>
              <a:rPr lang="en-US" sz="1200" b="1" baseline="0" dirty="0" smtClean="0"/>
              <a:t>Drawing</a:t>
            </a:r>
            <a:r>
              <a:rPr lang="en-US" sz="1200" baseline="0" dirty="0" smtClean="0"/>
              <a:t> group, click the </a:t>
            </a:r>
            <a:r>
              <a:rPr lang="en-US" sz="1200" b="1" baseline="0" dirty="0" smtClean="0"/>
              <a:t>Format</a:t>
            </a:r>
            <a:r>
              <a:rPr lang="en-US" sz="1200" baseline="0" dirty="0" smtClean="0"/>
              <a:t> </a:t>
            </a:r>
            <a:r>
              <a:rPr lang="en-US" sz="1200" b="1" baseline="0" dirty="0" smtClean="0"/>
              <a:t>Shape</a:t>
            </a:r>
            <a:r>
              <a:rPr lang="en-US" sz="1200" baseline="0" dirty="0" smtClean="0"/>
              <a:t> dialog box Launcher. In the </a:t>
            </a:r>
            <a:r>
              <a:rPr lang="en-US" sz="1200" b="1" baseline="0" dirty="0" smtClean="0"/>
              <a:t>Format</a:t>
            </a:r>
            <a:r>
              <a:rPr lang="en-US" sz="1200" baseline="0" dirty="0" smtClean="0"/>
              <a:t> </a:t>
            </a:r>
            <a:r>
              <a:rPr lang="en-US" sz="1200" b="1" baseline="0" dirty="0" smtClean="0"/>
              <a:t>Shape</a:t>
            </a:r>
            <a:r>
              <a:rPr lang="en-US" sz="1200" baseline="0" dirty="0" smtClean="0"/>
              <a:t> dialog box, click </a:t>
            </a:r>
            <a:r>
              <a:rPr lang="en-US" sz="1200" b="1" baseline="0" dirty="0" smtClean="0"/>
              <a:t>Fill</a:t>
            </a:r>
            <a:r>
              <a:rPr lang="en-US" sz="1200" baseline="0" dirty="0" smtClean="0"/>
              <a:t> in the left pane, select </a:t>
            </a:r>
            <a:r>
              <a:rPr lang="en-US" sz="1200" b="1" baseline="0" dirty="0" smtClean="0"/>
              <a:t>Gradient fill </a:t>
            </a:r>
            <a:r>
              <a:rPr lang="en-US" sz="1200" baseline="0" dirty="0" smtClean="0"/>
              <a:t>in the </a:t>
            </a:r>
            <a:r>
              <a:rPr lang="en-US" sz="1200" b="1" baseline="0" dirty="0" smtClean="0"/>
              <a:t>Fill</a:t>
            </a:r>
            <a:r>
              <a:rPr lang="en-US" sz="1200" baseline="0" dirty="0" smtClean="0"/>
              <a:t> pane, and then do the following:</a:t>
            </a:r>
          </a:p>
          <a:p>
            <a:pPr marL="685800" lvl="1" indent="-228600">
              <a:buFont typeface="Arial" pitchFamily="34" charset="0"/>
              <a:buChar char="•"/>
            </a:pPr>
            <a:r>
              <a:rPr lang="en-US" sz="1200" baseline="0" dirty="0" smtClean="0"/>
              <a:t>In the </a:t>
            </a:r>
            <a:r>
              <a:rPr lang="en-US" sz="1200" b="1" baseline="0" dirty="0" smtClean="0"/>
              <a:t>Type</a:t>
            </a:r>
            <a:r>
              <a:rPr lang="en-US" sz="1200" baseline="0" dirty="0" smtClean="0"/>
              <a:t> list select </a:t>
            </a:r>
            <a:r>
              <a:rPr lang="en-US" sz="1200" b="1" baseline="0" dirty="0" smtClean="0"/>
              <a:t>Linear</a:t>
            </a:r>
            <a:r>
              <a:rPr lang="en-US" sz="1200" baseline="0" dirty="0" smtClean="0"/>
              <a:t>.</a:t>
            </a:r>
          </a:p>
          <a:p>
            <a:pPr marL="685800" lvl="1" indent="-228600">
              <a:buFont typeface="Arial" pitchFamily="34" charset="0"/>
              <a:buChar char="•"/>
            </a:pPr>
            <a:r>
              <a:rPr lang="en-US" sz="1200" baseline="0" dirty="0" smtClean="0"/>
              <a:t>Click the button next to </a:t>
            </a:r>
            <a:r>
              <a:rPr lang="en-US" sz="1200" b="1" baseline="0" dirty="0" smtClean="0"/>
              <a:t>Direction</a:t>
            </a:r>
            <a:r>
              <a:rPr lang="en-US" sz="1200" b="0" baseline="0" dirty="0" smtClean="0"/>
              <a:t>, and then click</a:t>
            </a:r>
            <a:r>
              <a:rPr lang="en-US" sz="1200" baseline="0" dirty="0" smtClean="0"/>
              <a:t> </a:t>
            </a:r>
            <a:r>
              <a:rPr lang="en-US" sz="1200" b="1" baseline="0" dirty="0" smtClean="0"/>
              <a:t>Linear</a:t>
            </a:r>
            <a:r>
              <a:rPr lang="en-US" sz="1200" baseline="0" dirty="0" smtClean="0"/>
              <a:t> </a:t>
            </a:r>
            <a:r>
              <a:rPr lang="en-US" sz="1200" b="1" baseline="0" dirty="0" smtClean="0"/>
              <a:t>Down </a:t>
            </a:r>
            <a:r>
              <a:rPr lang="en-US" sz="1200" b="0" baseline="0" dirty="0" smtClean="0"/>
              <a:t>(first row, second option from the left)</a:t>
            </a:r>
            <a:r>
              <a:rPr lang="en-US" sz="1200" baseline="0" dirty="0" smtClean="0"/>
              <a:t>.</a:t>
            </a:r>
          </a:p>
          <a:p>
            <a:pPr marL="685800" lvl="1" indent="-228600">
              <a:buFont typeface="Arial" pitchFamily="34" charset="0"/>
              <a:buChar char="•"/>
            </a:pPr>
            <a:r>
              <a:rPr lang="en-US" sz="1200" kern="1200" dirty="0" smtClean="0">
                <a:solidFill>
                  <a:schemeClr val="tx1"/>
                </a:solidFill>
                <a:latin typeface="+mn-lt"/>
                <a:ea typeface="+mn-ea"/>
                <a:cs typeface="+mn-cs"/>
              </a:rPr>
              <a:t>Under </a:t>
            </a:r>
            <a:r>
              <a:rPr lang="en-US" sz="1200" b="1" kern="1200" dirty="0" smtClean="0">
                <a:solidFill>
                  <a:schemeClr val="tx1"/>
                </a:solidFill>
                <a:latin typeface="+mn-lt"/>
                <a:ea typeface="+mn-ea"/>
                <a:cs typeface="+mn-cs"/>
              </a:rPr>
              <a:t>Gradient stops</a:t>
            </a:r>
            <a:r>
              <a:rPr lang="en-US" sz="1200" kern="1200" dirty="0" smtClean="0">
                <a:solidFill>
                  <a:schemeClr val="tx1"/>
                </a:solidFill>
                <a:latin typeface="+mn-lt"/>
                <a:ea typeface="+mn-ea"/>
                <a:cs typeface="+mn-cs"/>
              </a:rPr>
              <a:t>, click </a:t>
            </a:r>
            <a:r>
              <a:rPr lang="en-US" sz="1200" b="1" kern="1200" dirty="0" smtClean="0">
                <a:solidFill>
                  <a:schemeClr val="tx1"/>
                </a:solidFill>
                <a:latin typeface="+mn-lt"/>
                <a:ea typeface="+mn-ea"/>
                <a:cs typeface="+mn-cs"/>
              </a:rPr>
              <a:t>Add gradient stop</a:t>
            </a:r>
            <a:r>
              <a:rPr lang="en-US" sz="1200" b="0" kern="1200" dirty="0" smtClean="0">
                <a:solidFill>
                  <a:schemeClr val="tx1"/>
                </a:solidFill>
                <a:latin typeface="+mn-lt"/>
                <a:ea typeface="+mn-ea"/>
                <a:cs typeface="+mn-cs"/>
              </a:rPr>
              <a:t> or </a:t>
            </a:r>
            <a:r>
              <a:rPr lang="en-US" sz="1200" b="1" kern="1200" dirty="0" smtClean="0">
                <a:solidFill>
                  <a:schemeClr val="tx1"/>
                </a:solidFill>
                <a:latin typeface="+mn-lt"/>
                <a:ea typeface="+mn-ea"/>
                <a:cs typeface="+mn-cs"/>
              </a:rPr>
              <a:t>Remove gradient stop</a:t>
            </a:r>
            <a:r>
              <a:rPr lang="en-US" sz="1200" kern="1200" dirty="0" smtClean="0">
                <a:solidFill>
                  <a:schemeClr val="tx1"/>
                </a:solidFill>
                <a:latin typeface="+mn-lt"/>
                <a:ea typeface="+mn-ea"/>
                <a:cs typeface="+mn-cs"/>
              </a:rPr>
              <a:t> until two stops appear in the slider.</a:t>
            </a:r>
          </a:p>
          <a:p>
            <a:pPr marL="228600" lvl="0" indent="-228600">
              <a:buFont typeface="+mj-lt"/>
              <a:buAutoNum type="arabicPeriod"/>
            </a:pPr>
            <a:r>
              <a:rPr lang="en-US" sz="1200" kern="1200" dirty="0" smtClean="0">
                <a:solidFill>
                  <a:schemeClr val="tx1"/>
                </a:solidFill>
                <a:latin typeface="+mn-lt"/>
                <a:ea typeface="+mn-ea"/>
                <a:cs typeface="+mn-cs"/>
              </a:rPr>
              <a:t>Also under </a:t>
            </a:r>
            <a:r>
              <a:rPr lang="en-US" sz="1200" b="1" kern="1200" dirty="0" smtClean="0">
                <a:solidFill>
                  <a:schemeClr val="tx1"/>
                </a:solidFill>
                <a:latin typeface="+mn-lt"/>
                <a:ea typeface="+mn-ea"/>
                <a:cs typeface="+mn-cs"/>
              </a:rPr>
              <a:t>Gradient stops</a:t>
            </a:r>
            <a:r>
              <a:rPr lang="en-US" sz="1200" kern="1200" dirty="0" smtClean="0">
                <a:solidFill>
                  <a:schemeClr val="tx1"/>
                </a:solidFill>
                <a:latin typeface="+mn-lt"/>
                <a:ea typeface="+mn-ea"/>
                <a:cs typeface="+mn-cs"/>
              </a:rPr>
              <a:t>, customize the gradient stops as follows:</a:t>
            </a:r>
          </a:p>
          <a:p>
            <a:pPr marL="685800" lvl="1" indent="-228600">
              <a:buFont typeface="Arial" pitchFamily="34" charset="0"/>
              <a:buChar char="•"/>
            </a:pPr>
            <a:r>
              <a:rPr lang="en-US" sz="1200" kern="1200" dirty="0" smtClean="0">
                <a:solidFill>
                  <a:schemeClr val="tx1"/>
                </a:solidFill>
                <a:latin typeface="+mn-lt"/>
                <a:ea typeface="+mn-ea"/>
                <a:cs typeface="+mn-cs"/>
              </a:rPr>
              <a:t>Select </a:t>
            </a:r>
            <a:r>
              <a:rPr lang="en-US" sz="1200" b="0" kern="1200" dirty="0" smtClean="0">
                <a:solidFill>
                  <a:schemeClr val="tx1"/>
                </a:solidFill>
                <a:latin typeface="+mn-lt"/>
                <a:ea typeface="+mn-ea"/>
                <a:cs typeface="+mn-cs"/>
              </a:rPr>
              <a:t>the first stop in the slider</a:t>
            </a:r>
            <a:r>
              <a:rPr lang="en-US" sz="1200" kern="1200" dirty="0" smtClean="0">
                <a:solidFill>
                  <a:schemeClr val="tx1"/>
                </a:solidFill>
                <a:latin typeface="+mn-lt"/>
                <a:ea typeface="+mn-ea"/>
                <a:cs typeface="+mn-cs"/>
              </a:rPr>
              <a:t>, and then do the following:</a:t>
            </a:r>
          </a:p>
          <a:p>
            <a:pPr marL="1143000" lvl="2"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Position </a:t>
            </a:r>
            <a:r>
              <a:rPr lang="en-US" sz="1200" kern="1200" dirty="0" smtClean="0">
                <a:solidFill>
                  <a:schemeClr val="tx1"/>
                </a:solidFill>
                <a:latin typeface="+mn-lt"/>
                <a:ea typeface="+mn-ea"/>
                <a:cs typeface="+mn-cs"/>
              </a:rPr>
              <a:t>box, enter </a:t>
            </a:r>
            <a:r>
              <a:rPr lang="en-US" sz="1200" b="1" kern="1200" dirty="0" smtClean="0">
                <a:solidFill>
                  <a:schemeClr val="tx1"/>
                </a:solidFill>
                <a:latin typeface="+mn-lt"/>
                <a:ea typeface="+mn-ea"/>
                <a:cs typeface="+mn-cs"/>
              </a:rPr>
              <a:t>0%</a:t>
            </a:r>
            <a:r>
              <a:rPr lang="en-US" sz="1200" kern="1200" dirty="0" smtClean="0">
                <a:solidFill>
                  <a:schemeClr val="tx1"/>
                </a:solidFill>
                <a:latin typeface="+mn-lt"/>
                <a:ea typeface="+mn-ea"/>
                <a:cs typeface="+mn-cs"/>
              </a:rPr>
              <a:t>.</a:t>
            </a:r>
          </a:p>
          <a:p>
            <a:pPr marL="1143000" lvl="2" indent="-228600">
              <a:buFont typeface="Arial" pitchFamily="34" charset="0"/>
              <a:buChar char="•"/>
            </a:pPr>
            <a:r>
              <a:rPr lang="en-US" sz="1200" kern="1200" dirty="0" smtClean="0">
                <a:solidFill>
                  <a:schemeClr val="tx1"/>
                </a:solidFill>
                <a:latin typeface="+mn-lt"/>
                <a:ea typeface="+mn-ea"/>
                <a:cs typeface="+mn-cs"/>
              </a:rPr>
              <a:t>Click the button next to </a:t>
            </a:r>
            <a:r>
              <a:rPr lang="en-US" sz="1200" b="1" kern="1200" dirty="0" smtClean="0">
                <a:solidFill>
                  <a:schemeClr val="tx1"/>
                </a:solidFill>
                <a:latin typeface="+mn-lt"/>
                <a:ea typeface="+mn-ea"/>
                <a:cs typeface="+mn-cs"/>
              </a:rPr>
              <a:t>Color</a:t>
            </a:r>
            <a:r>
              <a:rPr lang="en-US" sz="1200" kern="1200" dirty="0" smtClean="0">
                <a:solidFill>
                  <a:schemeClr val="tx1"/>
                </a:solidFill>
                <a:latin typeface="+mn-lt"/>
                <a:ea typeface="+mn-ea"/>
                <a:cs typeface="+mn-cs"/>
              </a:rPr>
              <a:t>, and then under </a:t>
            </a:r>
            <a:r>
              <a:rPr lang="en-US" sz="1200" b="1" kern="1200" dirty="0" smtClean="0">
                <a:solidFill>
                  <a:schemeClr val="tx1"/>
                </a:solidFill>
                <a:latin typeface="+mn-lt"/>
                <a:ea typeface="+mn-ea"/>
                <a:cs typeface="+mn-cs"/>
              </a:rPr>
              <a:t>Theme Colors </a:t>
            </a:r>
            <a:r>
              <a:rPr lang="en-US" sz="1200" kern="1200" dirty="0" smtClean="0">
                <a:solidFill>
                  <a:schemeClr val="tx1"/>
                </a:solidFill>
                <a:latin typeface="+mn-lt"/>
                <a:ea typeface="+mn-ea"/>
                <a:cs typeface="+mn-cs"/>
              </a:rPr>
              <a:t>click </a:t>
            </a:r>
            <a:r>
              <a:rPr lang="en-US" sz="1200" b="1" kern="1200" dirty="0" smtClean="0">
                <a:solidFill>
                  <a:schemeClr val="tx1"/>
                </a:solidFill>
                <a:latin typeface="+mn-lt"/>
                <a:ea typeface="+mn-ea"/>
                <a:cs typeface="+mn-cs"/>
              </a:rPr>
              <a:t>Black, Background 1 </a:t>
            </a:r>
            <a:r>
              <a:rPr lang="en-US" sz="1200" b="0" kern="1200" baseline="0" dirty="0" smtClean="0">
                <a:solidFill>
                  <a:schemeClr val="tx1"/>
                </a:solidFill>
                <a:latin typeface="+mn-lt"/>
                <a:ea typeface="+mn-ea"/>
                <a:cs typeface="+mn-cs"/>
              </a:rPr>
              <a:t>(first row, first option from the left). </a:t>
            </a:r>
            <a:endParaRPr lang="en-US" sz="1200" b="1" kern="1200" baseline="0" dirty="0" smtClean="0">
              <a:solidFill>
                <a:schemeClr val="tx1"/>
              </a:solidFill>
              <a:latin typeface="+mn-lt"/>
              <a:ea typeface="+mn-ea"/>
              <a:cs typeface="+mn-cs"/>
            </a:endParaRPr>
          </a:p>
          <a:p>
            <a:pPr marL="685800" lvl="1" indent="-228600">
              <a:buFont typeface="Arial" pitchFamily="34" charset="0"/>
              <a:buChar char="•"/>
            </a:pPr>
            <a:r>
              <a:rPr lang="en-US" sz="1200" kern="1200" dirty="0" smtClean="0">
                <a:solidFill>
                  <a:schemeClr val="tx1"/>
                </a:solidFill>
                <a:latin typeface="+mn-lt"/>
                <a:ea typeface="+mn-ea"/>
                <a:cs typeface="+mn-cs"/>
              </a:rPr>
              <a:t>Select </a:t>
            </a:r>
            <a:r>
              <a:rPr lang="en-US" sz="1200" b="0" kern="1200" dirty="0" smtClean="0">
                <a:solidFill>
                  <a:schemeClr val="tx1"/>
                </a:solidFill>
                <a:latin typeface="+mn-lt"/>
                <a:ea typeface="+mn-ea"/>
                <a:cs typeface="+mn-cs"/>
              </a:rPr>
              <a:t>the last stop in the slider</a:t>
            </a:r>
            <a:r>
              <a:rPr lang="en-US" sz="1200" kern="1200" dirty="0" smtClean="0">
                <a:solidFill>
                  <a:schemeClr val="tx1"/>
                </a:solidFill>
                <a:latin typeface="+mn-lt"/>
                <a:ea typeface="+mn-ea"/>
                <a:cs typeface="+mn-cs"/>
              </a:rPr>
              <a:t>, and then do the following: </a:t>
            </a:r>
          </a:p>
          <a:p>
            <a:pPr marL="1143000" lvl="2"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Position</a:t>
            </a:r>
            <a:r>
              <a:rPr lang="en-US" sz="1200" b="1"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box, enter </a:t>
            </a:r>
            <a:r>
              <a:rPr lang="en-US" sz="1200" b="1" kern="1200" dirty="0" smtClean="0">
                <a:solidFill>
                  <a:schemeClr val="tx1"/>
                </a:solidFill>
                <a:latin typeface="+mn-lt"/>
                <a:ea typeface="+mn-ea"/>
                <a:cs typeface="+mn-cs"/>
              </a:rPr>
              <a:t>100%</a:t>
            </a:r>
            <a:r>
              <a:rPr lang="en-US" sz="1200" kern="1200" dirty="0" smtClean="0">
                <a:solidFill>
                  <a:schemeClr val="tx1"/>
                </a:solidFill>
                <a:latin typeface="+mn-lt"/>
                <a:ea typeface="+mn-ea"/>
                <a:cs typeface="+mn-cs"/>
              </a:rPr>
              <a:t>.</a:t>
            </a:r>
          </a:p>
          <a:p>
            <a:pPr marL="1143000" lvl="2" indent="-228600">
              <a:buFont typeface="Arial" pitchFamily="34" charset="0"/>
              <a:buChar char="•"/>
            </a:pPr>
            <a:r>
              <a:rPr lang="en-US" sz="1200" kern="1200" dirty="0" smtClean="0">
                <a:solidFill>
                  <a:schemeClr val="tx1"/>
                </a:solidFill>
                <a:latin typeface="+mn-lt"/>
                <a:ea typeface="+mn-ea"/>
                <a:cs typeface="+mn-cs"/>
              </a:rPr>
              <a:t>Click the button next to </a:t>
            </a:r>
            <a:r>
              <a:rPr lang="en-US" sz="1200" b="1" kern="1200" dirty="0" smtClean="0">
                <a:solidFill>
                  <a:schemeClr val="tx1"/>
                </a:solidFill>
                <a:latin typeface="+mn-lt"/>
                <a:ea typeface="+mn-ea"/>
                <a:cs typeface="+mn-cs"/>
              </a:rPr>
              <a:t>Color</a:t>
            </a:r>
            <a:r>
              <a:rPr lang="en-US" sz="1200" kern="1200" dirty="0" smtClean="0">
                <a:solidFill>
                  <a:schemeClr val="tx1"/>
                </a:solidFill>
                <a:latin typeface="+mn-lt"/>
                <a:ea typeface="+mn-ea"/>
                <a:cs typeface="+mn-cs"/>
              </a:rPr>
              <a:t>, and then under </a:t>
            </a:r>
            <a:r>
              <a:rPr lang="en-US" sz="1200" b="1" kern="1200" dirty="0" smtClean="0">
                <a:solidFill>
                  <a:schemeClr val="tx1"/>
                </a:solidFill>
                <a:latin typeface="+mn-lt"/>
                <a:ea typeface="+mn-ea"/>
                <a:cs typeface="+mn-cs"/>
              </a:rPr>
              <a:t>Theme Colors </a:t>
            </a:r>
            <a:r>
              <a:rPr lang="en-US" sz="1200" b="0" kern="1200" dirty="0" smtClean="0">
                <a:solidFill>
                  <a:schemeClr val="tx1"/>
                </a:solidFill>
                <a:latin typeface="+mn-lt"/>
                <a:ea typeface="+mn-ea"/>
                <a:cs typeface="+mn-cs"/>
              </a:rPr>
              <a:t>click</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Black, Background 1</a:t>
            </a:r>
            <a:r>
              <a:rPr lang="en-US" sz="1200" b="1" kern="1200" baseline="0" dirty="0" smtClean="0">
                <a:solidFill>
                  <a:schemeClr val="tx1"/>
                </a:solidFill>
                <a:latin typeface="+mn-lt"/>
                <a:ea typeface="+mn-ea"/>
                <a:cs typeface="+mn-cs"/>
              </a:rPr>
              <a:t> </a:t>
            </a:r>
            <a:r>
              <a:rPr lang="en-US" sz="1200" b="0" kern="1200" baseline="0" dirty="0" smtClean="0">
                <a:solidFill>
                  <a:schemeClr val="tx1"/>
                </a:solidFill>
                <a:latin typeface="+mn-lt"/>
                <a:ea typeface="+mn-ea"/>
                <a:cs typeface="+mn-cs"/>
              </a:rPr>
              <a:t>(first row, first option from the left).</a:t>
            </a:r>
          </a:p>
          <a:p>
            <a:pPr marL="1143000" lvl="2" indent="-228600">
              <a:buFont typeface="Arial" pitchFamily="34" charset="0"/>
              <a:buChar char="•"/>
            </a:pPr>
            <a:r>
              <a:rPr lang="en-US" sz="1200" b="0" kern="1200" baseline="0" dirty="0" smtClean="0">
                <a:solidFill>
                  <a:schemeClr val="tx1"/>
                </a:solidFill>
                <a:latin typeface="+mn-lt"/>
                <a:ea typeface="+mn-ea"/>
                <a:cs typeface="+mn-cs"/>
              </a:rPr>
              <a:t>In the </a:t>
            </a:r>
            <a:r>
              <a:rPr lang="en-US" sz="1200" b="1" kern="1200" baseline="0" dirty="0" smtClean="0">
                <a:solidFill>
                  <a:schemeClr val="tx1"/>
                </a:solidFill>
                <a:latin typeface="+mn-lt"/>
                <a:ea typeface="+mn-ea"/>
                <a:cs typeface="+mn-cs"/>
              </a:rPr>
              <a:t>Transparency</a:t>
            </a:r>
            <a:r>
              <a:rPr lang="en-US" sz="1200" b="0" kern="1200" baseline="0" dirty="0" smtClean="0">
                <a:solidFill>
                  <a:schemeClr val="tx1"/>
                </a:solidFill>
                <a:latin typeface="+mn-lt"/>
                <a:ea typeface="+mn-ea"/>
                <a:cs typeface="+mn-cs"/>
              </a:rPr>
              <a:t> box, enter </a:t>
            </a:r>
            <a:r>
              <a:rPr lang="en-US" sz="1200" b="1" kern="1200" baseline="0" dirty="0" smtClean="0">
                <a:solidFill>
                  <a:schemeClr val="tx1"/>
                </a:solidFill>
                <a:latin typeface="+mn-lt"/>
                <a:ea typeface="+mn-ea"/>
                <a:cs typeface="+mn-cs"/>
              </a:rPr>
              <a:t>100%</a:t>
            </a:r>
            <a:r>
              <a:rPr lang="en-US" sz="1200" b="0" kern="1200" baseline="0" dirty="0" smtClean="0">
                <a:solidFill>
                  <a:schemeClr val="tx1"/>
                </a:solidFill>
                <a:latin typeface="+mn-lt"/>
                <a:ea typeface="+mn-ea"/>
                <a:cs typeface="+mn-cs"/>
              </a:rPr>
              <a:t>.</a:t>
            </a:r>
            <a:endParaRPr lang="en-US" sz="1200" b="0" dirty="0" smtClean="0"/>
          </a:p>
          <a:p>
            <a:pPr marL="228600" indent="-228600">
              <a:buFont typeface="+mj-lt"/>
              <a:buAutoNum type="arabicPeriod"/>
            </a:pPr>
            <a:r>
              <a:rPr lang="en-US" sz="1200" dirty="0" smtClean="0"/>
              <a:t>Also in the </a:t>
            </a:r>
            <a:r>
              <a:rPr lang="en-US" sz="1200" b="1" dirty="0" smtClean="0"/>
              <a:t>Format</a:t>
            </a:r>
            <a:r>
              <a:rPr lang="en-US" sz="1200" dirty="0" smtClean="0"/>
              <a:t> </a:t>
            </a:r>
            <a:r>
              <a:rPr lang="en-US" sz="1200" b="1" dirty="0" smtClean="0"/>
              <a:t>Shape</a:t>
            </a:r>
            <a:r>
              <a:rPr lang="en-US" sz="1200" dirty="0" smtClean="0"/>
              <a:t> dialog</a:t>
            </a:r>
            <a:r>
              <a:rPr lang="en-US" sz="1200" baseline="0" dirty="0" smtClean="0"/>
              <a:t> box, click </a:t>
            </a:r>
            <a:r>
              <a:rPr lang="en-US" sz="1200" b="1" baseline="0" dirty="0" smtClean="0"/>
              <a:t>Line</a:t>
            </a:r>
            <a:r>
              <a:rPr lang="en-US" sz="1200" baseline="0" dirty="0" smtClean="0"/>
              <a:t> </a:t>
            </a:r>
            <a:r>
              <a:rPr lang="en-US" sz="1200" b="1" baseline="0" dirty="0" smtClean="0"/>
              <a:t>Color</a:t>
            </a:r>
            <a:r>
              <a:rPr lang="en-US" sz="1200" baseline="0" dirty="0" smtClean="0"/>
              <a:t> in the left pane, select </a:t>
            </a:r>
            <a:r>
              <a:rPr lang="en-US" sz="1200" b="1" baseline="0" dirty="0" smtClean="0"/>
              <a:t>Gradient line </a:t>
            </a:r>
            <a:r>
              <a:rPr lang="en-US" sz="1200" baseline="0" dirty="0" smtClean="0"/>
              <a:t>in the </a:t>
            </a:r>
            <a:r>
              <a:rPr lang="en-US" sz="1200" b="1" baseline="0" dirty="0" smtClean="0"/>
              <a:t>Line</a:t>
            </a:r>
            <a:r>
              <a:rPr lang="en-US" sz="1200" baseline="0" dirty="0" smtClean="0"/>
              <a:t> </a:t>
            </a:r>
            <a:r>
              <a:rPr lang="en-US" sz="1200" b="1" baseline="0" dirty="0" smtClean="0"/>
              <a:t>Color</a:t>
            </a:r>
            <a:r>
              <a:rPr lang="en-US" sz="1200" baseline="0" dirty="0" smtClean="0"/>
              <a:t> pane, and then do the following:</a:t>
            </a:r>
          </a:p>
          <a:p>
            <a:pPr marL="685800" lvl="1" indent="-228600">
              <a:buFont typeface="Arial" pitchFamily="34" charset="0"/>
              <a:buChar char="•"/>
            </a:pPr>
            <a:r>
              <a:rPr lang="en-US" sz="1200" baseline="0" dirty="0" smtClean="0"/>
              <a:t>In the </a:t>
            </a:r>
            <a:r>
              <a:rPr lang="en-US" sz="1200" b="1" baseline="0" dirty="0" smtClean="0"/>
              <a:t>Type</a:t>
            </a:r>
            <a:r>
              <a:rPr lang="en-US" sz="1200" baseline="0" dirty="0" smtClean="0"/>
              <a:t> list, select </a:t>
            </a:r>
            <a:r>
              <a:rPr lang="en-US" sz="1200" b="1" baseline="0" dirty="0" smtClean="0"/>
              <a:t>Linear</a:t>
            </a:r>
            <a:r>
              <a:rPr lang="en-US" sz="1200" baseline="0" dirty="0" smtClean="0"/>
              <a:t>.</a:t>
            </a:r>
          </a:p>
          <a:p>
            <a:pPr marL="685800" lvl="1" indent="-228600">
              <a:buFont typeface="Arial" pitchFamily="34" charset="0"/>
              <a:buChar char="•"/>
            </a:pPr>
            <a:r>
              <a:rPr lang="en-US" sz="1200" baseline="0" dirty="0" smtClean="0"/>
              <a:t>Click the button next to </a:t>
            </a:r>
            <a:r>
              <a:rPr lang="en-US" sz="1200" b="1" baseline="0" dirty="0" smtClean="0"/>
              <a:t>Direction</a:t>
            </a:r>
            <a:r>
              <a:rPr lang="en-US" sz="1200" b="0" baseline="0" dirty="0" smtClean="0"/>
              <a:t>, and then</a:t>
            </a:r>
            <a:r>
              <a:rPr lang="en-US" sz="1200" baseline="0" dirty="0" smtClean="0"/>
              <a:t> click </a:t>
            </a:r>
            <a:r>
              <a:rPr lang="en-US" sz="1200" b="1" baseline="0" dirty="0" smtClean="0"/>
              <a:t>Linear</a:t>
            </a:r>
            <a:r>
              <a:rPr lang="en-US" sz="1200" baseline="0" dirty="0" smtClean="0"/>
              <a:t> </a:t>
            </a:r>
            <a:r>
              <a:rPr lang="en-US" sz="1200" b="1" baseline="0" dirty="0" smtClean="0"/>
              <a:t>Down </a:t>
            </a:r>
            <a:r>
              <a:rPr lang="en-US" sz="1200" b="0" baseline="0" dirty="0" smtClean="0"/>
              <a:t>(first row, second option from the left)</a:t>
            </a:r>
            <a:r>
              <a:rPr lang="en-US" sz="1200" baseline="0" dirty="0" smtClean="0"/>
              <a:t>.</a:t>
            </a:r>
          </a:p>
          <a:p>
            <a:pPr marL="685800" lvl="1" indent="-228600">
              <a:buFont typeface="Arial" pitchFamily="34" charset="0"/>
              <a:buChar char="•"/>
            </a:pPr>
            <a:r>
              <a:rPr lang="en-US" sz="1200" baseline="0" dirty="0" smtClean="0"/>
              <a:t>Under </a:t>
            </a:r>
            <a:r>
              <a:rPr lang="en-US" sz="1200" b="1" baseline="0" dirty="0" smtClean="0"/>
              <a:t>Gradient</a:t>
            </a:r>
            <a:r>
              <a:rPr lang="en-US" sz="1200" baseline="0" dirty="0" smtClean="0"/>
              <a:t> stops, click </a:t>
            </a:r>
            <a:r>
              <a:rPr lang="en-US" sz="1200" b="1" baseline="0" dirty="0" smtClean="0"/>
              <a:t>Add gradient stop</a:t>
            </a:r>
            <a:r>
              <a:rPr lang="en-US" sz="1200" baseline="0" dirty="0" smtClean="0"/>
              <a:t> or </a:t>
            </a:r>
            <a:r>
              <a:rPr lang="en-US" sz="1200" b="1" baseline="0" dirty="0" smtClean="0"/>
              <a:t>Remove gradient stop</a:t>
            </a:r>
            <a:r>
              <a:rPr lang="en-US" sz="1200" baseline="0" dirty="0" smtClean="0"/>
              <a:t> until two stops appear in the slider. </a:t>
            </a:r>
            <a:endParaRPr lang="en-US" sz="1200" dirty="0" smtClean="0"/>
          </a:p>
          <a:p>
            <a:pPr marL="228600" lvl="0" indent="-228600">
              <a:buFont typeface="+mj-lt"/>
              <a:buAutoNum type="arabicPeriod"/>
            </a:pPr>
            <a:r>
              <a:rPr lang="en-US" sz="1200" kern="1200" dirty="0" smtClean="0">
                <a:solidFill>
                  <a:schemeClr val="tx1"/>
                </a:solidFill>
                <a:latin typeface="+mn-lt"/>
                <a:ea typeface="+mn-ea"/>
                <a:cs typeface="+mn-cs"/>
              </a:rPr>
              <a:t>Also under </a:t>
            </a:r>
            <a:r>
              <a:rPr lang="en-US" sz="1200" b="1" kern="1200" dirty="0" smtClean="0">
                <a:solidFill>
                  <a:schemeClr val="tx1"/>
                </a:solidFill>
                <a:latin typeface="+mn-lt"/>
                <a:ea typeface="+mn-ea"/>
                <a:cs typeface="+mn-cs"/>
              </a:rPr>
              <a:t>Gradient stops</a:t>
            </a:r>
            <a:r>
              <a:rPr lang="en-US" sz="1200" kern="1200" dirty="0" smtClean="0">
                <a:solidFill>
                  <a:schemeClr val="tx1"/>
                </a:solidFill>
                <a:latin typeface="+mn-lt"/>
                <a:ea typeface="+mn-ea"/>
                <a:cs typeface="+mn-cs"/>
              </a:rPr>
              <a:t>, customize the gradient stops as follows:</a:t>
            </a:r>
          </a:p>
          <a:p>
            <a:pPr marL="685800" lvl="1" indent="-228600">
              <a:buFont typeface="Arial" pitchFamily="34" charset="0"/>
              <a:buChar char="•"/>
            </a:pPr>
            <a:r>
              <a:rPr lang="en-US" sz="1200" kern="1200" dirty="0" smtClean="0">
                <a:solidFill>
                  <a:schemeClr val="tx1"/>
                </a:solidFill>
                <a:latin typeface="+mn-lt"/>
                <a:ea typeface="+mn-ea"/>
                <a:cs typeface="+mn-cs"/>
              </a:rPr>
              <a:t>Select </a:t>
            </a:r>
            <a:r>
              <a:rPr lang="en-US" sz="1200" b="0" kern="1200" dirty="0" smtClean="0">
                <a:solidFill>
                  <a:schemeClr val="tx1"/>
                </a:solidFill>
                <a:latin typeface="+mn-lt"/>
                <a:ea typeface="+mn-ea"/>
                <a:cs typeface="+mn-cs"/>
              </a:rPr>
              <a:t>the first stop in the slider</a:t>
            </a:r>
            <a:r>
              <a:rPr lang="en-US" sz="1200" kern="1200" dirty="0" smtClean="0">
                <a:solidFill>
                  <a:schemeClr val="tx1"/>
                </a:solidFill>
                <a:latin typeface="+mn-lt"/>
                <a:ea typeface="+mn-ea"/>
                <a:cs typeface="+mn-cs"/>
              </a:rPr>
              <a:t>, and then do the following:</a:t>
            </a:r>
          </a:p>
          <a:p>
            <a:pPr marL="1143000" lvl="2"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Position </a:t>
            </a:r>
            <a:r>
              <a:rPr lang="en-US" sz="1200" kern="1200" dirty="0" smtClean="0">
                <a:solidFill>
                  <a:schemeClr val="tx1"/>
                </a:solidFill>
                <a:latin typeface="+mn-lt"/>
                <a:ea typeface="+mn-ea"/>
                <a:cs typeface="+mn-cs"/>
              </a:rPr>
              <a:t>box, enter </a:t>
            </a:r>
            <a:r>
              <a:rPr lang="en-US" sz="1200" b="1" kern="1200" dirty="0" smtClean="0">
                <a:solidFill>
                  <a:schemeClr val="tx1"/>
                </a:solidFill>
                <a:latin typeface="+mn-lt"/>
                <a:ea typeface="+mn-ea"/>
                <a:cs typeface="+mn-cs"/>
              </a:rPr>
              <a:t>0%</a:t>
            </a:r>
            <a:r>
              <a:rPr lang="en-US" sz="1200" kern="1200" dirty="0" smtClean="0">
                <a:solidFill>
                  <a:schemeClr val="tx1"/>
                </a:solidFill>
                <a:latin typeface="+mn-lt"/>
                <a:ea typeface="+mn-ea"/>
                <a:cs typeface="+mn-cs"/>
              </a:rPr>
              <a:t>.</a:t>
            </a:r>
          </a:p>
          <a:p>
            <a:pPr marL="1143000" lvl="2" indent="-228600">
              <a:buFont typeface="Arial" pitchFamily="34" charset="0"/>
              <a:buChar char="•"/>
            </a:pPr>
            <a:r>
              <a:rPr lang="en-US" sz="1200" kern="1200" dirty="0" smtClean="0">
                <a:solidFill>
                  <a:schemeClr val="tx1"/>
                </a:solidFill>
                <a:latin typeface="+mn-lt"/>
                <a:ea typeface="+mn-ea"/>
                <a:cs typeface="+mn-cs"/>
              </a:rPr>
              <a:t>Click the button next to </a:t>
            </a:r>
            <a:r>
              <a:rPr lang="en-US" sz="1200" b="1" kern="1200" dirty="0" smtClean="0">
                <a:solidFill>
                  <a:schemeClr val="tx1"/>
                </a:solidFill>
                <a:latin typeface="+mn-lt"/>
                <a:ea typeface="+mn-ea"/>
                <a:cs typeface="+mn-cs"/>
              </a:rPr>
              <a:t>Color</a:t>
            </a:r>
            <a:r>
              <a:rPr lang="en-US" sz="1200" kern="1200" dirty="0" smtClean="0">
                <a:solidFill>
                  <a:schemeClr val="tx1"/>
                </a:solidFill>
                <a:latin typeface="+mn-lt"/>
                <a:ea typeface="+mn-ea"/>
                <a:cs typeface="+mn-cs"/>
              </a:rPr>
              <a:t>, and then under </a:t>
            </a:r>
            <a:r>
              <a:rPr lang="en-US" sz="1200" b="1" kern="1200" dirty="0" smtClean="0">
                <a:solidFill>
                  <a:schemeClr val="tx1"/>
                </a:solidFill>
                <a:latin typeface="+mn-lt"/>
                <a:ea typeface="+mn-ea"/>
                <a:cs typeface="+mn-cs"/>
              </a:rPr>
              <a:t>Theme Colors </a:t>
            </a:r>
            <a:r>
              <a:rPr lang="en-US" sz="1200" kern="1200" dirty="0" smtClean="0">
                <a:solidFill>
                  <a:schemeClr val="tx1"/>
                </a:solidFill>
                <a:latin typeface="+mn-lt"/>
                <a:ea typeface="+mn-ea"/>
                <a:cs typeface="+mn-cs"/>
              </a:rPr>
              <a:t>click </a:t>
            </a:r>
            <a:r>
              <a:rPr lang="en-US" sz="1200" b="1" kern="1200" dirty="0" smtClean="0">
                <a:solidFill>
                  <a:schemeClr val="tx1"/>
                </a:solidFill>
                <a:latin typeface="+mn-lt"/>
                <a:ea typeface="+mn-ea"/>
                <a:cs typeface="+mn-cs"/>
              </a:rPr>
              <a:t>Olive Green, Accent 3, Lighter 40% </a:t>
            </a:r>
            <a:r>
              <a:rPr lang="en-US" sz="1200" b="0" kern="1200" baseline="0" dirty="0" smtClean="0">
                <a:solidFill>
                  <a:schemeClr val="tx1"/>
                </a:solidFill>
                <a:latin typeface="+mn-lt"/>
                <a:ea typeface="+mn-ea"/>
                <a:cs typeface="+mn-cs"/>
              </a:rPr>
              <a:t>(fourth row, seventh option from the left). </a:t>
            </a:r>
            <a:endParaRPr lang="en-US" sz="1200" b="1" kern="1200" baseline="0" dirty="0" smtClean="0">
              <a:solidFill>
                <a:schemeClr val="tx1"/>
              </a:solidFill>
              <a:latin typeface="+mn-lt"/>
              <a:ea typeface="+mn-ea"/>
              <a:cs typeface="+mn-cs"/>
            </a:endParaRPr>
          </a:p>
          <a:p>
            <a:pPr marL="685800" lvl="1" indent="-228600">
              <a:buFont typeface="Arial" pitchFamily="34" charset="0"/>
              <a:buChar char="•"/>
            </a:pPr>
            <a:r>
              <a:rPr lang="en-US" sz="1200" kern="1200" dirty="0" smtClean="0">
                <a:solidFill>
                  <a:schemeClr val="tx1"/>
                </a:solidFill>
                <a:latin typeface="+mn-lt"/>
                <a:ea typeface="+mn-ea"/>
                <a:cs typeface="+mn-cs"/>
              </a:rPr>
              <a:t>Select </a:t>
            </a:r>
            <a:r>
              <a:rPr lang="en-US" sz="1200" b="0" kern="1200" dirty="0" smtClean="0">
                <a:solidFill>
                  <a:schemeClr val="tx1"/>
                </a:solidFill>
                <a:latin typeface="+mn-lt"/>
                <a:ea typeface="+mn-ea"/>
                <a:cs typeface="+mn-cs"/>
              </a:rPr>
              <a:t>the last stop in the slider</a:t>
            </a:r>
            <a:r>
              <a:rPr lang="en-US" sz="1200" kern="1200" dirty="0" smtClean="0">
                <a:solidFill>
                  <a:schemeClr val="tx1"/>
                </a:solidFill>
                <a:latin typeface="+mn-lt"/>
                <a:ea typeface="+mn-ea"/>
                <a:cs typeface="+mn-cs"/>
              </a:rPr>
              <a:t>, and then do the following: </a:t>
            </a:r>
          </a:p>
          <a:p>
            <a:pPr marL="1143000" lvl="2"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Position </a:t>
            </a:r>
            <a:r>
              <a:rPr lang="en-US" sz="1200" kern="1200" dirty="0" smtClean="0">
                <a:solidFill>
                  <a:schemeClr val="tx1"/>
                </a:solidFill>
                <a:latin typeface="+mn-lt"/>
                <a:ea typeface="+mn-ea"/>
                <a:cs typeface="+mn-cs"/>
              </a:rPr>
              <a:t>box, enter </a:t>
            </a:r>
            <a:r>
              <a:rPr lang="en-US" sz="1200" b="1" kern="1200" dirty="0" smtClean="0">
                <a:solidFill>
                  <a:schemeClr val="tx1"/>
                </a:solidFill>
                <a:latin typeface="+mn-lt"/>
                <a:ea typeface="+mn-ea"/>
                <a:cs typeface="+mn-cs"/>
              </a:rPr>
              <a:t>100%</a:t>
            </a:r>
            <a:r>
              <a:rPr lang="en-US" sz="1200" kern="1200" dirty="0" smtClean="0">
                <a:solidFill>
                  <a:schemeClr val="tx1"/>
                </a:solidFill>
                <a:latin typeface="+mn-lt"/>
                <a:ea typeface="+mn-ea"/>
                <a:cs typeface="+mn-cs"/>
              </a:rPr>
              <a:t>.</a:t>
            </a:r>
          </a:p>
          <a:p>
            <a:pPr marL="1143000" lvl="2" indent="-228600">
              <a:buFont typeface="Arial" pitchFamily="34" charset="0"/>
              <a:buChar char="•"/>
            </a:pPr>
            <a:r>
              <a:rPr lang="en-US" sz="1200" kern="1200" dirty="0" smtClean="0">
                <a:solidFill>
                  <a:schemeClr val="tx1"/>
                </a:solidFill>
                <a:latin typeface="+mn-lt"/>
                <a:ea typeface="+mn-ea"/>
                <a:cs typeface="+mn-cs"/>
              </a:rPr>
              <a:t>Click the button next to </a:t>
            </a:r>
            <a:r>
              <a:rPr lang="en-US" sz="1200" b="1" kern="1200" dirty="0" smtClean="0">
                <a:solidFill>
                  <a:schemeClr val="tx1"/>
                </a:solidFill>
                <a:latin typeface="+mn-lt"/>
                <a:ea typeface="+mn-ea"/>
                <a:cs typeface="+mn-cs"/>
              </a:rPr>
              <a:t>Color</a:t>
            </a:r>
            <a:r>
              <a:rPr lang="en-US" sz="1200" kern="1200" dirty="0" smtClean="0">
                <a:solidFill>
                  <a:schemeClr val="tx1"/>
                </a:solidFill>
                <a:latin typeface="+mn-lt"/>
                <a:ea typeface="+mn-ea"/>
                <a:cs typeface="+mn-cs"/>
              </a:rPr>
              <a:t>, and then under </a:t>
            </a:r>
            <a:r>
              <a:rPr lang="en-US" sz="1200" b="1" kern="1200" dirty="0" smtClean="0">
                <a:solidFill>
                  <a:schemeClr val="tx1"/>
                </a:solidFill>
                <a:latin typeface="+mn-lt"/>
                <a:ea typeface="+mn-ea"/>
                <a:cs typeface="+mn-cs"/>
              </a:rPr>
              <a:t>Theme Colors </a:t>
            </a:r>
            <a:r>
              <a:rPr lang="en-US" sz="1200" b="0" kern="1200" dirty="0" smtClean="0">
                <a:solidFill>
                  <a:schemeClr val="tx1"/>
                </a:solidFill>
                <a:latin typeface="+mn-lt"/>
                <a:ea typeface="+mn-ea"/>
                <a:cs typeface="+mn-cs"/>
              </a:rPr>
              <a:t>click</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Black, Background</a:t>
            </a:r>
            <a:r>
              <a:rPr lang="en-US" sz="1200" b="1" kern="1200" baseline="0" dirty="0" smtClean="0">
                <a:solidFill>
                  <a:schemeClr val="tx1"/>
                </a:solidFill>
                <a:latin typeface="+mn-lt"/>
                <a:ea typeface="+mn-ea"/>
                <a:cs typeface="+mn-cs"/>
              </a:rPr>
              <a:t> 1 </a:t>
            </a:r>
            <a:r>
              <a:rPr lang="en-US" sz="1200" b="0" kern="1200" baseline="0" dirty="0" smtClean="0">
                <a:solidFill>
                  <a:schemeClr val="tx1"/>
                </a:solidFill>
                <a:latin typeface="+mn-lt"/>
                <a:ea typeface="+mn-ea"/>
                <a:cs typeface="+mn-cs"/>
              </a:rPr>
              <a:t>(first row, first option from the left). </a:t>
            </a:r>
          </a:p>
          <a:p>
            <a:pPr marL="1143000" lvl="2" indent="-228600">
              <a:buFont typeface="Arial" pitchFamily="34" charset="0"/>
              <a:buChar char="•"/>
            </a:pPr>
            <a:r>
              <a:rPr lang="en-US" sz="1200" b="0" kern="1200" baseline="0" dirty="0" smtClean="0">
                <a:solidFill>
                  <a:schemeClr val="tx1"/>
                </a:solidFill>
                <a:latin typeface="+mn-lt"/>
                <a:ea typeface="+mn-ea"/>
                <a:cs typeface="+mn-cs"/>
              </a:rPr>
              <a:t>In the </a:t>
            </a:r>
            <a:r>
              <a:rPr lang="en-US" sz="1200" b="1" kern="1200" baseline="0" dirty="0" smtClean="0">
                <a:solidFill>
                  <a:schemeClr val="tx1"/>
                </a:solidFill>
                <a:latin typeface="+mn-lt"/>
                <a:ea typeface="+mn-ea"/>
                <a:cs typeface="+mn-cs"/>
              </a:rPr>
              <a:t>Transparency</a:t>
            </a:r>
            <a:r>
              <a:rPr lang="en-US" sz="1200" b="0" kern="1200" baseline="0" dirty="0" smtClean="0">
                <a:solidFill>
                  <a:schemeClr val="tx1"/>
                </a:solidFill>
                <a:latin typeface="+mn-lt"/>
                <a:ea typeface="+mn-ea"/>
                <a:cs typeface="+mn-cs"/>
              </a:rPr>
              <a:t> box, enter </a:t>
            </a:r>
            <a:r>
              <a:rPr lang="en-US" sz="1200" b="1" kern="1200" baseline="0" dirty="0" smtClean="0">
                <a:solidFill>
                  <a:schemeClr val="tx1"/>
                </a:solidFill>
                <a:latin typeface="+mn-lt"/>
                <a:ea typeface="+mn-ea"/>
                <a:cs typeface="+mn-cs"/>
              </a:rPr>
              <a:t>100%</a:t>
            </a:r>
            <a:r>
              <a:rPr lang="en-US" sz="1200" b="0" kern="1200" baseline="0" dirty="0" smtClean="0">
                <a:solidFill>
                  <a:schemeClr val="tx1"/>
                </a:solidFill>
                <a:latin typeface="+mn-lt"/>
                <a:ea typeface="+mn-ea"/>
                <a:cs typeface="+mn-cs"/>
              </a:rPr>
              <a:t>.</a:t>
            </a:r>
            <a:endParaRPr lang="en-US" sz="1200" dirty="0" smtClean="0"/>
          </a:p>
          <a:p>
            <a:pPr marL="228600" indent="-228600">
              <a:buFont typeface="+mj-lt"/>
              <a:buAutoNum type="arabicPeriod"/>
            </a:pPr>
            <a:r>
              <a:rPr lang="en-US" sz="1200" dirty="0" smtClean="0"/>
              <a:t>Also in the </a:t>
            </a:r>
            <a:r>
              <a:rPr lang="en-US" sz="1200" b="1" dirty="0" smtClean="0"/>
              <a:t>Format</a:t>
            </a:r>
            <a:r>
              <a:rPr lang="en-US" sz="1200" dirty="0" smtClean="0"/>
              <a:t> </a:t>
            </a:r>
            <a:r>
              <a:rPr lang="en-US" sz="1200" b="1" dirty="0" smtClean="0"/>
              <a:t>Shape</a:t>
            </a:r>
            <a:r>
              <a:rPr lang="en-US" sz="1200" dirty="0" smtClean="0"/>
              <a:t> dialog box, click </a:t>
            </a:r>
            <a:r>
              <a:rPr lang="en-US" sz="1200" b="1" dirty="0" smtClean="0"/>
              <a:t>Line</a:t>
            </a:r>
            <a:r>
              <a:rPr lang="en-US" sz="1200" dirty="0" smtClean="0"/>
              <a:t> </a:t>
            </a:r>
            <a:r>
              <a:rPr lang="en-US" sz="1200" b="1" dirty="0" smtClean="0"/>
              <a:t>Style</a:t>
            </a:r>
            <a:r>
              <a:rPr lang="en-US" sz="1200" dirty="0" smtClean="0"/>
              <a:t> in the left</a:t>
            </a:r>
            <a:r>
              <a:rPr lang="en-US" sz="1200" baseline="0" dirty="0" smtClean="0"/>
              <a:t> pane.</a:t>
            </a:r>
            <a:r>
              <a:rPr lang="en-US" sz="1200" dirty="0" smtClean="0"/>
              <a:t> In the </a:t>
            </a:r>
            <a:r>
              <a:rPr lang="en-US" sz="1200" b="1" dirty="0" smtClean="0"/>
              <a:t>Line</a:t>
            </a:r>
            <a:r>
              <a:rPr lang="en-US" sz="1200" dirty="0" smtClean="0"/>
              <a:t> </a:t>
            </a:r>
            <a:r>
              <a:rPr lang="en-US" sz="1200" b="1" dirty="0" smtClean="0"/>
              <a:t>Style</a:t>
            </a:r>
            <a:r>
              <a:rPr lang="en-US" sz="1200" dirty="0" smtClean="0"/>
              <a:t> pane,</a:t>
            </a:r>
            <a:r>
              <a:rPr lang="en-US" sz="1200" baseline="0" dirty="0" smtClean="0"/>
              <a:t> in the </a:t>
            </a:r>
            <a:r>
              <a:rPr lang="en-US" sz="1200" b="1" baseline="0" dirty="0" smtClean="0"/>
              <a:t>Width</a:t>
            </a:r>
            <a:r>
              <a:rPr lang="en-US" sz="1200" baseline="0" dirty="0" smtClean="0"/>
              <a:t> box, enter </a:t>
            </a:r>
            <a:r>
              <a:rPr lang="en-US" sz="1200" b="1" dirty="0" smtClean="0"/>
              <a:t>1.5</a:t>
            </a:r>
            <a:r>
              <a:rPr lang="en-US" sz="1200" dirty="0" smtClean="0"/>
              <a:t> </a:t>
            </a:r>
            <a:r>
              <a:rPr lang="en-US" sz="1200" b="1" dirty="0" smtClean="0"/>
              <a:t>pt</a:t>
            </a:r>
            <a:r>
              <a:rPr lang="en-US" sz="1200" dirty="0" smtClean="0"/>
              <a:t>.</a:t>
            </a:r>
          </a:p>
          <a:p>
            <a:pPr marL="228600" indent="-228600">
              <a:buFont typeface="+mj-lt"/>
              <a:buAutoNum type="arabicPeriod"/>
            </a:pPr>
            <a:r>
              <a:rPr lang="en-US" sz="1200" dirty="0" smtClean="0"/>
              <a:t>Also in the </a:t>
            </a:r>
            <a:r>
              <a:rPr lang="en-US" sz="1200" b="1" dirty="0" smtClean="0"/>
              <a:t>Format</a:t>
            </a:r>
            <a:r>
              <a:rPr lang="en-US" sz="1200" dirty="0" smtClean="0"/>
              <a:t> </a:t>
            </a:r>
            <a:r>
              <a:rPr lang="en-US" sz="1200" b="1" dirty="0" smtClean="0"/>
              <a:t>Shape</a:t>
            </a:r>
            <a:r>
              <a:rPr lang="en-US" sz="1200" dirty="0" smtClean="0"/>
              <a:t> dialog box, click </a:t>
            </a:r>
            <a:r>
              <a:rPr lang="en-US" sz="1200" b="1" dirty="0" smtClean="0"/>
              <a:t>Text</a:t>
            </a:r>
            <a:r>
              <a:rPr lang="en-US" sz="1200" dirty="0" smtClean="0"/>
              <a:t> </a:t>
            </a:r>
            <a:r>
              <a:rPr lang="en-US" sz="1200" b="1" dirty="0" smtClean="0"/>
              <a:t>Box</a:t>
            </a:r>
            <a:r>
              <a:rPr lang="en-US" sz="1200" dirty="0" smtClean="0"/>
              <a:t> in the left pane, and then do the following in the </a:t>
            </a:r>
            <a:r>
              <a:rPr lang="en-US" sz="1200" b="1" dirty="0" smtClean="0"/>
              <a:t>Text</a:t>
            </a:r>
            <a:r>
              <a:rPr lang="en-US" sz="1200" dirty="0" smtClean="0"/>
              <a:t> </a:t>
            </a:r>
            <a:r>
              <a:rPr lang="en-US" sz="1200" b="1" dirty="0" smtClean="0"/>
              <a:t>Box</a:t>
            </a:r>
            <a:r>
              <a:rPr lang="en-US" sz="1200" dirty="0" smtClean="0"/>
              <a:t> pane:</a:t>
            </a:r>
          </a:p>
          <a:p>
            <a:pPr marL="685800" lvl="1" indent="-228600">
              <a:buFont typeface="Arial" pitchFamily="34" charset="0"/>
              <a:buChar char="•"/>
            </a:pPr>
            <a:r>
              <a:rPr lang="en-US" sz="1200" dirty="0" smtClean="0"/>
              <a:t>Under </a:t>
            </a:r>
            <a:r>
              <a:rPr lang="en-US" sz="1200" b="1" dirty="0" smtClean="0"/>
              <a:t>Text</a:t>
            </a:r>
            <a:r>
              <a:rPr lang="en-US" sz="1200" dirty="0" smtClean="0"/>
              <a:t> </a:t>
            </a:r>
            <a:r>
              <a:rPr lang="en-US" sz="1200" b="1" dirty="0" smtClean="0"/>
              <a:t>layout</a:t>
            </a:r>
            <a:r>
              <a:rPr lang="en-US" sz="1200" dirty="0" smtClean="0"/>
              <a:t>, in the </a:t>
            </a:r>
            <a:r>
              <a:rPr lang="en-US" sz="1200" b="1" baseline="0" dirty="0" smtClean="0"/>
              <a:t>Vertical</a:t>
            </a:r>
            <a:r>
              <a:rPr lang="en-US" sz="1200" baseline="0" dirty="0" smtClean="0"/>
              <a:t> </a:t>
            </a:r>
            <a:r>
              <a:rPr lang="en-US" sz="1200" b="1" baseline="0" dirty="0" smtClean="0"/>
              <a:t>alignment</a:t>
            </a:r>
            <a:r>
              <a:rPr lang="en-US" sz="1200" baseline="0" dirty="0" smtClean="0"/>
              <a:t> list, select </a:t>
            </a:r>
            <a:r>
              <a:rPr lang="en-US" sz="1200" b="1" baseline="0" dirty="0" smtClean="0"/>
              <a:t>Top</a:t>
            </a:r>
            <a:r>
              <a:rPr lang="en-US" sz="1200" baseline="0" dirty="0" smtClean="0"/>
              <a:t>. </a:t>
            </a:r>
          </a:p>
          <a:p>
            <a:pPr marL="685800" lvl="1" indent="-228600">
              <a:buFont typeface="Arial" pitchFamily="34" charset="0"/>
              <a:buChar char="•"/>
            </a:pPr>
            <a:r>
              <a:rPr lang="en-US" sz="1200" baseline="0" dirty="0" smtClean="0"/>
              <a:t>Under </a:t>
            </a:r>
            <a:r>
              <a:rPr lang="en-US" sz="1200" b="1" baseline="0" dirty="0" smtClean="0"/>
              <a:t>Internal</a:t>
            </a:r>
            <a:r>
              <a:rPr lang="en-US" sz="1200" baseline="0" dirty="0" smtClean="0"/>
              <a:t> </a:t>
            </a:r>
            <a:r>
              <a:rPr lang="en-US" sz="1200" b="1" baseline="0" dirty="0" smtClean="0"/>
              <a:t>margin</a:t>
            </a:r>
            <a:r>
              <a:rPr lang="en-US" sz="1200" baseline="0" dirty="0" smtClean="0"/>
              <a:t>, in the </a:t>
            </a:r>
            <a:r>
              <a:rPr lang="en-US" sz="1200" b="1" baseline="0" dirty="0" smtClean="0"/>
              <a:t>Left</a:t>
            </a:r>
            <a:r>
              <a:rPr lang="en-US" sz="1200" baseline="0" dirty="0" smtClean="0"/>
              <a:t> box, enter </a:t>
            </a:r>
            <a:r>
              <a:rPr lang="en-US" sz="1200" b="1" baseline="0" dirty="0" smtClean="0"/>
              <a:t>0.19”</a:t>
            </a:r>
            <a:r>
              <a:rPr lang="en-US" sz="1200" baseline="0" dirty="0" smtClean="0"/>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t>Under </a:t>
            </a:r>
            <a:r>
              <a:rPr lang="en-US" sz="1200" b="1" baseline="0" dirty="0" smtClean="0"/>
              <a:t>Internal</a:t>
            </a:r>
            <a:r>
              <a:rPr lang="en-US" sz="1200" baseline="0" dirty="0" smtClean="0"/>
              <a:t> </a:t>
            </a:r>
            <a:r>
              <a:rPr lang="en-US" sz="1200" b="1" baseline="0" dirty="0" smtClean="0"/>
              <a:t>margin</a:t>
            </a:r>
            <a:r>
              <a:rPr lang="en-US" sz="1200" baseline="0" dirty="0" smtClean="0"/>
              <a:t>, in the </a:t>
            </a:r>
            <a:r>
              <a:rPr lang="en-US" sz="1200" b="1" baseline="0" dirty="0" smtClean="0"/>
              <a:t>Top </a:t>
            </a:r>
            <a:r>
              <a:rPr lang="en-US" sz="1200" baseline="0" dirty="0" smtClean="0"/>
              <a:t>box, enter </a:t>
            </a:r>
            <a:r>
              <a:rPr lang="en-US" sz="1200" b="1" baseline="0" dirty="0" smtClean="0"/>
              <a:t>0.4”</a:t>
            </a:r>
            <a:r>
              <a:rPr lang="en-US" sz="1200" baseline="0" dirty="0" smtClean="0"/>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t>Under </a:t>
            </a:r>
            <a:r>
              <a:rPr lang="en-US" sz="1200" b="1" baseline="0" dirty="0" smtClean="0"/>
              <a:t>Internal</a:t>
            </a:r>
            <a:r>
              <a:rPr lang="en-US" sz="1200" baseline="0" dirty="0" smtClean="0"/>
              <a:t> </a:t>
            </a:r>
            <a:r>
              <a:rPr lang="en-US" sz="1200" b="1" baseline="0" dirty="0" smtClean="0"/>
              <a:t>margin</a:t>
            </a:r>
            <a:r>
              <a:rPr lang="en-US" sz="1200" baseline="0" dirty="0" smtClean="0"/>
              <a:t>, in the </a:t>
            </a:r>
            <a:r>
              <a:rPr lang="en-US" sz="1200" b="1" baseline="0" dirty="0" smtClean="0"/>
              <a:t>Right </a:t>
            </a:r>
            <a:r>
              <a:rPr lang="en-US" sz="1200" baseline="0" dirty="0" smtClean="0"/>
              <a:t>box, enter </a:t>
            </a:r>
            <a:r>
              <a:rPr lang="en-US" sz="1200" b="1" baseline="0" dirty="0" smtClean="0"/>
              <a:t>0.19”</a:t>
            </a:r>
            <a:r>
              <a:rPr lang="en-US" sz="1200" baseline="0" dirty="0" smtClean="0"/>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t>Under </a:t>
            </a:r>
            <a:r>
              <a:rPr lang="en-US" sz="1200" b="1" baseline="0" dirty="0" smtClean="0"/>
              <a:t>Internal</a:t>
            </a:r>
            <a:r>
              <a:rPr lang="en-US" sz="1200" baseline="0" dirty="0" smtClean="0"/>
              <a:t> </a:t>
            </a:r>
            <a:r>
              <a:rPr lang="en-US" sz="1200" b="1" baseline="0" dirty="0" smtClean="0"/>
              <a:t>margin</a:t>
            </a:r>
            <a:r>
              <a:rPr lang="en-US" sz="1200" baseline="0" dirty="0" smtClean="0"/>
              <a:t>, in the </a:t>
            </a:r>
            <a:r>
              <a:rPr lang="en-US" sz="1200" b="1" baseline="0" dirty="0" smtClean="0"/>
              <a:t>Bottom </a:t>
            </a:r>
            <a:r>
              <a:rPr lang="en-US" sz="1200" baseline="0" dirty="0" smtClean="0"/>
              <a:t>box, enter </a:t>
            </a:r>
            <a:r>
              <a:rPr lang="en-US" sz="1200" b="1" baseline="0" dirty="0" smtClean="0"/>
              <a:t>0.19”</a:t>
            </a:r>
            <a:r>
              <a:rPr lang="en-US" sz="1200" baseline="0" dirty="0" smtClean="0"/>
              <a:t>.</a:t>
            </a:r>
          </a:p>
          <a:p>
            <a:pPr marL="228600" indent="-228600">
              <a:buFont typeface="+mj-lt"/>
              <a:buAutoNum type="arabicPeriod"/>
            </a:pPr>
            <a:endParaRPr lang="en-US" sz="1200" dirty="0" smtClean="0"/>
          </a:p>
          <a:p>
            <a:pPr marL="228600" indent="-228600">
              <a:buFont typeface="+mj-lt"/>
              <a:buAutoNum type="arabicPeriod"/>
            </a:pPr>
            <a:endParaRPr lang="en-US" sz="1200" dirty="0" smtClean="0"/>
          </a:p>
          <a:p>
            <a:pPr marL="228600" indent="-228600">
              <a:buFont typeface="+mj-lt"/>
              <a:buNone/>
            </a:pPr>
            <a:r>
              <a:rPr lang="en-US" sz="1200" dirty="0" smtClean="0"/>
              <a:t>To reproduce</a:t>
            </a:r>
            <a:r>
              <a:rPr lang="en-US" sz="1200" baseline="0" dirty="0" smtClean="0"/>
              <a:t> the director rectangle effects on this slide, do the following:</a:t>
            </a:r>
            <a:endParaRPr lang="en-US" sz="1200" dirty="0" smtClean="0"/>
          </a:p>
          <a:p>
            <a:pPr marL="228600" indent="-228600">
              <a:buFont typeface="+mj-lt"/>
              <a:buAutoNum type="arabicPeriod"/>
            </a:pPr>
            <a:r>
              <a:rPr lang="en-US" sz="1200" dirty="0" smtClean="0"/>
              <a:t>On</a:t>
            </a:r>
            <a:r>
              <a:rPr lang="en-US" sz="1200" baseline="0" dirty="0" smtClean="0"/>
              <a:t> the slide, s</a:t>
            </a:r>
            <a:r>
              <a:rPr lang="en-US" sz="1200" dirty="0" smtClean="0"/>
              <a:t>elect the director rectangle.</a:t>
            </a:r>
            <a:r>
              <a:rPr lang="en-US" sz="1200" baseline="0" dirty="0" smtClean="0"/>
              <a:t> Press the RIGHT ARROW key as needed to move the rectangle slightly off the right edge of the </a:t>
            </a:r>
            <a:r>
              <a:rPr lang="en-US" sz="1200" b="1" baseline="0" dirty="0" smtClean="0"/>
              <a:t>LEVEL 1</a:t>
            </a:r>
            <a:r>
              <a:rPr lang="en-US" sz="1200" baseline="0" dirty="0" smtClean="0"/>
              <a:t> rectangle.</a:t>
            </a:r>
          </a:p>
          <a:p>
            <a:pPr marL="228600" indent="-228600">
              <a:buFont typeface="+mj-lt"/>
              <a:buAutoNum type="arabicPeriod"/>
            </a:pPr>
            <a:r>
              <a:rPr lang="en-US" sz="1200" baseline="0" dirty="0" smtClean="0"/>
              <a:t>On the </a:t>
            </a:r>
            <a:r>
              <a:rPr lang="en-US" sz="1200" b="1" baseline="0" dirty="0" smtClean="0"/>
              <a:t>Home</a:t>
            </a:r>
            <a:r>
              <a:rPr lang="en-US" sz="1200" baseline="0" dirty="0" smtClean="0"/>
              <a:t> tab, in the </a:t>
            </a:r>
            <a:r>
              <a:rPr lang="en-US" sz="1200" b="1" baseline="0" dirty="0" smtClean="0"/>
              <a:t>Font</a:t>
            </a:r>
            <a:r>
              <a:rPr lang="en-US" sz="1200" baseline="0" dirty="0" smtClean="0"/>
              <a:t> group, enter </a:t>
            </a:r>
            <a:r>
              <a:rPr lang="en-US" sz="1200" b="1" baseline="0" dirty="0" smtClean="0"/>
              <a:t>22 </a:t>
            </a:r>
            <a:r>
              <a:rPr lang="en-US" sz="1200" baseline="0" dirty="0" smtClean="0"/>
              <a:t>in the </a:t>
            </a:r>
            <a:r>
              <a:rPr lang="en-US" sz="1200" b="1" baseline="0" dirty="0" smtClean="0"/>
              <a:t>Font</a:t>
            </a:r>
            <a:r>
              <a:rPr lang="en-US" sz="1200" baseline="0" dirty="0" smtClean="0"/>
              <a:t> </a:t>
            </a:r>
            <a:r>
              <a:rPr lang="en-US" sz="1200" b="1" baseline="0" dirty="0" smtClean="0"/>
              <a:t>Size </a:t>
            </a:r>
            <a:r>
              <a:rPr lang="en-US" sz="1200" b="0" baseline="0" dirty="0" smtClean="0"/>
              <a:t>box</a:t>
            </a:r>
            <a:r>
              <a:rPr lang="en-US" sz="1200" baseline="0" dirty="0" smtClean="0"/>
              <a:t>, and then click </a:t>
            </a:r>
            <a:r>
              <a:rPr lang="en-US" sz="1200" b="1" baseline="0" dirty="0" smtClean="0"/>
              <a:t>Text</a:t>
            </a:r>
            <a:r>
              <a:rPr lang="en-US" sz="1200" baseline="0" dirty="0" smtClean="0"/>
              <a:t> </a:t>
            </a:r>
            <a:r>
              <a:rPr lang="en-US" sz="1200" b="1" baseline="0" dirty="0" smtClean="0"/>
              <a:t>Shadow</a:t>
            </a:r>
            <a:r>
              <a:rPr lang="en-US" sz="1200" baseline="0" dirty="0" smtClean="0"/>
              <a:t>. </a:t>
            </a:r>
          </a:p>
          <a:p>
            <a:pPr marL="228600" indent="-228600">
              <a:buFont typeface="+mj-lt"/>
              <a:buAutoNum type="arabicPeriod"/>
            </a:pPr>
            <a:r>
              <a:rPr lang="en-US" sz="1200" baseline="0" dirty="0" smtClean="0"/>
              <a:t>On the </a:t>
            </a:r>
            <a:r>
              <a:rPr lang="en-US" sz="1200" b="1" baseline="0" dirty="0" smtClean="0"/>
              <a:t>Home</a:t>
            </a:r>
            <a:r>
              <a:rPr lang="en-US" sz="1200" baseline="0" dirty="0" smtClean="0"/>
              <a:t> tab, in the bottom right corner of the </a:t>
            </a:r>
            <a:r>
              <a:rPr lang="en-US" sz="1200" b="1" baseline="0" dirty="0" smtClean="0"/>
              <a:t>Drawing</a:t>
            </a:r>
            <a:r>
              <a:rPr lang="en-US" sz="1200" baseline="0" dirty="0" smtClean="0"/>
              <a:t> group, click the </a:t>
            </a:r>
            <a:r>
              <a:rPr lang="en-US" sz="1200" b="1" baseline="0" dirty="0" smtClean="0"/>
              <a:t>Format</a:t>
            </a:r>
            <a:r>
              <a:rPr lang="en-US" sz="1200" baseline="0" dirty="0" smtClean="0"/>
              <a:t> </a:t>
            </a:r>
            <a:r>
              <a:rPr lang="en-US" sz="1200" b="1" baseline="0" dirty="0" smtClean="0"/>
              <a:t>Shape</a:t>
            </a:r>
            <a:r>
              <a:rPr lang="en-US" sz="1200" baseline="0" dirty="0" smtClean="0"/>
              <a:t> dialog box launcher. In the </a:t>
            </a:r>
            <a:r>
              <a:rPr lang="en-US" sz="1200" b="1" baseline="0" dirty="0" smtClean="0"/>
              <a:t>Format</a:t>
            </a:r>
            <a:r>
              <a:rPr lang="en-US" sz="1200" baseline="0" dirty="0" smtClean="0"/>
              <a:t> </a:t>
            </a:r>
            <a:r>
              <a:rPr lang="en-US" sz="1200" b="1" baseline="0" dirty="0" smtClean="0"/>
              <a:t>Shape</a:t>
            </a:r>
            <a:r>
              <a:rPr lang="en-US" sz="1200" baseline="0" dirty="0" smtClean="0"/>
              <a:t> dialog box, in the left pane, click </a:t>
            </a:r>
            <a:r>
              <a:rPr lang="en-US" sz="1200" b="1" baseline="0" dirty="0" smtClean="0"/>
              <a:t>Fill</a:t>
            </a:r>
            <a:r>
              <a:rPr lang="en-US" sz="1200" baseline="0" dirty="0" smtClean="0"/>
              <a:t>, select </a:t>
            </a:r>
            <a:r>
              <a:rPr lang="en-US" sz="1200" b="1" baseline="0" dirty="0" smtClean="0"/>
              <a:t>Gradient fill </a:t>
            </a:r>
            <a:r>
              <a:rPr lang="en-US" sz="1200" baseline="0" dirty="0" smtClean="0"/>
              <a:t>in the </a:t>
            </a:r>
            <a:r>
              <a:rPr lang="en-US" sz="1200" b="1" baseline="0" dirty="0" smtClean="0"/>
              <a:t>Fill</a:t>
            </a:r>
            <a:r>
              <a:rPr lang="en-US" sz="1200" baseline="0" dirty="0" smtClean="0"/>
              <a:t> pane, and then do the following:</a:t>
            </a:r>
          </a:p>
          <a:p>
            <a:pPr marL="685800" lvl="1" indent="-228600">
              <a:buFont typeface="Arial" pitchFamily="34" charset="0"/>
              <a:buChar char="•"/>
            </a:pPr>
            <a:r>
              <a:rPr lang="en-US" sz="1200" baseline="0" dirty="0" smtClean="0"/>
              <a:t>In the </a:t>
            </a:r>
            <a:r>
              <a:rPr lang="en-US" sz="1200" b="1" baseline="0" dirty="0" smtClean="0"/>
              <a:t>Type</a:t>
            </a:r>
            <a:r>
              <a:rPr lang="en-US" sz="1200" baseline="0" dirty="0" smtClean="0"/>
              <a:t> list, select </a:t>
            </a:r>
            <a:r>
              <a:rPr lang="en-US" sz="1200" b="1" baseline="0" dirty="0" smtClean="0"/>
              <a:t>Linear</a:t>
            </a:r>
            <a:r>
              <a:rPr lang="en-US" sz="1200" baseline="0" dirty="0" smtClean="0"/>
              <a:t>.</a:t>
            </a:r>
          </a:p>
          <a:p>
            <a:pPr marL="685800" lvl="1" indent="-228600">
              <a:buFont typeface="Arial" pitchFamily="34" charset="0"/>
              <a:buChar char="•"/>
            </a:pPr>
            <a:r>
              <a:rPr lang="en-US" sz="1200" baseline="0" dirty="0" smtClean="0"/>
              <a:t>Click the button next to </a:t>
            </a:r>
            <a:r>
              <a:rPr lang="en-US" sz="1200" b="1" baseline="0" dirty="0" smtClean="0"/>
              <a:t>Direction</a:t>
            </a:r>
            <a:r>
              <a:rPr lang="en-US" sz="1200" b="0" baseline="0" dirty="0" smtClean="0"/>
              <a:t>,</a:t>
            </a:r>
            <a:r>
              <a:rPr lang="en-US" sz="1200" baseline="0" dirty="0" smtClean="0"/>
              <a:t> and then click </a:t>
            </a:r>
            <a:r>
              <a:rPr lang="en-US" sz="1200" b="1" baseline="0" dirty="0" smtClean="0"/>
              <a:t>Linear</a:t>
            </a:r>
            <a:r>
              <a:rPr lang="en-US" sz="1200" baseline="0" dirty="0" smtClean="0"/>
              <a:t> </a:t>
            </a:r>
            <a:r>
              <a:rPr lang="en-US" sz="1200" b="1" baseline="0" dirty="0" smtClean="0"/>
              <a:t>Down </a:t>
            </a:r>
            <a:r>
              <a:rPr lang="en-US" sz="1200" b="0" baseline="0" dirty="0" smtClean="0"/>
              <a:t>(first row, second option from the left).</a:t>
            </a:r>
            <a:endParaRPr lang="en-US" sz="1200" b="1" baseline="0" dirty="0" smtClean="0"/>
          </a:p>
          <a:p>
            <a:pPr marL="685800" lvl="1" indent="-228600">
              <a:buFont typeface="Arial" pitchFamily="34" charset="0"/>
              <a:buChar char="•"/>
            </a:pPr>
            <a:r>
              <a:rPr lang="en-US" sz="1200" baseline="0" dirty="0" smtClean="0"/>
              <a:t>Under </a:t>
            </a:r>
            <a:r>
              <a:rPr lang="en-US" sz="1200" b="1" baseline="0" dirty="0" smtClean="0"/>
              <a:t>Gradient</a:t>
            </a:r>
            <a:r>
              <a:rPr lang="en-US" sz="1200" baseline="0" dirty="0" smtClean="0"/>
              <a:t> stops, click </a:t>
            </a:r>
            <a:r>
              <a:rPr lang="en-US" sz="1200" b="1" baseline="0" dirty="0" smtClean="0"/>
              <a:t>Add gradient stop</a:t>
            </a:r>
            <a:r>
              <a:rPr lang="en-US" sz="1200" baseline="0" dirty="0" smtClean="0"/>
              <a:t> or </a:t>
            </a:r>
            <a:r>
              <a:rPr lang="en-US" sz="1200" b="1" baseline="0" dirty="0" smtClean="0"/>
              <a:t>Remove gradient stop</a:t>
            </a:r>
            <a:r>
              <a:rPr lang="en-US" sz="1200" baseline="0" dirty="0" smtClean="0"/>
              <a:t> until two stops appear in the slider. </a:t>
            </a:r>
            <a:endParaRPr lang="en-US" sz="1200" dirty="0" smtClean="0"/>
          </a:p>
          <a:p>
            <a:pPr marL="228600" lvl="0" indent="-228600">
              <a:buFont typeface="+mj-lt"/>
              <a:buAutoNum type="arabicPeriod"/>
            </a:pPr>
            <a:r>
              <a:rPr lang="en-US" sz="1200" kern="1200" dirty="0" smtClean="0">
                <a:solidFill>
                  <a:schemeClr val="tx1"/>
                </a:solidFill>
                <a:latin typeface="+mn-lt"/>
                <a:ea typeface="+mn-ea"/>
                <a:cs typeface="+mn-cs"/>
              </a:rPr>
              <a:t>Also under </a:t>
            </a:r>
            <a:r>
              <a:rPr lang="en-US" sz="1200" b="1" kern="1200" dirty="0" smtClean="0">
                <a:solidFill>
                  <a:schemeClr val="tx1"/>
                </a:solidFill>
                <a:latin typeface="+mn-lt"/>
                <a:ea typeface="+mn-ea"/>
                <a:cs typeface="+mn-cs"/>
              </a:rPr>
              <a:t>Gradient stops</a:t>
            </a:r>
            <a:r>
              <a:rPr lang="en-US" sz="1200" kern="1200" dirty="0" smtClean="0">
                <a:solidFill>
                  <a:schemeClr val="tx1"/>
                </a:solidFill>
                <a:latin typeface="+mn-lt"/>
                <a:ea typeface="+mn-ea"/>
                <a:cs typeface="+mn-cs"/>
              </a:rPr>
              <a:t>, customize the gradient stops as follows:</a:t>
            </a:r>
          </a:p>
          <a:p>
            <a:pPr marL="685800" lvl="1" indent="-228600">
              <a:buFont typeface="Arial" pitchFamily="34" charset="0"/>
              <a:buChar char="•"/>
            </a:pPr>
            <a:r>
              <a:rPr lang="en-US" sz="1200" kern="1200" dirty="0" smtClean="0">
                <a:solidFill>
                  <a:schemeClr val="tx1"/>
                </a:solidFill>
                <a:latin typeface="+mn-lt"/>
                <a:ea typeface="+mn-ea"/>
                <a:cs typeface="+mn-cs"/>
              </a:rPr>
              <a:t>Select </a:t>
            </a:r>
            <a:r>
              <a:rPr lang="en-US" sz="1200" b="0" kern="1200" dirty="0" smtClean="0">
                <a:solidFill>
                  <a:schemeClr val="tx1"/>
                </a:solidFill>
                <a:latin typeface="+mn-lt"/>
                <a:ea typeface="+mn-ea"/>
                <a:cs typeface="+mn-cs"/>
              </a:rPr>
              <a:t>the first stop in the slider</a:t>
            </a:r>
            <a:r>
              <a:rPr lang="en-US" sz="1200" kern="1200" dirty="0" smtClean="0">
                <a:solidFill>
                  <a:schemeClr val="tx1"/>
                </a:solidFill>
                <a:latin typeface="+mn-lt"/>
                <a:ea typeface="+mn-ea"/>
                <a:cs typeface="+mn-cs"/>
              </a:rPr>
              <a:t>, and then do the following:</a:t>
            </a:r>
          </a:p>
          <a:p>
            <a:pPr marL="1143000" lvl="2"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Position </a:t>
            </a:r>
            <a:r>
              <a:rPr lang="en-US" sz="1200" kern="1200" dirty="0" smtClean="0">
                <a:solidFill>
                  <a:schemeClr val="tx1"/>
                </a:solidFill>
                <a:latin typeface="+mn-lt"/>
                <a:ea typeface="+mn-ea"/>
                <a:cs typeface="+mn-cs"/>
              </a:rPr>
              <a:t>box, enter </a:t>
            </a:r>
            <a:r>
              <a:rPr lang="en-US" sz="1200" b="1" kern="1200" dirty="0" smtClean="0">
                <a:solidFill>
                  <a:schemeClr val="tx1"/>
                </a:solidFill>
                <a:latin typeface="+mn-lt"/>
                <a:ea typeface="+mn-ea"/>
                <a:cs typeface="+mn-cs"/>
              </a:rPr>
              <a:t>0%</a:t>
            </a:r>
            <a:r>
              <a:rPr lang="en-US" sz="1200" kern="1200" dirty="0" smtClean="0">
                <a:solidFill>
                  <a:schemeClr val="tx1"/>
                </a:solidFill>
                <a:latin typeface="+mn-lt"/>
                <a:ea typeface="+mn-ea"/>
                <a:cs typeface="+mn-cs"/>
              </a:rPr>
              <a:t>.</a:t>
            </a:r>
          </a:p>
          <a:p>
            <a:pPr marL="1143000" lvl="2" indent="-228600">
              <a:buFont typeface="Arial" pitchFamily="34" charset="0"/>
              <a:buChar char="•"/>
            </a:pPr>
            <a:r>
              <a:rPr lang="en-US" sz="1200" kern="1200" dirty="0" smtClean="0">
                <a:solidFill>
                  <a:schemeClr val="tx1"/>
                </a:solidFill>
                <a:latin typeface="+mn-lt"/>
                <a:ea typeface="+mn-ea"/>
                <a:cs typeface="+mn-cs"/>
              </a:rPr>
              <a:t>Click the button next to </a:t>
            </a:r>
            <a:r>
              <a:rPr lang="en-US" sz="1200" b="1" kern="1200" dirty="0" smtClean="0">
                <a:solidFill>
                  <a:schemeClr val="tx1"/>
                </a:solidFill>
                <a:latin typeface="+mn-lt"/>
                <a:ea typeface="+mn-ea"/>
                <a:cs typeface="+mn-cs"/>
              </a:rPr>
              <a:t>Color</a:t>
            </a:r>
            <a:r>
              <a:rPr lang="en-US" sz="1200" kern="1200" dirty="0" smtClean="0">
                <a:solidFill>
                  <a:schemeClr val="tx1"/>
                </a:solidFill>
                <a:latin typeface="+mn-lt"/>
                <a:ea typeface="+mn-ea"/>
                <a:cs typeface="+mn-cs"/>
              </a:rPr>
              <a:t>, and then under </a:t>
            </a:r>
            <a:r>
              <a:rPr lang="en-US" sz="1200" b="1" kern="1200" dirty="0" smtClean="0">
                <a:solidFill>
                  <a:schemeClr val="tx1"/>
                </a:solidFill>
                <a:latin typeface="+mn-lt"/>
                <a:ea typeface="+mn-ea"/>
                <a:cs typeface="+mn-cs"/>
              </a:rPr>
              <a:t>Theme Colors </a:t>
            </a:r>
            <a:r>
              <a:rPr lang="en-US" sz="1200" kern="1200" dirty="0" smtClean="0">
                <a:solidFill>
                  <a:schemeClr val="tx1"/>
                </a:solidFill>
                <a:latin typeface="+mn-lt"/>
                <a:ea typeface="+mn-ea"/>
                <a:cs typeface="+mn-cs"/>
              </a:rPr>
              <a:t>click </a:t>
            </a:r>
            <a:r>
              <a:rPr lang="en-US" sz="1200" b="1" kern="1200" dirty="0" smtClean="0">
                <a:solidFill>
                  <a:schemeClr val="tx1"/>
                </a:solidFill>
                <a:latin typeface="+mn-lt"/>
                <a:ea typeface="+mn-ea"/>
                <a:cs typeface="+mn-cs"/>
              </a:rPr>
              <a:t>Blue, Accent 1, Lighter 40% </a:t>
            </a:r>
            <a:r>
              <a:rPr lang="en-US" sz="1200" b="0" kern="1200" baseline="0" dirty="0" smtClean="0">
                <a:solidFill>
                  <a:schemeClr val="tx1"/>
                </a:solidFill>
                <a:latin typeface="+mn-lt"/>
                <a:ea typeface="+mn-ea"/>
                <a:cs typeface="+mn-cs"/>
              </a:rPr>
              <a:t>(fourth row, fifth option from the left). </a:t>
            </a:r>
            <a:endParaRPr lang="en-US" sz="1200" b="1" kern="1200" baseline="0" dirty="0" smtClean="0">
              <a:solidFill>
                <a:schemeClr val="tx1"/>
              </a:solidFill>
              <a:latin typeface="+mn-lt"/>
              <a:ea typeface="+mn-ea"/>
              <a:cs typeface="+mn-cs"/>
            </a:endParaRPr>
          </a:p>
          <a:p>
            <a:pPr marL="685800" lvl="1" indent="-228600">
              <a:buFont typeface="Arial" pitchFamily="34" charset="0"/>
              <a:buChar char="•"/>
            </a:pPr>
            <a:r>
              <a:rPr lang="en-US" sz="1200" kern="1200" dirty="0" smtClean="0">
                <a:solidFill>
                  <a:schemeClr val="tx1"/>
                </a:solidFill>
                <a:latin typeface="+mn-lt"/>
                <a:ea typeface="+mn-ea"/>
                <a:cs typeface="+mn-cs"/>
              </a:rPr>
              <a:t>Select </a:t>
            </a:r>
            <a:r>
              <a:rPr lang="en-US" sz="1200" b="0" kern="1200" dirty="0" smtClean="0">
                <a:solidFill>
                  <a:schemeClr val="tx1"/>
                </a:solidFill>
                <a:latin typeface="+mn-lt"/>
                <a:ea typeface="+mn-ea"/>
                <a:cs typeface="+mn-cs"/>
              </a:rPr>
              <a:t>the last stop in the slider</a:t>
            </a:r>
            <a:r>
              <a:rPr lang="en-US" sz="1200" kern="1200" dirty="0" smtClean="0">
                <a:solidFill>
                  <a:schemeClr val="tx1"/>
                </a:solidFill>
                <a:latin typeface="+mn-lt"/>
                <a:ea typeface="+mn-ea"/>
                <a:cs typeface="+mn-cs"/>
              </a:rPr>
              <a:t>, and then do the following: </a:t>
            </a:r>
          </a:p>
          <a:p>
            <a:pPr marL="1143000" lvl="2"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Position </a:t>
            </a:r>
            <a:r>
              <a:rPr lang="en-US" sz="1200" kern="1200" dirty="0" smtClean="0">
                <a:solidFill>
                  <a:schemeClr val="tx1"/>
                </a:solidFill>
                <a:latin typeface="+mn-lt"/>
                <a:ea typeface="+mn-ea"/>
                <a:cs typeface="+mn-cs"/>
              </a:rPr>
              <a:t>box, enter </a:t>
            </a:r>
            <a:r>
              <a:rPr lang="en-US" sz="1200" b="1" kern="1200" dirty="0" smtClean="0">
                <a:solidFill>
                  <a:schemeClr val="tx1"/>
                </a:solidFill>
                <a:latin typeface="+mn-lt"/>
                <a:ea typeface="+mn-ea"/>
                <a:cs typeface="+mn-cs"/>
              </a:rPr>
              <a:t>100%</a:t>
            </a:r>
            <a:r>
              <a:rPr lang="en-US" sz="1200" kern="1200" dirty="0" smtClean="0">
                <a:solidFill>
                  <a:schemeClr val="tx1"/>
                </a:solidFill>
                <a:latin typeface="+mn-lt"/>
                <a:ea typeface="+mn-ea"/>
                <a:cs typeface="+mn-cs"/>
              </a:rPr>
              <a:t>.</a:t>
            </a:r>
          </a:p>
          <a:p>
            <a:pPr marL="1143000" lvl="2" indent="-228600">
              <a:buFont typeface="Arial" pitchFamily="34" charset="0"/>
              <a:buChar char="•"/>
            </a:pPr>
            <a:r>
              <a:rPr lang="en-US" sz="1200" kern="1200" dirty="0" smtClean="0">
                <a:solidFill>
                  <a:schemeClr val="tx1"/>
                </a:solidFill>
                <a:latin typeface="+mn-lt"/>
                <a:ea typeface="+mn-ea"/>
                <a:cs typeface="+mn-cs"/>
              </a:rPr>
              <a:t>Click the button next to </a:t>
            </a:r>
            <a:r>
              <a:rPr lang="en-US" sz="1200" b="1" kern="1200" dirty="0" smtClean="0">
                <a:solidFill>
                  <a:schemeClr val="tx1"/>
                </a:solidFill>
                <a:latin typeface="+mn-lt"/>
                <a:ea typeface="+mn-ea"/>
                <a:cs typeface="+mn-cs"/>
              </a:rPr>
              <a:t>Color</a:t>
            </a:r>
            <a:r>
              <a:rPr lang="en-US" sz="1200" kern="1200" dirty="0" smtClean="0">
                <a:solidFill>
                  <a:schemeClr val="tx1"/>
                </a:solidFill>
                <a:latin typeface="+mn-lt"/>
                <a:ea typeface="+mn-ea"/>
                <a:cs typeface="+mn-cs"/>
              </a:rPr>
              <a:t>, and then under </a:t>
            </a:r>
            <a:r>
              <a:rPr lang="en-US" sz="1200" b="1" kern="1200" dirty="0" smtClean="0">
                <a:solidFill>
                  <a:schemeClr val="tx1"/>
                </a:solidFill>
                <a:latin typeface="+mn-lt"/>
                <a:ea typeface="+mn-ea"/>
                <a:cs typeface="+mn-cs"/>
              </a:rPr>
              <a:t>Theme Colors </a:t>
            </a:r>
            <a:r>
              <a:rPr lang="en-US" sz="1200" b="0" kern="1200" dirty="0" smtClean="0">
                <a:solidFill>
                  <a:schemeClr val="tx1"/>
                </a:solidFill>
                <a:latin typeface="+mn-lt"/>
                <a:ea typeface="+mn-ea"/>
                <a:cs typeface="+mn-cs"/>
              </a:rPr>
              <a:t>click</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Blue ,</a:t>
            </a:r>
            <a:r>
              <a:rPr lang="en-US" sz="1200" b="1" kern="1200" baseline="0" dirty="0" smtClean="0">
                <a:solidFill>
                  <a:schemeClr val="tx1"/>
                </a:solidFill>
                <a:latin typeface="+mn-lt"/>
                <a:ea typeface="+mn-ea"/>
                <a:cs typeface="+mn-cs"/>
              </a:rPr>
              <a:t> Accent 1, Darker 25% </a:t>
            </a:r>
            <a:r>
              <a:rPr lang="en-US" sz="1200" b="0" kern="1200" baseline="0" dirty="0" smtClean="0">
                <a:solidFill>
                  <a:schemeClr val="tx1"/>
                </a:solidFill>
                <a:latin typeface="+mn-lt"/>
                <a:ea typeface="+mn-ea"/>
                <a:cs typeface="+mn-cs"/>
              </a:rPr>
              <a:t>(fifth row, fifth option from the left). </a:t>
            </a:r>
          </a:p>
          <a:p>
            <a:pPr marL="228600" indent="-228600">
              <a:buFont typeface="+mj-lt"/>
              <a:buAutoNum type="arabicPeriod"/>
            </a:pPr>
            <a:r>
              <a:rPr lang="en-US" sz="1200" baseline="0" dirty="0" smtClean="0"/>
              <a:t>Also in the </a:t>
            </a:r>
            <a:r>
              <a:rPr lang="en-US" sz="1200" b="1" baseline="0" dirty="0" smtClean="0"/>
              <a:t>Format</a:t>
            </a:r>
            <a:r>
              <a:rPr lang="en-US" sz="1200" baseline="0" dirty="0" smtClean="0"/>
              <a:t> </a:t>
            </a:r>
            <a:r>
              <a:rPr lang="en-US" sz="1200" b="1" baseline="0" dirty="0" smtClean="0"/>
              <a:t>Shape</a:t>
            </a:r>
            <a:r>
              <a:rPr lang="en-US" sz="1200" baseline="0" dirty="0" smtClean="0"/>
              <a:t> dialog box, click </a:t>
            </a:r>
            <a:r>
              <a:rPr lang="en-US" sz="1200" b="1" baseline="0" dirty="0" smtClean="0"/>
              <a:t>Line</a:t>
            </a:r>
            <a:r>
              <a:rPr lang="en-US" sz="1200" baseline="0" dirty="0" smtClean="0"/>
              <a:t> </a:t>
            </a:r>
            <a:r>
              <a:rPr lang="en-US" sz="1200" b="1" baseline="0" dirty="0" smtClean="0"/>
              <a:t>Color</a:t>
            </a:r>
            <a:r>
              <a:rPr lang="en-US" sz="1200" baseline="0" dirty="0" smtClean="0"/>
              <a:t> in the left pane. In the </a:t>
            </a:r>
            <a:r>
              <a:rPr lang="en-US" sz="1200" b="1" baseline="0" dirty="0" smtClean="0"/>
              <a:t>Line</a:t>
            </a:r>
            <a:r>
              <a:rPr lang="en-US" sz="1200" baseline="0" dirty="0" smtClean="0"/>
              <a:t> </a:t>
            </a:r>
            <a:r>
              <a:rPr lang="en-US" sz="1200" b="1" baseline="0" dirty="0" smtClean="0"/>
              <a:t>Color</a:t>
            </a:r>
            <a:r>
              <a:rPr lang="en-US" sz="1200" baseline="0" dirty="0" smtClean="0"/>
              <a:t> pane, select </a:t>
            </a:r>
            <a:r>
              <a:rPr lang="en-US" sz="1200" b="1" baseline="0" dirty="0" smtClean="0"/>
              <a:t>Solid</a:t>
            </a:r>
            <a:r>
              <a:rPr lang="en-US" sz="1200" baseline="0" dirty="0" smtClean="0"/>
              <a:t> </a:t>
            </a:r>
            <a:r>
              <a:rPr lang="en-US" sz="1200" b="1" baseline="0" dirty="0" smtClean="0"/>
              <a:t>line</a:t>
            </a:r>
            <a:r>
              <a:rPr lang="en-US" sz="1200" baseline="0" dirty="0" smtClean="0"/>
              <a:t>, click the button next to </a:t>
            </a:r>
            <a:r>
              <a:rPr lang="en-US" sz="1200" b="1" baseline="0" dirty="0" smtClean="0"/>
              <a:t>Color</a:t>
            </a:r>
            <a:r>
              <a:rPr lang="en-US" sz="1200" b="0" baseline="0" dirty="0" smtClean="0"/>
              <a:t>, and then</a:t>
            </a:r>
            <a:r>
              <a:rPr lang="en-US" sz="1200" baseline="0" dirty="0" smtClean="0"/>
              <a:t> click </a:t>
            </a:r>
            <a:r>
              <a:rPr lang="en-US" sz="1200" b="1" baseline="0" dirty="0" smtClean="0"/>
              <a:t>Blue, Accent 1, Darker 25%</a:t>
            </a:r>
            <a:r>
              <a:rPr lang="en-US" sz="1200" baseline="0" dirty="0" smtClean="0"/>
              <a:t> (fifth row, fifth option from the left). </a:t>
            </a:r>
            <a:endParaRPr lang="en-US" sz="1200" dirty="0" smtClean="0"/>
          </a:p>
          <a:p>
            <a:pPr marL="228600" indent="-228600">
              <a:buFont typeface="+mj-lt"/>
              <a:buAutoNum type="arabicPeriod"/>
            </a:pPr>
            <a:r>
              <a:rPr lang="en-US" sz="1200" dirty="0" smtClean="0"/>
              <a:t>Also in the </a:t>
            </a:r>
            <a:r>
              <a:rPr lang="en-US" sz="1200" b="1" dirty="0" smtClean="0"/>
              <a:t>Format</a:t>
            </a:r>
            <a:r>
              <a:rPr lang="en-US" sz="1200" dirty="0" smtClean="0"/>
              <a:t> </a:t>
            </a:r>
            <a:r>
              <a:rPr lang="en-US" sz="1200" b="1" dirty="0" smtClean="0"/>
              <a:t>Shape</a:t>
            </a:r>
            <a:r>
              <a:rPr lang="en-US" sz="1200" dirty="0" smtClean="0"/>
              <a:t> dialog</a:t>
            </a:r>
            <a:r>
              <a:rPr lang="en-US" sz="1200" baseline="0" dirty="0" smtClean="0"/>
              <a:t> box, click </a:t>
            </a:r>
            <a:r>
              <a:rPr lang="en-US" sz="1200" b="1" baseline="0" dirty="0" smtClean="0"/>
              <a:t>Line</a:t>
            </a:r>
            <a:r>
              <a:rPr lang="en-US" sz="1200" baseline="0" dirty="0" smtClean="0"/>
              <a:t> </a:t>
            </a:r>
            <a:r>
              <a:rPr lang="en-US" sz="1200" b="1" baseline="0" dirty="0" smtClean="0"/>
              <a:t>Style</a:t>
            </a:r>
            <a:r>
              <a:rPr lang="en-US" sz="1200" baseline="0" dirty="0" smtClean="0"/>
              <a:t> in the left pane. In the </a:t>
            </a:r>
            <a:r>
              <a:rPr lang="en-US" sz="1200" b="1" baseline="0" dirty="0" smtClean="0"/>
              <a:t>Line</a:t>
            </a:r>
            <a:r>
              <a:rPr lang="en-US" sz="1200" baseline="0" dirty="0" smtClean="0"/>
              <a:t> </a:t>
            </a:r>
            <a:r>
              <a:rPr lang="en-US" sz="1200" b="1" baseline="0" dirty="0" smtClean="0"/>
              <a:t>Style</a:t>
            </a:r>
            <a:r>
              <a:rPr lang="en-US" sz="1200" baseline="0" dirty="0" smtClean="0"/>
              <a:t> pane, in the </a:t>
            </a:r>
            <a:r>
              <a:rPr lang="en-US" sz="1200" b="1" baseline="0" dirty="0" smtClean="0"/>
              <a:t>Width</a:t>
            </a:r>
            <a:r>
              <a:rPr lang="en-US" sz="1200" baseline="0" dirty="0" smtClean="0"/>
              <a:t> box, enter </a:t>
            </a:r>
            <a:r>
              <a:rPr lang="en-US" sz="1200" b="1" baseline="0" dirty="0" smtClean="0"/>
              <a:t>1 pt</a:t>
            </a:r>
            <a:r>
              <a:rPr lang="en-US" sz="1200" baseline="0" dirty="0" smtClean="0"/>
              <a:t>.</a:t>
            </a:r>
            <a:endParaRPr lang="en-US" sz="1200" dirty="0" smtClean="0"/>
          </a:p>
          <a:p>
            <a:pPr marL="228600" indent="-228600">
              <a:buFont typeface="+mj-lt"/>
              <a:buAutoNum type="arabicPeriod"/>
            </a:pPr>
            <a:r>
              <a:rPr lang="en-US" sz="1200" dirty="0" smtClean="0"/>
              <a:t>Also in the </a:t>
            </a:r>
            <a:r>
              <a:rPr lang="en-US" sz="1200" b="1" dirty="0" smtClean="0"/>
              <a:t>Format</a:t>
            </a:r>
            <a:r>
              <a:rPr lang="en-US" sz="1200" dirty="0" smtClean="0"/>
              <a:t> </a:t>
            </a:r>
            <a:r>
              <a:rPr lang="en-US" sz="1200" b="1" dirty="0" smtClean="0"/>
              <a:t>Shape</a:t>
            </a:r>
            <a:r>
              <a:rPr lang="en-US" sz="1200" dirty="0" smtClean="0"/>
              <a:t> dialog box, click </a:t>
            </a:r>
            <a:r>
              <a:rPr lang="en-US" sz="1200" b="1" dirty="0" smtClean="0"/>
              <a:t>Shadow</a:t>
            </a:r>
            <a:r>
              <a:rPr lang="en-US" sz="1200" dirty="0" smtClean="0"/>
              <a:t> in the left</a:t>
            </a:r>
            <a:r>
              <a:rPr lang="en-US" sz="1200" baseline="0" dirty="0" smtClean="0"/>
              <a:t> pane. In the </a:t>
            </a:r>
            <a:r>
              <a:rPr lang="en-US" sz="1200" b="1" baseline="0" dirty="0" smtClean="0"/>
              <a:t>Shadow</a:t>
            </a:r>
            <a:r>
              <a:rPr lang="en-US" sz="1200" baseline="0" dirty="0" smtClean="0"/>
              <a:t> pane, click the button next to </a:t>
            </a:r>
            <a:r>
              <a:rPr lang="en-US" sz="1200" b="1" baseline="0" dirty="0" smtClean="0"/>
              <a:t>Presets</a:t>
            </a:r>
            <a:r>
              <a:rPr lang="en-US" sz="1200" baseline="0" dirty="0" smtClean="0"/>
              <a:t>, and then under </a:t>
            </a:r>
            <a:r>
              <a:rPr lang="en-US" sz="1200" b="1" baseline="0" dirty="0" smtClean="0"/>
              <a:t>Outer</a:t>
            </a:r>
            <a:r>
              <a:rPr lang="en-US" sz="1200" baseline="0" dirty="0" smtClean="0"/>
              <a:t> click </a:t>
            </a:r>
            <a:r>
              <a:rPr lang="en-US" sz="1200" b="1" baseline="0" dirty="0" smtClean="0"/>
              <a:t>Offset</a:t>
            </a:r>
            <a:r>
              <a:rPr lang="en-US" sz="1200" baseline="0" dirty="0" smtClean="0"/>
              <a:t> </a:t>
            </a:r>
            <a:r>
              <a:rPr lang="en-US" sz="1200" b="1" baseline="0" dirty="0" smtClean="0"/>
              <a:t>Center</a:t>
            </a:r>
            <a:r>
              <a:rPr lang="en-US" sz="1200" b="0" baseline="0" dirty="0" smtClean="0"/>
              <a:t> (second row, second option from the left).</a:t>
            </a:r>
            <a:r>
              <a:rPr lang="en-US" sz="1200" baseline="0" dirty="0" smtClean="0"/>
              <a:t> </a:t>
            </a:r>
          </a:p>
          <a:p>
            <a:pPr marL="228600" indent="-228600">
              <a:buFont typeface="+mj-lt"/>
              <a:buAutoNum type="arabicPeriod"/>
            </a:pPr>
            <a:endParaRPr lang="en-US" sz="1200" baseline="0" dirty="0" smtClean="0"/>
          </a:p>
          <a:p>
            <a:pPr marL="228600" indent="-228600">
              <a:buFont typeface="+mj-lt"/>
              <a:buAutoNum type="arabicPeriod"/>
            </a:pPr>
            <a:endParaRPr lang="en-US" sz="1200" baseline="0" dirty="0" smtClean="0"/>
          </a:p>
          <a:p>
            <a:pPr marL="228600" indent="-228600">
              <a:buFont typeface="+mj-lt"/>
              <a:buNone/>
            </a:pPr>
            <a:r>
              <a:rPr lang="en-US" sz="1200" baseline="0" dirty="0" smtClean="0"/>
              <a:t>To reproduce the manager rectangle effects on this slide, do the following:</a:t>
            </a:r>
          </a:p>
          <a:p>
            <a:pPr marL="228600" indent="-228600">
              <a:buFont typeface="+mj-lt"/>
              <a:buAutoNum type="arabicPeriod"/>
            </a:pPr>
            <a:r>
              <a:rPr lang="en-US" sz="1200" dirty="0" smtClean="0"/>
              <a:t>Press</a:t>
            </a:r>
            <a:r>
              <a:rPr lang="en-US" sz="1200" baseline="0" dirty="0" smtClean="0"/>
              <a:t> and hold SHIFT, and then s</a:t>
            </a:r>
            <a:r>
              <a:rPr lang="en-US" sz="1200" dirty="0" smtClean="0"/>
              <a:t>elect the manager rectangles.</a:t>
            </a:r>
            <a:r>
              <a:rPr lang="en-US" sz="1200" baseline="0" dirty="0" smtClean="0"/>
              <a:t> Press the RIGHT ARROW key as needed to move the manager rectangles slightly off the right edge of the </a:t>
            </a:r>
            <a:r>
              <a:rPr lang="en-US" sz="1200" b="1" baseline="0" dirty="0" smtClean="0"/>
              <a:t>LEVEL 2</a:t>
            </a:r>
            <a:r>
              <a:rPr lang="en-US" sz="1200" baseline="0" dirty="0" smtClean="0"/>
              <a:t> rectangle.</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t>On the </a:t>
            </a:r>
            <a:r>
              <a:rPr lang="en-US" sz="1200" b="1" baseline="0" dirty="0" smtClean="0"/>
              <a:t>Home</a:t>
            </a:r>
            <a:r>
              <a:rPr lang="en-US" sz="1200" baseline="0" dirty="0" smtClean="0"/>
              <a:t> tab, in the </a:t>
            </a:r>
            <a:r>
              <a:rPr lang="en-US" sz="1200" b="1" baseline="0" dirty="0" smtClean="0"/>
              <a:t>Font</a:t>
            </a:r>
            <a:r>
              <a:rPr lang="en-US" sz="1200" baseline="0" dirty="0" smtClean="0"/>
              <a:t> group, enter </a:t>
            </a:r>
            <a:r>
              <a:rPr lang="en-US" sz="1200" b="1" baseline="0" dirty="0" smtClean="0"/>
              <a:t>22 pt </a:t>
            </a:r>
            <a:r>
              <a:rPr lang="en-US" sz="1200" baseline="0" dirty="0" smtClean="0"/>
              <a:t>in the </a:t>
            </a:r>
            <a:r>
              <a:rPr lang="en-US" sz="1200" b="1" baseline="0" dirty="0" smtClean="0"/>
              <a:t>Font</a:t>
            </a:r>
            <a:r>
              <a:rPr lang="en-US" sz="1200" baseline="0" dirty="0" smtClean="0"/>
              <a:t> </a:t>
            </a:r>
            <a:r>
              <a:rPr lang="en-US" sz="1200" b="1" baseline="0" dirty="0" smtClean="0"/>
              <a:t>Size</a:t>
            </a:r>
            <a:r>
              <a:rPr lang="en-US" sz="1200" baseline="0" dirty="0" smtClean="0"/>
              <a:t> box, and then click </a:t>
            </a:r>
            <a:r>
              <a:rPr lang="en-US" sz="1200" b="1" baseline="0" dirty="0" smtClean="0"/>
              <a:t>Text</a:t>
            </a:r>
            <a:r>
              <a:rPr lang="en-US" sz="1200" baseline="0" dirty="0" smtClean="0"/>
              <a:t> </a:t>
            </a:r>
            <a:r>
              <a:rPr lang="en-US" sz="1200" b="1" baseline="0" dirty="0" smtClean="0"/>
              <a:t>Shadow</a:t>
            </a:r>
            <a:r>
              <a:rPr lang="en-US" sz="1200" baseline="0" dirty="0" smtClean="0"/>
              <a:t>. </a:t>
            </a:r>
          </a:p>
          <a:p>
            <a:pPr marL="228600" indent="-228600">
              <a:buFont typeface="+mj-lt"/>
              <a:buAutoNum type="arabicPeriod"/>
            </a:pPr>
            <a:r>
              <a:rPr lang="en-US" sz="1200" baseline="0" dirty="0" smtClean="0"/>
              <a:t>On the </a:t>
            </a:r>
            <a:r>
              <a:rPr lang="en-US" sz="1200" b="1" baseline="0" dirty="0" smtClean="0"/>
              <a:t>Home</a:t>
            </a:r>
            <a:r>
              <a:rPr lang="en-US" sz="1200" baseline="0" dirty="0" smtClean="0"/>
              <a:t> tab, in the bottom right corner of the </a:t>
            </a:r>
            <a:r>
              <a:rPr lang="en-US" sz="1200" b="1" baseline="0" dirty="0" smtClean="0"/>
              <a:t>Drawing</a:t>
            </a:r>
            <a:r>
              <a:rPr lang="en-US" sz="1200" baseline="0" dirty="0" smtClean="0"/>
              <a:t> group, click the </a:t>
            </a:r>
            <a:r>
              <a:rPr lang="en-US" sz="1200" b="1" baseline="0" dirty="0" smtClean="0"/>
              <a:t>Format</a:t>
            </a:r>
            <a:r>
              <a:rPr lang="en-US" sz="1200" baseline="0" dirty="0" smtClean="0"/>
              <a:t> </a:t>
            </a:r>
            <a:r>
              <a:rPr lang="en-US" sz="1200" b="1" baseline="0" dirty="0" smtClean="0"/>
              <a:t>Shape</a:t>
            </a:r>
            <a:r>
              <a:rPr lang="en-US" sz="1200" baseline="0" dirty="0" smtClean="0"/>
              <a:t> dialog box launcher. In the </a:t>
            </a:r>
            <a:r>
              <a:rPr lang="en-US" sz="1200" b="1" baseline="0" dirty="0" smtClean="0"/>
              <a:t>Format</a:t>
            </a:r>
            <a:r>
              <a:rPr lang="en-US" sz="1200" baseline="0" dirty="0" smtClean="0"/>
              <a:t> </a:t>
            </a:r>
            <a:r>
              <a:rPr lang="en-US" sz="1200" b="1" baseline="0" dirty="0" smtClean="0"/>
              <a:t>Shape</a:t>
            </a:r>
            <a:r>
              <a:rPr lang="en-US" sz="1200" baseline="0" dirty="0" smtClean="0"/>
              <a:t> dialog box, in the left pane, click </a:t>
            </a:r>
            <a:r>
              <a:rPr lang="en-US" sz="1200" b="1" baseline="0" dirty="0" smtClean="0"/>
              <a:t>Fill</a:t>
            </a:r>
            <a:r>
              <a:rPr lang="en-US" sz="1200" baseline="0" dirty="0" smtClean="0"/>
              <a:t>, select </a:t>
            </a:r>
            <a:r>
              <a:rPr lang="en-US" sz="1200" b="1" baseline="0" dirty="0" smtClean="0"/>
              <a:t>Gradient fill </a:t>
            </a:r>
            <a:r>
              <a:rPr lang="en-US" sz="1200" baseline="0" dirty="0" smtClean="0"/>
              <a:t>in the </a:t>
            </a:r>
            <a:r>
              <a:rPr lang="en-US" sz="1200" b="1" baseline="0" dirty="0" smtClean="0"/>
              <a:t>Fill</a:t>
            </a:r>
            <a:r>
              <a:rPr lang="en-US" sz="1200" baseline="0" dirty="0" smtClean="0"/>
              <a:t> pane, and then do the following:</a:t>
            </a:r>
          </a:p>
          <a:p>
            <a:pPr marL="685800" lvl="1" indent="-228600">
              <a:buFont typeface="Arial" pitchFamily="34" charset="0"/>
              <a:buChar char="•"/>
            </a:pPr>
            <a:r>
              <a:rPr lang="en-US" sz="1200" baseline="0" dirty="0" smtClean="0"/>
              <a:t>In the </a:t>
            </a:r>
            <a:r>
              <a:rPr lang="en-US" sz="1200" b="1" baseline="0" dirty="0" smtClean="0"/>
              <a:t>Type</a:t>
            </a:r>
            <a:r>
              <a:rPr lang="en-US" sz="1200" baseline="0" dirty="0" smtClean="0"/>
              <a:t> list, select </a:t>
            </a:r>
            <a:r>
              <a:rPr lang="en-US" sz="1200" b="1" baseline="0" dirty="0" smtClean="0"/>
              <a:t>Linear</a:t>
            </a:r>
            <a:r>
              <a:rPr lang="en-US" sz="1200" baseline="0" dirty="0" smtClean="0"/>
              <a:t>.</a:t>
            </a:r>
          </a:p>
          <a:p>
            <a:pPr marL="685800" lvl="1" indent="-228600">
              <a:buFont typeface="Arial" pitchFamily="34" charset="0"/>
              <a:buChar char="•"/>
            </a:pPr>
            <a:r>
              <a:rPr lang="en-US" sz="1200" baseline="0" dirty="0" smtClean="0"/>
              <a:t>Click the button next to </a:t>
            </a:r>
            <a:r>
              <a:rPr lang="en-US" sz="1200" b="1" baseline="0" dirty="0" smtClean="0"/>
              <a:t>Direction</a:t>
            </a:r>
            <a:r>
              <a:rPr lang="en-US" sz="1200" baseline="0" dirty="0" smtClean="0"/>
              <a:t>, and then click </a:t>
            </a:r>
            <a:r>
              <a:rPr lang="en-US" sz="1200" b="1" baseline="0" dirty="0" smtClean="0"/>
              <a:t>Linear</a:t>
            </a:r>
            <a:r>
              <a:rPr lang="en-US" sz="1200" baseline="0" dirty="0" smtClean="0"/>
              <a:t> </a:t>
            </a:r>
            <a:r>
              <a:rPr lang="en-US" sz="1200" b="1" baseline="0" dirty="0" smtClean="0"/>
              <a:t>Down</a:t>
            </a:r>
            <a:r>
              <a:rPr lang="en-US" sz="1200" b="0" baseline="0" dirty="0" smtClean="0"/>
              <a:t> (first row, second option from the left).</a:t>
            </a:r>
            <a:endParaRPr lang="en-US" sz="1200" b="1" baseline="0" dirty="0" smtClean="0"/>
          </a:p>
          <a:p>
            <a:pPr marL="685800" lvl="1" indent="-228600">
              <a:buFont typeface="Arial" pitchFamily="34" charset="0"/>
              <a:buChar char="•"/>
            </a:pPr>
            <a:r>
              <a:rPr lang="en-US" sz="1200" baseline="0" dirty="0" smtClean="0"/>
              <a:t>Under </a:t>
            </a:r>
            <a:r>
              <a:rPr lang="en-US" sz="1200" b="1" baseline="0" dirty="0" smtClean="0"/>
              <a:t>Gradient</a:t>
            </a:r>
            <a:r>
              <a:rPr lang="en-US" sz="1200" baseline="0" dirty="0" smtClean="0"/>
              <a:t> stops, click </a:t>
            </a:r>
            <a:r>
              <a:rPr lang="en-US" sz="1200" b="1" baseline="0" dirty="0" smtClean="0"/>
              <a:t>Add gradient stop</a:t>
            </a:r>
            <a:r>
              <a:rPr lang="en-US" sz="1200" baseline="0" dirty="0" smtClean="0"/>
              <a:t> or </a:t>
            </a:r>
            <a:r>
              <a:rPr lang="en-US" sz="1200" b="1" baseline="0" dirty="0" smtClean="0"/>
              <a:t>Remove gradient stop</a:t>
            </a:r>
            <a:r>
              <a:rPr lang="en-US" sz="1200" baseline="0" dirty="0" smtClean="0"/>
              <a:t> until two stops appear in the slider. </a:t>
            </a:r>
            <a:endParaRPr lang="en-US" sz="1200" dirty="0" smtClean="0"/>
          </a:p>
          <a:p>
            <a:pPr marL="228600" lvl="0" indent="-228600">
              <a:buFont typeface="+mj-lt"/>
              <a:buAutoNum type="arabicPeriod"/>
            </a:pPr>
            <a:r>
              <a:rPr lang="en-US" sz="1200" kern="1200" dirty="0" smtClean="0">
                <a:solidFill>
                  <a:schemeClr val="tx1"/>
                </a:solidFill>
                <a:latin typeface="+mn-lt"/>
                <a:ea typeface="+mn-ea"/>
                <a:cs typeface="+mn-cs"/>
              </a:rPr>
              <a:t>Also under </a:t>
            </a:r>
            <a:r>
              <a:rPr lang="en-US" sz="1200" b="1" kern="1200" dirty="0" smtClean="0">
                <a:solidFill>
                  <a:schemeClr val="tx1"/>
                </a:solidFill>
                <a:latin typeface="+mn-lt"/>
                <a:ea typeface="+mn-ea"/>
                <a:cs typeface="+mn-cs"/>
              </a:rPr>
              <a:t>Gradient stops</a:t>
            </a:r>
            <a:r>
              <a:rPr lang="en-US" sz="1200" kern="1200" dirty="0" smtClean="0">
                <a:solidFill>
                  <a:schemeClr val="tx1"/>
                </a:solidFill>
                <a:latin typeface="+mn-lt"/>
                <a:ea typeface="+mn-ea"/>
                <a:cs typeface="+mn-cs"/>
              </a:rPr>
              <a:t>, customize the gradient stops as follows:</a:t>
            </a:r>
          </a:p>
          <a:p>
            <a:pPr marL="685800" lvl="1" indent="-228600">
              <a:buFont typeface="Arial" pitchFamily="34" charset="0"/>
              <a:buChar char="•"/>
            </a:pPr>
            <a:r>
              <a:rPr lang="en-US" sz="1200" kern="1200" dirty="0" smtClean="0">
                <a:solidFill>
                  <a:schemeClr val="tx1"/>
                </a:solidFill>
                <a:latin typeface="+mn-lt"/>
                <a:ea typeface="+mn-ea"/>
                <a:cs typeface="+mn-cs"/>
              </a:rPr>
              <a:t>Select </a:t>
            </a:r>
            <a:r>
              <a:rPr lang="en-US" sz="1200" b="0" kern="1200" dirty="0" smtClean="0">
                <a:solidFill>
                  <a:schemeClr val="tx1"/>
                </a:solidFill>
                <a:latin typeface="+mn-lt"/>
                <a:ea typeface="+mn-ea"/>
                <a:cs typeface="+mn-cs"/>
              </a:rPr>
              <a:t>the first stop in the slider, </a:t>
            </a:r>
            <a:r>
              <a:rPr lang="en-US" sz="1200" kern="1200" dirty="0" smtClean="0">
                <a:solidFill>
                  <a:schemeClr val="tx1"/>
                </a:solidFill>
                <a:latin typeface="+mn-lt"/>
                <a:ea typeface="+mn-ea"/>
                <a:cs typeface="+mn-cs"/>
              </a:rPr>
              <a:t>and then do the following:</a:t>
            </a:r>
          </a:p>
          <a:p>
            <a:pPr marL="1143000" lvl="2"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Position </a:t>
            </a:r>
            <a:r>
              <a:rPr lang="en-US" sz="1200" kern="1200" dirty="0" smtClean="0">
                <a:solidFill>
                  <a:schemeClr val="tx1"/>
                </a:solidFill>
                <a:latin typeface="+mn-lt"/>
                <a:ea typeface="+mn-ea"/>
                <a:cs typeface="+mn-cs"/>
              </a:rPr>
              <a:t>box, enter </a:t>
            </a:r>
            <a:r>
              <a:rPr lang="en-US" sz="1200" b="1" kern="1200" dirty="0" smtClean="0">
                <a:solidFill>
                  <a:schemeClr val="tx1"/>
                </a:solidFill>
                <a:latin typeface="+mn-lt"/>
                <a:ea typeface="+mn-ea"/>
                <a:cs typeface="+mn-cs"/>
              </a:rPr>
              <a:t>0%</a:t>
            </a:r>
            <a:r>
              <a:rPr lang="en-US" sz="1200" kern="1200" dirty="0" smtClean="0">
                <a:solidFill>
                  <a:schemeClr val="tx1"/>
                </a:solidFill>
                <a:latin typeface="+mn-lt"/>
                <a:ea typeface="+mn-ea"/>
                <a:cs typeface="+mn-cs"/>
              </a:rPr>
              <a:t>.</a:t>
            </a:r>
          </a:p>
          <a:p>
            <a:pPr marL="1143000" lvl="2" indent="-228600">
              <a:buFont typeface="Arial" pitchFamily="34" charset="0"/>
              <a:buChar char="•"/>
            </a:pPr>
            <a:r>
              <a:rPr lang="en-US" sz="1200" kern="1200" dirty="0" smtClean="0">
                <a:solidFill>
                  <a:schemeClr val="tx1"/>
                </a:solidFill>
                <a:latin typeface="+mn-lt"/>
                <a:ea typeface="+mn-ea"/>
                <a:cs typeface="+mn-cs"/>
              </a:rPr>
              <a:t>Click the button next to </a:t>
            </a:r>
            <a:r>
              <a:rPr lang="en-US" sz="1200" b="1" kern="1200" dirty="0" smtClean="0">
                <a:solidFill>
                  <a:schemeClr val="tx1"/>
                </a:solidFill>
                <a:latin typeface="+mn-lt"/>
                <a:ea typeface="+mn-ea"/>
                <a:cs typeface="+mn-cs"/>
              </a:rPr>
              <a:t>Color</a:t>
            </a:r>
            <a:r>
              <a:rPr lang="en-US" sz="1200" kern="1200" dirty="0" smtClean="0">
                <a:solidFill>
                  <a:schemeClr val="tx1"/>
                </a:solidFill>
                <a:latin typeface="+mn-lt"/>
                <a:ea typeface="+mn-ea"/>
                <a:cs typeface="+mn-cs"/>
              </a:rPr>
              <a:t>, and then under </a:t>
            </a:r>
            <a:r>
              <a:rPr lang="en-US" sz="1200" b="1" kern="1200" dirty="0" smtClean="0">
                <a:solidFill>
                  <a:schemeClr val="tx1"/>
                </a:solidFill>
                <a:latin typeface="+mn-lt"/>
                <a:ea typeface="+mn-ea"/>
                <a:cs typeface="+mn-cs"/>
              </a:rPr>
              <a:t>Theme Colors </a:t>
            </a:r>
            <a:r>
              <a:rPr lang="en-US" sz="1200" kern="1200" dirty="0" smtClean="0">
                <a:solidFill>
                  <a:schemeClr val="tx1"/>
                </a:solidFill>
                <a:latin typeface="+mn-lt"/>
                <a:ea typeface="+mn-ea"/>
                <a:cs typeface="+mn-cs"/>
              </a:rPr>
              <a:t>click </a:t>
            </a:r>
            <a:r>
              <a:rPr lang="en-US" sz="1200" b="1" kern="1200" dirty="0" smtClean="0">
                <a:solidFill>
                  <a:schemeClr val="tx1"/>
                </a:solidFill>
                <a:latin typeface="+mn-lt"/>
                <a:ea typeface="+mn-ea"/>
                <a:cs typeface="+mn-cs"/>
              </a:rPr>
              <a:t>Purple, Accent 4, Lighter 40% </a:t>
            </a:r>
            <a:r>
              <a:rPr lang="en-US" sz="1200" b="0" kern="1200" baseline="0" dirty="0" smtClean="0">
                <a:solidFill>
                  <a:schemeClr val="tx1"/>
                </a:solidFill>
                <a:latin typeface="+mn-lt"/>
                <a:ea typeface="+mn-ea"/>
                <a:cs typeface="+mn-cs"/>
              </a:rPr>
              <a:t>(fourth row, eighth option from the left). </a:t>
            </a:r>
            <a:endParaRPr lang="en-US" sz="1200" b="1" kern="1200" baseline="0" dirty="0" smtClean="0">
              <a:solidFill>
                <a:schemeClr val="tx1"/>
              </a:solidFill>
              <a:latin typeface="+mn-lt"/>
              <a:ea typeface="+mn-ea"/>
              <a:cs typeface="+mn-cs"/>
            </a:endParaRPr>
          </a:p>
          <a:p>
            <a:pPr marL="685800" lvl="1" indent="-228600">
              <a:buFont typeface="Arial" pitchFamily="34" charset="0"/>
              <a:buChar char="•"/>
            </a:pPr>
            <a:r>
              <a:rPr lang="en-US" sz="1200" kern="1200" dirty="0" smtClean="0">
                <a:solidFill>
                  <a:schemeClr val="tx1"/>
                </a:solidFill>
                <a:latin typeface="+mn-lt"/>
                <a:ea typeface="+mn-ea"/>
                <a:cs typeface="+mn-cs"/>
              </a:rPr>
              <a:t>Select </a:t>
            </a:r>
            <a:r>
              <a:rPr lang="en-US" sz="1200" b="0" kern="1200" dirty="0" smtClean="0">
                <a:solidFill>
                  <a:schemeClr val="tx1"/>
                </a:solidFill>
                <a:latin typeface="+mn-lt"/>
                <a:ea typeface="+mn-ea"/>
                <a:cs typeface="+mn-cs"/>
              </a:rPr>
              <a:t>the last stop in the slider</a:t>
            </a:r>
            <a:r>
              <a:rPr lang="en-US" sz="1200" kern="1200" dirty="0" smtClean="0">
                <a:solidFill>
                  <a:schemeClr val="tx1"/>
                </a:solidFill>
                <a:latin typeface="+mn-lt"/>
                <a:ea typeface="+mn-ea"/>
                <a:cs typeface="+mn-cs"/>
              </a:rPr>
              <a:t>, and then do the following: </a:t>
            </a:r>
          </a:p>
          <a:p>
            <a:pPr marL="1143000" lvl="2"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Position</a:t>
            </a:r>
            <a:r>
              <a:rPr lang="en-US" sz="1200" b="1"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box, enter </a:t>
            </a:r>
            <a:r>
              <a:rPr lang="en-US" sz="1200" b="1" kern="1200" dirty="0" smtClean="0">
                <a:solidFill>
                  <a:schemeClr val="tx1"/>
                </a:solidFill>
                <a:latin typeface="+mn-lt"/>
                <a:ea typeface="+mn-ea"/>
                <a:cs typeface="+mn-cs"/>
              </a:rPr>
              <a:t>100%</a:t>
            </a:r>
            <a:r>
              <a:rPr lang="en-US" sz="1200" kern="1200" dirty="0" smtClean="0">
                <a:solidFill>
                  <a:schemeClr val="tx1"/>
                </a:solidFill>
                <a:latin typeface="+mn-lt"/>
                <a:ea typeface="+mn-ea"/>
                <a:cs typeface="+mn-cs"/>
              </a:rPr>
              <a:t>.</a:t>
            </a:r>
          </a:p>
          <a:p>
            <a:pPr marL="1143000" lvl="2" indent="-228600">
              <a:buFont typeface="Arial" pitchFamily="34" charset="0"/>
              <a:buChar char="•"/>
            </a:pPr>
            <a:r>
              <a:rPr lang="en-US" sz="1200" kern="1200" dirty="0" smtClean="0">
                <a:solidFill>
                  <a:schemeClr val="tx1"/>
                </a:solidFill>
                <a:latin typeface="+mn-lt"/>
                <a:ea typeface="+mn-ea"/>
                <a:cs typeface="+mn-cs"/>
              </a:rPr>
              <a:t>Click the button next to </a:t>
            </a:r>
            <a:r>
              <a:rPr lang="en-US" sz="1200" b="1" kern="1200" dirty="0" smtClean="0">
                <a:solidFill>
                  <a:schemeClr val="tx1"/>
                </a:solidFill>
                <a:latin typeface="+mn-lt"/>
                <a:ea typeface="+mn-ea"/>
                <a:cs typeface="+mn-cs"/>
              </a:rPr>
              <a:t>Color</a:t>
            </a:r>
            <a:r>
              <a:rPr lang="en-US" sz="1200" kern="1200" dirty="0" smtClean="0">
                <a:solidFill>
                  <a:schemeClr val="tx1"/>
                </a:solidFill>
                <a:latin typeface="+mn-lt"/>
                <a:ea typeface="+mn-ea"/>
                <a:cs typeface="+mn-cs"/>
              </a:rPr>
              <a:t>, and then under </a:t>
            </a:r>
            <a:r>
              <a:rPr lang="en-US" sz="1200" b="1" kern="1200" dirty="0" smtClean="0">
                <a:solidFill>
                  <a:schemeClr val="tx1"/>
                </a:solidFill>
                <a:latin typeface="+mn-lt"/>
                <a:ea typeface="+mn-ea"/>
                <a:cs typeface="+mn-cs"/>
              </a:rPr>
              <a:t>Theme Colors </a:t>
            </a:r>
            <a:r>
              <a:rPr lang="en-US" sz="1200" b="0" kern="1200" dirty="0" smtClean="0">
                <a:solidFill>
                  <a:schemeClr val="tx1"/>
                </a:solidFill>
                <a:latin typeface="+mn-lt"/>
                <a:ea typeface="+mn-ea"/>
                <a:cs typeface="+mn-cs"/>
              </a:rPr>
              <a:t>click</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Purple ,</a:t>
            </a:r>
            <a:r>
              <a:rPr lang="en-US" sz="1200" b="1" kern="1200" baseline="0" dirty="0" smtClean="0">
                <a:solidFill>
                  <a:schemeClr val="tx1"/>
                </a:solidFill>
                <a:latin typeface="+mn-lt"/>
                <a:ea typeface="+mn-ea"/>
                <a:cs typeface="+mn-cs"/>
              </a:rPr>
              <a:t> Accent 4, Darker 25% </a:t>
            </a:r>
            <a:r>
              <a:rPr lang="en-US" sz="1200" b="0" kern="1200" baseline="0" dirty="0" smtClean="0">
                <a:solidFill>
                  <a:schemeClr val="tx1"/>
                </a:solidFill>
                <a:latin typeface="+mn-lt"/>
                <a:ea typeface="+mn-ea"/>
                <a:cs typeface="+mn-cs"/>
              </a:rPr>
              <a:t>(fifth row, eighth option from the left). </a:t>
            </a:r>
          </a:p>
          <a:p>
            <a:pPr marL="228600" indent="-228600">
              <a:buFont typeface="+mj-lt"/>
              <a:buAutoNum type="arabicPeriod"/>
            </a:pPr>
            <a:r>
              <a:rPr lang="en-US" sz="1200" baseline="0" dirty="0" smtClean="0"/>
              <a:t>Also in the </a:t>
            </a:r>
            <a:r>
              <a:rPr lang="en-US" sz="1200" b="1" baseline="0" dirty="0" smtClean="0"/>
              <a:t>Format</a:t>
            </a:r>
            <a:r>
              <a:rPr lang="en-US" sz="1200" baseline="0" dirty="0" smtClean="0"/>
              <a:t> </a:t>
            </a:r>
            <a:r>
              <a:rPr lang="en-US" sz="1200" b="1" baseline="0" dirty="0" smtClean="0"/>
              <a:t>Shape</a:t>
            </a:r>
            <a:r>
              <a:rPr lang="en-US" sz="1200" baseline="0" dirty="0" smtClean="0"/>
              <a:t> dialog box, click </a:t>
            </a:r>
            <a:r>
              <a:rPr lang="en-US" sz="1200" b="1" baseline="0" dirty="0" smtClean="0"/>
              <a:t>Line</a:t>
            </a:r>
            <a:r>
              <a:rPr lang="en-US" sz="1200" baseline="0" dirty="0" smtClean="0"/>
              <a:t> </a:t>
            </a:r>
            <a:r>
              <a:rPr lang="en-US" sz="1200" b="1" baseline="0" dirty="0" smtClean="0"/>
              <a:t>Color</a:t>
            </a:r>
            <a:r>
              <a:rPr lang="en-US" sz="1200" baseline="0" dirty="0" smtClean="0"/>
              <a:t> in the left pane. In the </a:t>
            </a:r>
            <a:r>
              <a:rPr lang="en-US" sz="1200" b="1" baseline="0" dirty="0" smtClean="0"/>
              <a:t>Line</a:t>
            </a:r>
            <a:r>
              <a:rPr lang="en-US" sz="1200" baseline="0" dirty="0" smtClean="0"/>
              <a:t> </a:t>
            </a:r>
            <a:r>
              <a:rPr lang="en-US" sz="1200" b="1" baseline="0" dirty="0" smtClean="0"/>
              <a:t>Color</a:t>
            </a:r>
            <a:r>
              <a:rPr lang="en-US" sz="1200" baseline="0" dirty="0" smtClean="0"/>
              <a:t> pane, select </a:t>
            </a:r>
            <a:r>
              <a:rPr lang="en-US" sz="1200" b="1" baseline="0" dirty="0" smtClean="0"/>
              <a:t>Solid</a:t>
            </a:r>
            <a:r>
              <a:rPr lang="en-US" sz="1200" baseline="0" dirty="0" smtClean="0"/>
              <a:t> </a:t>
            </a:r>
            <a:r>
              <a:rPr lang="en-US" sz="1200" b="1" baseline="0" dirty="0" smtClean="0"/>
              <a:t>line</a:t>
            </a:r>
            <a:r>
              <a:rPr lang="en-US" sz="1200" baseline="0" dirty="0" smtClean="0"/>
              <a:t>, click the button next to </a:t>
            </a:r>
            <a:r>
              <a:rPr lang="en-US" sz="1200" b="1" baseline="0" dirty="0" smtClean="0"/>
              <a:t>Color</a:t>
            </a:r>
            <a:r>
              <a:rPr lang="en-US" sz="1200" b="0" baseline="0" dirty="0" smtClean="0"/>
              <a:t>, and then click</a:t>
            </a:r>
            <a:r>
              <a:rPr lang="en-US" sz="1200" baseline="0" dirty="0" smtClean="0"/>
              <a:t> </a:t>
            </a:r>
            <a:r>
              <a:rPr lang="en-US" sz="1200" b="1" baseline="0" dirty="0" smtClean="0"/>
              <a:t>Purple, Accent 4, Darker 25% </a:t>
            </a:r>
            <a:r>
              <a:rPr lang="en-US" sz="1200" baseline="0" dirty="0" smtClean="0"/>
              <a:t>(fifth row, eighth option from the left).</a:t>
            </a:r>
            <a:endParaRPr lang="en-US" sz="1200" dirty="0" smtClean="0"/>
          </a:p>
          <a:p>
            <a:pPr marL="228600" indent="-228600">
              <a:buFont typeface="+mj-lt"/>
              <a:buAutoNum type="arabicPeriod"/>
            </a:pPr>
            <a:r>
              <a:rPr lang="en-US" sz="1200" dirty="0" smtClean="0"/>
              <a:t>Also in the </a:t>
            </a:r>
            <a:r>
              <a:rPr lang="en-US" sz="1200" b="1" dirty="0" smtClean="0"/>
              <a:t>Format</a:t>
            </a:r>
            <a:r>
              <a:rPr lang="en-US" sz="1200" dirty="0" smtClean="0"/>
              <a:t> </a:t>
            </a:r>
            <a:r>
              <a:rPr lang="en-US" sz="1200" b="1" dirty="0" smtClean="0"/>
              <a:t>Shape</a:t>
            </a:r>
            <a:r>
              <a:rPr lang="en-US" sz="1200" dirty="0" smtClean="0"/>
              <a:t> dialog box, click </a:t>
            </a:r>
            <a:r>
              <a:rPr lang="en-US" sz="1200" b="1" dirty="0" smtClean="0"/>
              <a:t>Line</a:t>
            </a:r>
            <a:r>
              <a:rPr lang="en-US" sz="1200" dirty="0" smtClean="0"/>
              <a:t> </a:t>
            </a:r>
            <a:r>
              <a:rPr lang="en-US" sz="1200" b="1" dirty="0" smtClean="0"/>
              <a:t>Style</a:t>
            </a:r>
            <a:r>
              <a:rPr lang="en-US" sz="1200" dirty="0" smtClean="0"/>
              <a:t> in the left pane. In the </a:t>
            </a:r>
            <a:r>
              <a:rPr lang="en-US" sz="1200" b="1" dirty="0" smtClean="0"/>
              <a:t>Line</a:t>
            </a:r>
            <a:r>
              <a:rPr lang="en-US" sz="1200" dirty="0" smtClean="0"/>
              <a:t> </a:t>
            </a:r>
            <a:r>
              <a:rPr lang="en-US" sz="1200" b="1" dirty="0" smtClean="0"/>
              <a:t>Style</a:t>
            </a:r>
            <a:r>
              <a:rPr lang="en-US" sz="1200" dirty="0" smtClean="0"/>
              <a:t> pane, in the </a:t>
            </a:r>
            <a:r>
              <a:rPr lang="en-US" sz="1200" b="1" dirty="0" smtClean="0"/>
              <a:t>Width</a:t>
            </a:r>
            <a:r>
              <a:rPr lang="en-US" sz="1200" dirty="0" smtClean="0"/>
              <a:t> box, enter </a:t>
            </a:r>
            <a:r>
              <a:rPr lang="en-US" sz="1200" b="1" dirty="0" smtClean="0"/>
              <a:t>1 pt</a:t>
            </a:r>
            <a:r>
              <a:rPr lang="en-US" sz="1200" dirty="0" smtClean="0"/>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t>Also in the </a:t>
            </a:r>
            <a:r>
              <a:rPr lang="en-US" sz="1200" b="1" dirty="0" smtClean="0"/>
              <a:t>Format</a:t>
            </a:r>
            <a:r>
              <a:rPr lang="en-US" sz="1200" dirty="0" smtClean="0"/>
              <a:t> </a:t>
            </a:r>
            <a:r>
              <a:rPr lang="en-US" sz="1200" b="1" dirty="0" smtClean="0"/>
              <a:t>Shape</a:t>
            </a:r>
            <a:r>
              <a:rPr lang="en-US" sz="1200" dirty="0" smtClean="0"/>
              <a:t> dialog box, click </a:t>
            </a:r>
            <a:r>
              <a:rPr lang="en-US" sz="1200" b="1" dirty="0" smtClean="0"/>
              <a:t>Shadow</a:t>
            </a:r>
            <a:r>
              <a:rPr lang="en-US" sz="1200" dirty="0" smtClean="0"/>
              <a:t> in the left</a:t>
            </a:r>
            <a:r>
              <a:rPr lang="en-US" sz="1200" baseline="0" dirty="0" smtClean="0"/>
              <a:t> pane. In the </a:t>
            </a:r>
            <a:r>
              <a:rPr lang="en-US" sz="1200" b="1" baseline="0" dirty="0" smtClean="0"/>
              <a:t>Shadow</a:t>
            </a:r>
            <a:r>
              <a:rPr lang="en-US" sz="1200" baseline="0" dirty="0" smtClean="0"/>
              <a:t> pane, click the button next to </a:t>
            </a:r>
            <a:r>
              <a:rPr lang="en-US" sz="1200" b="1" baseline="0" dirty="0" smtClean="0"/>
              <a:t>Presets</a:t>
            </a:r>
            <a:r>
              <a:rPr lang="en-US" sz="1200" baseline="0" dirty="0" smtClean="0"/>
              <a:t> , and then under </a:t>
            </a:r>
            <a:r>
              <a:rPr lang="en-US" sz="1200" b="1" baseline="0" dirty="0" smtClean="0"/>
              <a:t>Outer</a:t>
            </a:r>
            <a:r>
              <a:rPr lang="en-US" sz="1200" baseline="0" dirty="0" smtClean="0"/>
              <a:t> click </a:t>
            </a:r>
            <a:r>
              <a:rPr lang="en-US" sz="1200" b="1" baseline="0" dirty="0" smtClean="0"/>
              <a:t>Offset</a:t>
            </a:r>
            <a:r>
              <a:rPr lang="en-US" sz="1200" baseline="0" dirty="0" smtClean="0"/>
              <a:t> </a:t>
            </a:r>
            <a:r>
              <a:rPr lang="en-US" sz="1200" b="1" baseline="0" dirty="0" smtClean="0"/>
              <a:t>Center </a:t>
            </a:r>
            <a:r>
              <a:rPr lang="en-US" sz="1200" b="0" baseline="0" dirty="0" smtClean="0"/>
              <a:t>(second row, second option from the left)</a:t>
            </a:r>
            <a:r>
              <a:rPr lang="en-US" sz="1200" baseline="0" dirty="0" smtClean="0"/>
              <a:t>. </a:t>
            </a:r>
          </a:p>
          <a:p>
            <a:pPr marL="228600" indent="-228600">
              <a:buFont typeface="+mj-lt"/>
              <a:buAutoNum type="arabicPeriod"/>
            </a:pPr>
            <a:endParaRPr lang="en-US" sz="1200" baseline="0" dirty="0" smtClean="0"/>
          </a:p>
          <a:p>
            <a:pPr marL="228600" indent="-228600">
              <a:buFont typeface="+mj-lt"/>
              <a:buAutoNum type="arabicPeriod"/>
            </a:pPr>
            <a:endParaRPr lang="en-US" sz="1200" baseline="0" dirty="0" smtClean="0"/>
          </a:p>
          <a:p>
            <a:pPr marL="228600" indent="-228600">
              <a:buFont typeface="+mj-lt"/>
              <a:buNone/>
            </a:pPr>
            <a:r>
              <a:rPr lang="en-US" sz="1200" baseline="0" dirty="0" smtClean="0"/>
              <a:t>To reproduce the employee rectangle effects on this slide, do the following:</a:t>
            </a:r>
          </a:p>
          <a:p>
            <a:pPr marL="228600" indent="-228600">
              <a:buFont typeface="+mj-lt"/>
              <a:buAutoNum type="arabicPeriod"/>
            </a:pPr>
            <a:r>
              <a:rPr lang="en-US" sz="1200" dirty="0" smtClean="0"/>
              <a:t>Press and hold SHIFT,</a:t>
            </a:r>
            <a:r>
              <a:rPr lang="en-US" sz="1200" baseline="0" dirty="0" smtClean="0"/>
              <a:t> and then s</a:t>
            </a:r>
            <a:r>
              <a:rPr lang="en-US" sz="1200" dirty="0" smtClean="0"/>
              <a:t>elect the employee rectangles. </a:t>
            </a:r>
            <a:r>
              <a:rPr lang="en-US" sz="1200" baseline="0" dirty="0" smtClean="0"/>
              <a:t>Press the RIGHT ARROW key as needed to move the employee rectangles slightly off the right edge of the </a:t>
            </a:r>
            <a:r>
              <a:rPr lang="en-US" sz="1200" b="1" baseline="0" dirty="0" smtClean="0"/>
              <a:t>LEVEL 3</a:t>
            </a:r>
            <a:r>
              <a:rPr lang="en-US" sz="1200" baseline="0" dirty="0" smtClean="0"/>
              <a:t> rectangle.</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t>On the </a:t>
            </a:r>
            <a:r>
              <a:rPr lang="en-US" sz="1200" b="1" baseline="0" dirty="0" smtClean="0"/>
              <a:t>Home</a:t>
            </a:r>
            <a:r>
              <a:rPr lang="en-US" sz="1200" baseline="0" dirty="0" smtClean="0"/>
              <a:t> tab, in the </a:t>
            </a:r>
            <a:r>
              <a:rPr lang="en-US" sz="1200" b="1" baseline="0" dirty="0" smtClean="0"/>
              <a:t>Font</a:t>
            </a:r>
            <a:r>
              <a:rPr lang="en-US" sz="1200" baseline="0" dirty="0" smtClean="0"/>
              <a:t> group, enter </a:t>
            </a:r>
            <a:r>
              <a:rPr lang="en-US" sz="1200" b="1" baseline="0" dirty="0" smtClean="0"/>
              <a:t>22 pt </a:t>
            </a:r>
            <a:r>
              <a:rPr lang="en-US" sz="1200" baseline="0" dirty="0" smtClean="0"/>
              <a:t>in the </a:t>
            </a:r>
            <a:r>
              <a:rPr lang="en-US" sz="1200" b="1" baseline="0" dirty="0" smtClean="0"/>
              <a:t>Font</a:t>
            </a:r>
            <a:r>
              <a:rPr lang="en-US" sz="1200" baseline="0" dirty="0" smtClean="0"/>
              <a:t> </a:t>
            </a:r>
            <a:r>
              <a:rPr lang="en-US" sz="1200" b="1" baseline="0" dirty="0" smtClean="0"/>
              <a:t>Size</a:t>
            </a:r>
            <a:r>
              <a:rPr lang="en-US" sz="1200" baseline="0" dirty="0" smtClean="0"/>
              <a:t> box, and then click </a:t>
            </a:r>
            <a:r>
              <a:rPr lang="en-US" sz="1200" b="1" baseline="0" dirty="0" smtClean="0"/>
              <a:t>Text</a:t>
            </a:r>
            <a:r>
              <a:rPr lang="en-US" sz="1200" baseline="0" dirty="0" smtClean="0"/>
              <a:t> </a:t>
            </a:r>
            <a:r>
              <a:rPr lang="en-US" sz="1200" b="1" baseline="0" dirty="0" smtClean="0"/>
              <a:t>Shadow</a:t>
            </a:r>
            <a:r>
              <a:rPr lang="en-US" sz="1200" baseline="0" dirty="0" smtClean="0"/>
              <a:t>. </a:t>
            </a:r>
          </a:p>
          <a:p>
            <a:pPr marL="228600" indent="-228600">
              <a:buFont typeface="+mj-lt"/>
              <a:buAutoNum type="arabicPeriod"/>
            </a:pPr>
            <a:r>
              <a:rPr lang="en-US" sz="1200" baseline="0" dirty="0" smtClean="0"/>
              <a:t>On the </a:t>
            </a:r>
            <a:r>
              <a:rPr lang="en-US" sz="1200" b="1" baseline="0" dirty="0" smtClean="0"/>
              <a:t>Home</a:t>
            </a:r>
            <a:r>
              <a:rPr lang="en-US" sz="1200" baseline="0" dirty="0" smtClean="0"/>
              <a:t> tab, in the bottom right corner of the </a:t>
            </a:r>
            <a:r>
              <a:rPr lang="en-US" sz="1200" b="1" baseline="0" dirty="0" smtClean="0"/>
              <a:t>Drawing</a:t>
            </a:r>
            <a:r>
              <a:rPr lang="en-US" sz="1200" baseline="0" dirty="0" smtClean="0"/>
              <a:t> group, click the </a:t>
            </a:r>
            <a:r>
              <a:rPr lang="en-US" sz="1200" b="1" baseline="0" dirty="0" smtClean="0"/>
              <a:t>Format</a:t>
            </a:r>
            <a:r>
              <a:rPr lang="en-US" sz="1200" baseline="0" dirty="0" smtClean="0"/>
              <a:t> </a:t>
            </a:r>
            <a:r>
              <a:rPr lang="en-US" sz="1200" b="1" baseline="0" dirty="0" smtClean="0"/>
              <a:t>Shape</a:t>
            </a:r>
            <a:r>
              <a:rPr lang="en-US" sz="1200" baseline="0" dirty="0" smtClean="0"/>
              <a:t> dialog box launcher. In the </a:t>
            </a:r>
            <a:r>
              <a:rPr lang="en-US" sz="1200" b="1" baseline="0" dirty="0" smtClean="0"/>
              <a:t>Format</a:t>
            </a:r>
            <a:r>
              <a:rPr lang="en-US" sz="1200" baseline="0" dirty="0" smtClean="0"/>
              <a:t> </a:t>
            </a:r>
            <a:r>
              <a:rPr lang="en-US" sz="1200" b="1" baseline="0" dirty="0" smtClean="0"/>
              <a:t>Shape</a:t>
            </a:r>
            <a:r>
              <a:rPr lang="en-US" sz="1200" baseline="0" dirty="0" smtClean="0"/>
              <a:t> dialog box, in the left pane, click </a:t>
            </a:r>
            <a:r>
              <a:rPr lang="en-US" sz="1200" b="1" baseline="0" dirty="0" smtClean="0"/>
              <a:t>Fill</a:t>
            </a:r>
            <a:r>
              <a:rPr lang="en-US" sz="1200" baseline="0" dirty="0" smtClean="0"/>
              <a:t>, select </a:t>
            </a:r>
            <a:r>
              <a:rPr lang="en-US" sz="1200" b="1" baseline="0" dirty="0" smtClean="0"/>
              <a:t>Gradient fill </a:t>
            </a:r>
            <a:r>
              <a:rPr lang="en-US" sz="1200" baseline="0" dirty="0" smtClean="0"/>
              <a:t>in the </a:t>
            </a:r>
            <a:r>
              <a:rPr lang="en-US" sz="1200" b="1" baseline="0" dirty="0" smtClean="0"/>
              <a:t>Fill</a:t>
            </a:r>
            <a:r>
              <a:rPr lang="en-US" sz="1200" baseline="0" dirty="0" smtClean="0"/>
              <a:t> pane, and then do the following:</a:t>
            </a:r>
          </a:p>
          <a:p>
            <a:pPr marL="685800" lvl="1" indent="-228600">
              <a:buFont typeface="Arial" pitchFamily="34" charset="0"/>
              <a:buChar char="•"/>
            </a:pPr>
            <a:r>
              <a:rPr lang="en-US" sz="1200" baseline="0" dirty="0" smtClean="0"/>
              <a:t>In the </a:t>
            </a:r>
            <a:r>
              <a:rPr lang="en-US" sz="1200" b="1" baseline="0" dirty="0" smtClean="0"/>
              <a:t>Type</a:t>
            </a:r>
            <a:r>
              <a:rPr lang="en-US" sz="1200" baseline="0" dirty="0" smtClean="0"/>
              <a:t> list, select </a:t>
            </a:r>
            <a:r>
              <a:rPr lang="en-US" sz="1200" b="1" baseline="0" dirty="0" smtClean="0"/>
              <a:t>Linear</a:t>
            </a:r>
            <a:r>
              <a:rPr lang="en-US" sz="1200" baseline="0" dirty="0" smtClean="0"/>
              <a:t>.</a:t>
            </a:r>
          </a:p>
          <a:p>
            <a:pPr marL="685800" lvl="1" indent="-228600">
              <a:buFont typeface="Arial" pitchFamily="34" charset="0"/>
              <a:buChar char="•"/>
            </a:pPr>
            <a:r>
              <a:rPr lang="en-US" sz="1200" baseline="0" dirty="0" smtClean="0"/>
              <a:t>Click the button next to </a:t>
            </a:r>
            <a:r>
              <a:rPr lang="en-US" sz="1200" b="1" baseline="0" dirty="0" smtClean="0"/>
              <a:t>Direction</a:t>
            </a:r>
            <a:r>
              <a:rPr lang="en-US" sz="1200" baseline="0" dirty="0" smtClean="0"/>
              <a:t>, and then click </a:t>
            </a:r>
            <a:r>
              <a:rPr lang="en-US" sz="1200" b="1" baseline="0" dirty="0" smtClean="0"/>
              <a:t>Linear</a:t>
            </a:r>
            <a:r>
              <a:rPr lang="en-US" sz="1200" baseline="0" dirty="0" smtClean="0"/>
              <a:t> </a:t>
            </a:r>
            <a:r>
              <a:rPr lang="en-US" sz="1200" b="1" baseline="0" dirty="0" smtClean="0"/>
              <a:t>Down</a:t>
            </a:r>
            <a:r>
              <a:rPr lang="en-US" sz="1200" b="0" baseline="0" dirty="0" smtClean="0"/>
              <a:t> (first row, second option from the left).</a:t>
            </a:r>
            <a:endParaRPr lang="en-US" sz="1200" b="1" baseline="0" dirty="0" smtClean="0"/>
          </a:p>
          <a:p>
            <a:pPr marL="685800" lvl="1" indent="-228600">
              <a:buFont typeface="Arial" pitchFamily="34" charset="0"/>
              <a:buChar char="•"/>
            </a:pPr>
            <a:r>
              <a:rPr lang="en-US" sz="1200" baseline="0" dirty="0" smtClean="0"/>
              <a:t>Under </a:t>
            </a:r>
            <a:r>
              <a:rPr lang="en-US" sz="1200" b="1" baseline="0" dirty="0" smtClean="0"/>
              <a:t>Gradient</a:t>
            </a:r>
            <a:r>
              <a:rPr lang="en-US" sz="1200" baseline="0" dirty="0" smtClean="0"/>
              <a:t> stops, click </a:t>
            </a:r>
            <a:r>
              <a:rPr lang="en-US" sz="1200" b="1" baseline="0" dirty="0" smtClean="0"/>
              <a:t>Add gradient stop</a:t>
            </a:r>
            <a:r>
              <a:rPr lang="en-US" sz="1200" baseline="0" dirty="0" smtClean="0"/>
              <a:t> or </a:t>
            </a:r>
            <a:r>
              <a:rPr lang="en-US" sz="1200" b="1" baseline="0" dirty="0" smtClean="0"/>
              <a:t>Remove gradient stop</a:t>
            </a:r>
            <a:r>
              <a:rPr lang="en-US" sz="1200" baseline="0" dirty="0" smtClean="0"/>
              <a:t> until two stops appear in the slider. </a:t>
            </a:r>
          </a:p>
          <a:p>
            <a:pPr marL="228600" lvl="0" indent="-228600">
              <a:buFont typeface="+mj-lt"/>
              <a:buAutoNum type="arabicPeriod"/>
            </a:pPr>
            <a:r>
              <a:rPr lang="en-US" sz="1200" kern="1200" dirty="0" smtClean="0">
                <a:solidFill>
                  <a:schemeClr val="tx1"/>
                </a:solidFill>
                <a:latin typeface="+mn-lt"/>
                <a:ea typeface="+mn-ea"/>
                <a:cs typeface="+mn-cs"/>
              </a:rPr>
              <a:t>Also under </a:t>
            </a:r>
            <a:r>
              <a:rPr lang="en-US" sz="1200" b="1" kern="1200" dirty="0" smtClean="0">
                <a:solidFill>
                  <a:schemeClr val="tx1"/>
                </a:solidFill>
                <a:latin typeface="+mn-lt"/>
                <a:ea typeface="+mn-ea"/>
                <a:cs typeface="+mn-cs"/>
              </a:rPr>
              <a:t>Gradient stops</a:t>
            </a:r>
            <a:r>
              <a:rPr lang="en-US" sz="1200" kern="1200" dirty="0" smtClean="0">
                <a:solidFill>
                  <a:schemeClr val="tx1"/>
                </a:solidFill>
                <a:latin typeface="+mn-lt"/>
                <a:ea typeface="+mn-ea"/>
                <a:cs typeface="+mn-cs"/>
              </a:rPr>
              <a:t>, customize the gradient stops as follows:</a:t>
            </a:r>
          </a:p>
          <a:p>
            <a:pPr marL="685800" lvl="1" indent="-228600">
              <a:buFont typeface="Arial" pitchFamily="34" charset="0"/>
              <a:buChar char="•"/>
            </a:pPr>
            <a:r>
              <a:rPr lang="en-US" sz="1200" kern="1200" dirty="0" smtClean="0">
                <a:solidFill>
                  <a:schemeClr val="tx1"/>
                </a:solidFill>
                <a:latin typeface="+mn-lt"/>
                <a:ea typeface="+mn-ea"/>
                <a:cs typeface="+mn-cs"/>
              </a:rPr>
              <a:t>Select </a:t>
            </a:r>
            <a:r>
              <a:rPr lang="en-US" sz="1200" b="0" kern="1200" dirty="0" smtClean="0">
                <a:solidFill>
                  <a:schemeClr val="tx1"/>
                </a:solidFill>
                <a:latin typeface="+mn-lt"/>
                <a:ea typeface="+mn-ea"/>
                <a:cs typeface="+mn-cs"/>
              </a:rPr>
              <a:t>the first stop in the slider</a:t>
            </a:r>
            <a:r>
              <a:rPr lang="en-US" sz="1200" kern="1200" dirty="0" smtClean="0">
                <a:solidFill>
                  <a:schemeClr val="tx1"/>
                </a:solidFill>
                <a:latin typeface="+mn-lt"/>
                <a:ea typeface="+mn-ea"/>
                <a:cs typeface="+mn-cs"/>
              </a:rPr>
              <a:t>, and then do the following:</a:t>
            </a:r>
          </a:p>
          <a:p>
            <a:pPr marL="1143000" lvl="2"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Position</a:t>
            </a:r>
            <a:r>
              <a:rPr lang="en-US" sz="1200" b="1"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box, enter </a:t>
            </a:r>
            <a:r>
              <a:rPr lang="en-US" sz="1200" b="1" kern="1200" dirty="0" smtClean="0">
                <a:solidFill>
                  <a:schemeClr val="tx1"/>
                </a:solidFill>
                <a:latin typeface="+mn-lt"/>
                <a:ea typeface="+mn-ea"/>
                <a:cs typeface="+mn-cs"/>
              </a:rPr>
              <a:t>0%</a:t>
            </a:r>
            <a:r>
              <a:rPr lang="en-US" sz="1200" kern="1200" dirty="0" smtClean="0">
                <a:solidFill>
                  <a:schemeClr val="tx1"/>
                </a:solidFill>
                <a:latin typeface="+mn-lt"/>
                <a:ea typeface="+mn-ea"/>
                <a:cs typeface="+mn-cs"/>
              </a:rPr>
              <a:t>.</a:t>
            </a:r>
          </a:p>
          <a:p>
            <a:pPr marL="1143000" lvl="2" indent="-228600">
              <a:buFont typeface="Arial" pitchFamily="34" charset="0"/>
              <a:buChar char="•"/>
            </a:pPr>
            <a:r>
              <a:rPr lang="en-US" sz="1200" kern="1200" dirty="0" smtClean="0">
                <a:solidFill>
                  <a:schemeClr val="tx1"/>
                </a:solidFill>
                <a:latin typeface="+mn-lt"/>
                <a:ea typeface="+mn-ea"/>
                <a:cs typeface="+mn-cs"/>
              </a:rPr>
              <a:t>Click the button next to </a:t>
            </a:r>
            <a:r>
              <a:rPr lang="en-US" sz="1200" b="1" kern="1200" dirty="0" smtClean="0">
                <a:solidFill>
                  <a:schemeClr val="tx1"/>
                </a:solidFill>
                <a:latin typeface="+mn-lt"/>
                <a:ea typeface="+mn-ea"/>
                <a:cs typeface="+mn-cs"/>
              </a:rPr>
              <a:t>Color</a:t>
            </a:r>
            <a:r>
              <a:rPr lang="en-US" sz="1200" kern="1200" dirty="0" smtClean="0">
                <a:solidFill>
                  <a:schemeClr val="tx1"/>
                </a:solidFill>
                <a:latin typeface="+mn-lt"/>
                <a:ea typeface="+mn-ea"/>
                <a:cs typeface="+mn-cs"/>
              </a:rPr>
              <a:t>, and then under </a:t>
            </a:r>
            <a:r>
              <a:rPr lang="en-US" sz="1200" b="1" kern="1200" dirty="0" smtClean="0">
                <a:solidFill>
                  <a:schemeClr val="tx1"/>
                </a:solidFill>
                <a:latin typeface="+mn-lt"/>
                <a:ea typeface="+mn-ea"/>
                <a:cs typeface="+mn-cs"/>
              </a:rPr>
              <a:t>Theme Colors </a:t>
            </a:r>
            <a:r>
              <a:rPr lang="en-US" sz="1200" kern="1200" dirty="0" smtClean="0">
                <a:solidFill>
                  <a:schemeClr val="tx1"/>
                </a:solidFill>
                <a:latin typeface="+mn-lt"/>
                <a:ea typeface="+mn-ea"/>
                <a:cs typeface="+mn-cs"/>
              </a:rPr>
              <a:t>click </a:t>
            </a:r>
            <a:r>
              <a:rPr lang="en-US" sz="1200" b="1" kern="1200" dirty="0" smtClean="0">
                <a:solidFill>
                  <a:schemeClr val="tx1"/>
                </a:solidFill>
                <a:latin typeface="+mn-lt"/>
                <a:ea typeface="+mn-ea"/>
                <a:cs typeface="+mn-cs"/>
              </a:rPr>
              <a:t>Olive Green, Accent 3, Lighter 40% </a:t>
            </a:r>
            <a:r>
              <a:rPr lang="en-US" sz="1200" b="0" kern="1200" baseline="0" dirty="0" smtClean="0">
                <a:solidFill>
                  <a:schemeClr val="tx1"/>
                </a:solidFill>
                <a:latin typeface="+mn-lt"/>
                <a:ea typeface="+mn-ea"/>
                <a:cs typeface="+mn-cs"/>
              </a:rPr>
              <a:t>(fourth row, seventh option from the left). </a:t>
            </a:r>
            <a:endParaRPr lang="en-US" sz="1200" b="1" kern="1200" baseline="0" dirty="0" smtClean="0">
              <a:solidFill>
                <a:schemeClr val="tx1"/>
              </a:solidFill>
              <a:latin typeface="+mn-lt"/>
              <a:ea typeface="+mn-ea"/>
              <a:cs typeface="+mn-cs"/>
            </a:endParaRPr>
          </a:p>
          <a:p>
            <a:pPr marL="685800" lvl="1" indent="-228600">
              <a:buFont typeface="Arial" pitchFamily="34" charset="0"/>
              <a:buChar char="•"/>
            </a:pPr>
            <a:r>
              <a:rPr lang="en-US" sz="1200" kern="1200" dirty="0" smtClean="0">
                <a:solidFill>
                  <a:schemeClr val="tx1"/>
                </a:solidFill>
                <a:latin typeface="+mn-lt"/>
                <a:ea typeface="+mn-ea"/>
                <a:cs typeface="+mn-cs"/>
              </a:rPr>
              <a:t>Select </a:t>
            </a:r>
            <a:r>
              <a:rPr lang="en-US" sz="1200" b="0" kern="1200" dirty="0" smtClean="0">
                <a:solidFill>
                  <a:schemeClr val="tx1"/>
                </a:solidFill>
                <a:latin typeface="+mn-lt"/>
                <a:ea typeface="+mn-ea"/>
                <a:cs typeface="+mn-cs"/>
              </a:rPr>
              <a:t>the last stop in the slider</a:t>
            </a:r>
            <a:r>
              <a:rPr lang="en-US" sz="1200" kern="1200" dirty="0" smtClean="0">
                <a:solidFill>
                  <a:schemeClr val="tx1"/>
                </a:solidFill>
                <a:latin typeface="+mn-lt"/>
                <a:ea typeface="+mn-ea"/>
                <a:cs typeface="+mn-cs"/>
              </a:rPr>
              <a:t>, and then do the following: </a:t>
            </a:r>
          </a:p>
          <a:p>
            <a:pPr marL="1143000" lvl="2"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Position </a:t>
            </a:r>
            <a:r>
              <a:rPr lang="en-US" sz="1200" kern="1200" dirty="0" smtClean="0">
                <a:solidFill>
                  <a:schemeClr val="tx1"/>
                </a:solidFill>
                <a:latin typeface="+mn-lt"/>
                <a:ea typeface="+mn-ea"/>
                <a:cs typeface="+mn-cs"/>
              </a:rPr>
              <a:t>box, enter </a:t>
            </a:r>
            <a:r>
              <a:rPr lang="en-US" sz="1200" b="1" kern="1200" dirty="0" smtClean="0">
                <a:solidFill>
                  <a:schemeClr val="tx1"/>
                </a:solidFill>
                <a:latin typeface="+mn-lt"/>
                <a:ea typeface="+mn-ea"/>
                <a:cs typeface="+mn-cs"/>
              </a:rPr>
              <a:t>100%</a:t>
            </a:r>
            <a:r>
              <a:rPr lang="en-US" sz="1200" kern="1200" dirty="0" smtClean="0">
                <a:solidFill>
                  <a:schemeClr val="tx1"/>
                </a:solidFill>
                <a:latin typeface="+mn-lt"/>
                <a:ea typeface="+mn-ea"/>
                <a:cs typeface="+mn-cs"/>
              </a:rPr>
              <a:t>.</a:t>
            </a:r>
          </a:p>
          <a:p>
            <a:pPr marL="1143000" lvl="2" indent="-228600">
              <a:buFont typeface="Arial" pitchFamily="34" charset="0"/>
              <a:buChar char="•"/>
            </a:pPr>
            <a:r>
              <a:rPr lang="en-US" sz="1200" kern="1200" dirty="0" smtClean="0">
                <a:solidFill>
                  <a:schemeClr val="tx1"/>
                </a:solidFill>
                <a:latin typeface="+mn-lt"/>
                <a:ea typeface="+mn-ea"/>
                <a:cs typeface="+mn-cs"/>
              </a:rPr>
              <a:t>Click the button next to </a:t>
            </a:r>
            <a:r>
              <a:rPr lang="en-US" sz="1200" b="1" kern="1200" dirty="0" smtClean="0">
                <a:solidFill>
                  <a:schemeClr val="tx1"/>
                </a:solidFill>
                <a:latin typeface="+mn-lt"/>
                <a:ea typeface="+mn-ea"/>
                <a:cs typeface="+mn-cs"/>
              </a:rPr>
              <a:t>Color</a:t>
            </a:r>
            <a:r>
              <a:rPr lang="en-US" sz="1200" kern="1200" dirty="0" smtClean="0">
                <a:solidFill>
                  <a:schemeClr val="tx1"/>
                </a:solidFill>
                <a:latin typeface="+mn-lt"/>
                <a:ea typeface="+mn-ea"/>
                <a:cs typeface="+mn-cs"/>
              </a:rPr>
              <a:t>, and then under </a:t>
            </a:r>
            <a:r>
              <a:rPr lang="en-US" sz="1200" b="1" kern="1200" dirty="0" smtClean="0">
                <a:solidFill>
                  <a:schemeClr val="tx1"/>
                </a:solidFill>
                <a:latin typeface="+mn-lt"/>
                <a:ea typeface="+mn-ea"/>
                <a:cs typeface="+mn-cs"/>
              </a:rPr>
              <a:t>Theme Colors </a:t>
            </a:r>
            <a:r>
              <a:rPr lang="en-US" sz="1200" b="0" kern="1200" dirty="0" smtClean="0">
                <a:solidFill>
                  <a:schemeClr val="tx1"/>
                </a:solidFill>
                <a:latin typeface="+mn-lt"/>
                <a:ea typeface="+mn-ea"/>
                <a:cs typeface="+mn-cs"/>
              </a:rPr>
              <a:t>click</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Olive Green,</a:t>
            </a:r>
            <a:r>
              <a:rPr lang="en-US" sz="1200" b="1" kern="1200" baseline="0" dirty="0" smtClean="0">
                <a:solidFill>
                  <a:schemeClr val="tx1"/>
                </a:solidFill>
                <a:latin typeface="+mn-lt"/>
                <a:ea typeface="+mn-ea"/>
                <a:cs typeface="+mn-cs"/>
              </a:rPr>
              <a:t> Accent 3, Darker 25% </a:t>
            </a:r>
            <a:r>
              <a:rPr lang="en-US" sz="1200" b="0" kern="1200" baseline="0" dirty="0" smtClean="0">
                <a:solidFill>
                  <a:schemeClr val="tx1"/>
                </a:solidFill>
                <a:latin typeface="+mn-lt"/>
                <a:ea typeface="+mn-ea"/>
                <a:cs typeface="+mn-cs"/>
              </a:rPr>
              <a:t>(fifth row, seventh option from the left). </a:t>
            </a:r>
          </a:p>
          <a:p>
            <a:pPr marL="228600" indent="-228600">
              <a:buFont typeface="+mj-lt"/>
              <a:buAutoNum type="arabicPeriod"/>
            </a:pPr>
            <a:r>
              <a:rPr lang="en-US" sz="1200" baseline="0" dirty="0" smtClean="0"/>
              <a:t>Also in the </a:t>
            </a:r>
            <a:r>
              <a:rPr lang="en-US" sz="1200" b="1" baseline="0" dirty="0" smtClean="0"/>
              <a:t>Format</a:t>
            </a:r>
            <a:r>
              <a:rPr lang="en-US" sz="1200" baseline="0" dirty="0" smtClean="0"/>
              <a:t> </a:t>
            </a:r>
            <a:r>
              <a:rPr lang="en-US" sz="1200" b="1" baseline="0" dirty="0" smtClean="0"/>
              <a:t>Shape</a:t>
            </a:r>
            <a:r>
              <a:rPr lang="en-US" sz="1200" baseline="0" dirty="0" smtClean="0"/>
              <a:t> dialog box, click </a:t>
            </a:r>
            <a:r>
              <a:rPr lang="en-US" sz="1200" b="1" baseline="0" dirty="0" smtClean="0"/>
              <a:t>Line</a:t>
            </a:r>
            <a:r>
              <a:rPr lang="en-US" sz="1200" baseline="0" dirty="0" smtClean="0"/>
              <a:t> </a:t>
            </a:r>
            <a:r>
              <a:rPr lang="en-US" sz="1200" b="1" baseline="0" dirty="0" smtClean="0"/>
              <a:t>Color</a:t>
            </a:r>
            <a:r>
              <a:rPr lang="en-US" sz="1200" baseline="0" dirty="0" smtClean="0"/>
              <a:t> in the left pane. In the </a:t>
            </a:r>
            <a:r>
              <a:rPr lang="en-US" sz="1200" b="1" baseline="0" dirty="0" smtClean="0"/>
              <a:t>Line</a:t>
            </a:r>
            <a:r>
              <a:rPr lang="en-US" sz="1200" baseline="0" dirty="0" smtClean="0"/>
              <a:t> </a:t>
            </a:r>
            <a:r>
              <a:rPr lang="en-US" sz="1200" b="1" baseline="0" dirty="0" smtClean="0"/>
              <a:t>Color</a:t>
            </a:r>
            <a:r>
              <a:rPr lang="en-US" sz="1200" baseline="0" dirty="0" smtClean="0"/>
              <a:t> pane, select </a:t>
            </a:r>
            <a:r>
              <a:rPr lang="en-US" sz="1200" b="1" baseline="0" dirty="0" smtClean="0"/>
              <a:t>Solid</a:t>
            </a:r>
            <a:r>
              <a:rPr lang="en-US" sz="1200" baseline="0" dirty="0" smtClean="0"/>
              <a:t> </a:t>
            </a:r>
            <a:r>
              <a:rPr lang="en-US" sz="1200" b="1" baseline="0" dirty="0" smtClean="0"/>
              <a:t>line</a:t>
            </a:r>
            <a:r>
              <a:rPr lang="en-US" sz="1200" baseline="0" dirty="0" smtClean="0"/>
              <a:t>, click the button next to </a:t>
            </a:r>
            <a:r>
              <a:rPr lang="en-US" sz="1200" b="1" baseline="0" dirty="0" smtClean="0"/>
              <a:t>Color</a:t>
            </a:r>
            <a:r>
              <a:rPr lang="en-US" sz="1200" b="0" baseline="0" dirty="0" smtClean="0"/>
              <a:t>, and then click</a:t>
            </a:r>
            <a:r>
              <a:rPr lang="en-US" sz="1200" baseline="0" dirty="0" smtClean="0"/>
              <a:t> </a:t>
            </a:r>
            <a:r>
              <a:rPr lang="en-US" sz="1200" b="1" baseline="0" dirty="0" smtClean="0"/>
              <a:t>Purple, Accent 4, Darker 25% </a:t>
            </a:r>
            <a:r>
              <a:rPr lang="en-US" sz="1200" baseline="0" dirty="0" smtClean="0"/>
              <a:t>(fifth row, eighth option from the left).</a:t>
            </a:r>
            <a:endParaRPr lang="en-US" sz="1200" dirty="0" smtClean="0"/>
          </a:p>
          <a:p>
            <a:pPr marL="228600" indent="-228600">
              <a:buFont typeface="+mj-lt"/>
              <a:buAutoNum type="arabicPeriod"/>
            </a:pPr>
            <a:r>
              <a:rPr lang="en-US" sz="1200" dirty="0" smtClean="0"/>
              <a:t>Also in the </a:t>
            </a:r>
            <a:r>
              <a:rPr lang="en-US" sz="1200" b="1" dirty="0" smtClean="0"/>
              <a:t>Format</a:t>
            </a:r>
            <a:r>
              <a:rPr lang="en-US" sz="1200" dirty="0" smtClean="0"/>
              <a:t> </a:t>
            </a:r>
            <a:r>
              <a:rPr lang="en-US" sz="1200" b="1" dirty="0" smtClean="0"/>
              <a:t>Shape</a:t>
            </a:r>
            <a:r>
              <a:rPr lang="en-US" sz="1200" dirty="0" smtClean="0"/>
              <a:t> dialog box, click </a:t>
            </a:r>
            <a:r>
              <a:rPr lang="en-US" sz="1200" b="1" dirty="0" smtClean="0"/>
              <a:t>Line</a:t>
            </a:r>
            <a:r>
              <a:rPr lang="en-US" sz="1200" dirty="0" smtClean="0"/>
              <a:t> </a:t>
            </a:r>
            <a:r>
              <a:rPr lang="en-US" sz="1200" b="1" dirty="0" smtClean="0"/>
              <a:t>Style</a:t>
            </a:r>
            <a:r>
              <a:rPr lang="en-US" sz="1200" dirty="0" smtClean="0"/>
              <a:t> in the left pane. In the </a:t>
            </a:r>
            <a:r>
              <a:rPr lang="en-US" sz="1200" b="1" dirty="0" smtClean="0"/>
              <a:t>Line</a:t>
            </a:r>
            <a:r>
              <a:rPr lang="en-US" sz="1200" dirty="0" smtClean="0"/>
              <a:t> </a:t>
            </a:r>
            <a:r>
              <a:rPr lang="en-US" sz="1200" b="1" dirty="0" smtClean="0"/>
              <a:t>Style</a:t>
            </a:r>
            <a:r>
              <a:rPr lang="en-US" sz="1200" dirty="0" smtClean="0"/>
              <a:t> pane, in the </a:t>
            </a:r>
            <a:r>
              <a:rPr lang="en-US" sz="1200" b="1" dirty="0" smtClean="0"/>
              <a:t>Width</a:t>
            </a:r>
            <a:r>
              <a:rPr lang="en-US" sz="1200" dirty="0" smtClean="0"/>
              <a:t> box, enter </a:t>
            </a:r>
            <a:r>
              <a:rPr lang="en-US" sz="1200" b="1" dirty="0" smtClean="0"/>
              <a:t>1 pt</a:t>
            </a:r>
            <a:r>
              <a:rPr lang="en-US" sz="1200" dirty="0" smtClean="0"/>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t>Also in the </a:t>
            </a:r>
            <a:r>
              <a:rPr lang="en-US" sz="1200" b="1" dirty="0" smtClean="0"/>
              <a:t>Format</a:t>
            </a:r>
            <a:r>
              <a:rPr lang="en-US" sz="1200" dirty="0" smtClean="0"/>
              <a:t> </a:t>
            </a:r>
            <a:r>
              <a:rPr lang="en-US" sz="1200" b="1" dirty="0" smtClean="0"/>
              <a:t>Shape</a:t>
            </a:r>
            <a:r>
              <a:rPr lang="en-US" sz="1200" dirty="0" smtClean="0"/>
              <a:t> dialog box, click </a:t>
            </a:r>
            <a:r>
              <a:rPr lang="en-US" sz="1200" b="1" dirty="0" smtClean="0"/>
              <a:t>Shadow</a:t>
            </a:r>
            <a:r>
              <a:rPr lang="en-US" sz="1200" dirty="0" smtClean="0"/>
              <a:t> in the left</a:t>
            </a:r>
            <a:r>
              <a:rPr lang="en-US" sz="1200" baseline="0" dirty="0" smtClean="0"/>
              <a:t> pane. In the </a:t>
            </a:r>
            <a:r>
              <a:rPr lang="en-US" sz="1200" b="1" baseline="0" dirty="0" smtClean="0"/>
              <a:t>Shadow</a:t>
            </a:r>
            <a:r>
              <a:rPr lang="en-US" sz="1200" baseline="0" dirty="0" smtClean="0"/>
              <a:t> pane, click the button next to </a:t>
            </a:r>
            <a:r>
              <a:rPr lang="en-US" sz="1200" b="1" baseline="0" dirty="0" smtClean="0"/>
              <a:t>Presets</a:t>
            </a:r>
            <a:r>
              <a:rPr lang="en-US" sz="1200" baseline="0" dirty="0" smtClean="0"/>
              <a:t> , and then under </a:t>
            </a:r>
            <a:r>
              <a:rPr lang="en-US" sz="1200" b="1" baseline="0" dirty="0" smtClean="0"/>
              <a:t>Outer</a:t>
            </a:r>
            <a:r>
              <a:rPr lang="en-US" sz="1200" baseline="0" dirty="0" smtClean="0"/>
              <a:t> click </a:t>
            </a:r>
            <a:r>
              <a:rPr lang="en-US" sz="1200" b="1" baseline="0" dirty="0" smtClean="0"/>
              <a:t>Offset</a:t>
            </a:r>
            <a:r>
              <a:rPr lang="en-US" sz="1200" baseline="0" dirty="0" smtClean="0"/>
              <a:t> </a:t>
            </a:r>
            <a:r>
              <a:rPr lang="en-US" sz="1200" b="1" baseline="0" dirty="0" smtClean="0"/>
              <a:t>Center </a:t>
            </a:r>
            <a:r>
              <a:rPr lang="en-US" sz="1200" b="0" baseline="0" dirty="0" smtClean="0"/>
              <a:t>(second row, second option from the left)</a:t>
            </a:r>
            <a:r>
              <a:rPr lang="en-US" sz="1200" baseline="0" dirty="0" smtClean="0"/>
              <a:t>. </a:t>
            </a:r>
          </a:p>
          <a:p>
            <a:pPr marL="0" indent="0">
              <a:buFont typeface="+mj-lt"/>
              <a:buNone/>
            </a:pPr>
            <a:endParaRPr lang="en-US" sz="1200" dirty="0" smtClean="0"/>
          </a:p>
          <a:p>
            <a:pPr marL="228600" indent="-228600">
              <a:buFont typeface="+mj-lt"/>
              <a:buAutoNum type="arabicPeriod"/>
            </a:pPr>
            <a:endParaRPr lang="en-US" sz="1200" dirty="0" smtClean="0"/>
          </a:p>
          <a:p>
            <a:pPr marL="228600" indent="-228600">
              <a:buFont typeface="+mj-lt"/>
              <a:buNone/>
            </a:pPr>
            <a:r>
              <a:rPr lang="en-US" sz="1200" dirty="0" smtClean="0"/>
              <a:t>To reproduce</a:t>
            </a:r>
            <a:r>
              <a:rPr lang="en-US" sz="1200" baseline="0" dirty="0" smtClean="0"/>
              <a:t> the line effects on this slide, do the following:</a:t>
            </a:r>
            <a:endParaRPr lang="en-US" sz="1200" dirty="0" smtClean="0"/>
          </a:p>
          <a:p>
            <a:pPr marL="228600" indent="-228600">
              <a:buFont typeface="+mj-lt"/>
              <a:buAutoNum type="arabicPeriod"/>
            </a:pPr>
            <a:r>
              <a:rPr lang="en-US" sz="1200" dirty="0" smtClean="0"/>
              <a:t>Press and hold</a:t>
            </a:r>
            <a:r>
              <a:rPr lang="en-US" sz="1200" baseline="0" dirty="0" smtClean="0"/>
              <a:t> SHIFT, and then </a:t>
            </a:r>
            <a:r>
              <a:rPr lang="en-US" sz="1200" dirty="0" smtClean="0"/>
              <a:t>select all of</a:t>
            </a:r>
            <a:r>
              <a:rPr lang="en-US" sz="1200" baseline="0" dirty="0" smtClean="0"/>
              <a:t> the connecting lines. </a:t>
            </a:r>
            <a:r>
              <a:rPr lang="en-US" sz="1200" dirty="0" smtClean="0"/>
              <a:t>On the </a:t>
            </a:r>
            <a:r>
              <a:rPr lang="en-US" sz="1200" b="1" dirty="0" smtClean="0"/>
              <a:t>Home</a:t>
            </a:r>
            <a:r>
              <a:rPr lang="en-US" sz="1200" dirty="0" smtClean="0"/>
              <a:t> tab, in the bottom right corner of</a:t>
            </a:r>
            <a:r>
              <a:rPr lang="en-US" sz="1200" baseline="0" dirty="0" smtClean="0"/>
              <a:t> the</a:t>
            </a:r>
            <a:r>
              <a:rPr lang="en-US" sz="1200" dirty="0" smtClean="0"/>
              <a:t> </a:t>
            </a:r>
            <a:r>
              <a:rPr lang="en-US" sz="1200" b="1" dirty="0" smtClean="0"/>
              <a:t>Drawing</a:t>
            </a:r>
            <a:r>
              <a:rPr lang="en-US" sz="1200" dirty="0" smtClean="0"/>
              <a:t> group, click the </a:t>
            </a:r>
            <a:r>
              <a:rPr lang="en-US" sz="1200" b="1" dirty="0" smtClean="0"/>
              <a:t>Format</a:t>
            </a:r>
            <a:r>
              <a:rPr lang="en-US" sz="1200" dirty="0" smtClean="0"/>
              <a:t> </a:t>
            </a:r>
            <a:r>
              <a:rPr lang="en-US" sz="1200" b="1" dirty="0" smtClean="0"/>
              <a:t>Shape</a:t>
            </a:r>
            <a:r>
              <a:rPr lang="en-US" sz="1200" dirty="0" smtClean="0"/>
              <a:t> dialog box launcher. In the </a:t>
            </a:r>
            <a:r>
              <a:rPr lang="en-US" sz="1200" b="1" dirty="0" smtClean="0"/>
              <a:t>Format</a:t>
            </a:r>
            <a:r>
              <a:rPr lang="en-US" sz="1200" dirty="0" smtClean="0"/>
              <a:t> </a:t>
            </a:r>
            <a:r>
              <a:rPr lang="en-US" sz="1200" b="1" dirty="0" smtClean="0"/>
              <a:t>Shape</a:t>
            </a:r>
            <a:r>
              <a:rPr lang="en-US" sz="1200" dirty="0" smtClean="0"/>
              <a:t> dialog box, in the left pane, click </a:t>
            </a:r>
            <a:r>
              <a:rPr lang="en-US" sz="1200" b="1" dirty="0" smtClean="0"/>
              <a:t>Line</a:t>
            </a:r>
            <a:r>
              <a:rPr lang="en-US" sz="1200" dirty="0" smtClean="0"/>
              <a:t> </a:t>
            </a:r>
            <a:r>
              <a:rPr lang="en-US" sz="1200" b="1" dirty="0" smtClean="0"/>
              <a:t>Color</a:t>
            </a:r>
            <a:r>
              <a:rPr lang="en-US" sz="1200" dirty="0" smtClean="0"/>
              <a:t>, select </a:t>
            </a:r>
            <a:r>
              <a:rPr lang="en-US" sz="1200" b="1" dirty="0" smtClean="0"/>
              <a:t>Solid line </a:t>
            </a:r>
            <a:r>
              <a:rPr lang="en-US" sz="1200" dirty="0" smtClean="0"/>
              <a:t>in the </a:t>
            </a:r>
            <a:r>
              <a:rPr lang="en-US" sz="1200" b="1" dirty="0" smtClean="0"/>
              <a:t>Line</a:t>
            </a:r>
            <a:r>
              <a:rPr lang="en-US" sz="1200" dirty="0" smtClean="0"/>
              <a:t> </a:t>
            </a:r>
            <a:r>
              <a:rPr lang="en-US" sz="1200" b="1" dirty="0" smtClean="0"/>
              <a:t>Color</a:t>
            </a:r>
            <a:r>
              <a:rPr lang="en-US" sz="1200" dirty="0" smtClean="0"/>
              <a:t> pane, and then do the following:</a:t>
            </a:r>
          </a:p>
          <a:p>
            <a:pPr marL="685800" lvl="1" indent="-228600">
              <a:buFont typeface="Arial" pitchFamily="34" charset="0"/>
              <a:buChar char="•"/>
            </a:pPr>
            <a:r>
              <a:rPr lang="en-US" sz="1200" baseline="0" dirty="0" smtClean="0"/>
              <a:t>Click the button next to </a:t>
            </a:r>
            <a:r>
              <a:rPr lang="en-US" sz="1200" b="1" baseline="0" dirty="0" smtClean="0"/>
              <a:t>Color</a:t>
            </a:r>
            <a:r>
              <a:rPr lang="en-US" sz="1200" b="0" baseline="0" dirty="0" smtClean="0"/>
              <a:t>, and then click</a:t>
            </a:r>
            <a:r>
              <a:rPr lang="en-US" sz="1200" baseline="0" dirty="0" smtClean="0"/>
              <a:t> </a:t>
            </a:r>
            <a:r>
              <a:rPr lang="en-US" sz="1200" b="1" baseline="0" dirty="0" smtClean="0"/>
              <a:t>White, Text 1 </a:t>
            </a:r>
            <a:r>
              <a:rPr lang="en-US" sz="1200" b="0" baseline="0" dirty="0" smtClean="0"/>
              <a:t>(first row, second option from the left).</a:t>
            </a:r>
          </a:p>
          <a:p>
            <a:pPr marL="685800" lvl="1" indent="-228600">
              <a:buFont typeface="Arial" pitchFamily="34" charset="0"/>
              <a:buChar char="•"/>
            </a:pPr>
            <a:r>
              <a:rPr lang="en-US" sz="1200" baseline="0" dirty="0" smtClean="0"/>
              <a:t>In the </a:t>
            </a:r>
            <a:r>
              <a:rPr lang="en-US" sz="1200" b="1" baseline="0" dirty="0" smtClean="0"/>
              <a:t>Transparency</a:t>
            </a:r>
            <a:r>
              <a:rPr lang="en-US" sz="1200" baseline="0" dirty="0" smtClean="0"/>
              <a:t> box, enter </a:t>
            </a:r>
            <a:r>
              <a:rPr lang="en-US" sz="1200" b="1" baseline="0" dirty="0" smtClean="0"/>
              <a:t>80%</a:t>
            </a:r>
            <a:r>
              <a:rPr lang="en-US" sz="1200" baseline="0" dirty="0" smtClean="0"/>
              <a:t>. </a:t>
            </a:r>
          </a:p>
          <a:p>
            <a:pPr marL="228600" indent="-228600">
              <a:buFont typeface="+mj-lt"/>
              <a:buAutoNum type="arabicPeriod"/>
            </a:pPr>
            <a:r>
              <a:rPr lang="en-US" sz="1200" baseline="0" dirty="0" smtClean="0"/>
              <a:t>Also in the </a:t>
            </a:r>
            <a:r>
              <a:rPr lang="en-US" sz="1200" b="1" baseline="0" dirty="0" smtClean="0"/>
              <a:t>Format</a:t>
            </a:r>
            <a:r>
              <a:rPr lang="en-US" sz="1200" baseline="0" dirty="0" smtClean="0"/>
              <a:t> </a:t>
            </a:r>
            <a:r>
              <a:rPr lang="en-US" sz="1200" b="1" baseline="0" dirty="0" smtClean="0"/>
              <a:t>Shape</a:t>
            </a:r>
            <a:r>
              <a:rPr lang="en-US" sz="1200" baseline="0" dirty="0" smtClean="0"/>
              <a:t> dialog box, click </a:t>
            </a:r>
            <a:r>
              <a:rPr lang="en-US" sz="1200" b="1" baseline="0" dirty="0" smtClean="0"/>
              <a:t>Line</a:t>
            </a:r>
            <a:r>
              <a:rPr lang="en-US" sz="1200" baseline="0" dirty="0" smtClean="0"/>
              <a:t> </a:t>
            </a:r>
            <a:r>
              <a:rPr lang="en-US" sz="1200" b="1" baseline="0" dirty="0" smtClean="0"/>
              <a:t>Style</a:t>
            </a:r>
            <a:r>
              <a:rPr lang="en-US" sz="1200" baseline="0" dirty="0" smtClean="0"/>
              <a:t> in the left pane. In the </a:t>
            </a:r>
            <a:r>
              <a:rPr lang="en-US" sz="1200" b="1" baseline="0" dirty="0" smtClean="0"/>
              <a:t>Line</a:t>
            </a:r>
            <a:r>
              <a:rPr lang="en-US" sz="1200" baseline="0" dirty="0" smtClean="0"/>
              <a:t> </a:t>
            </a:r>
            <a:r>
              <a:rPr lang="en-US" sz="1200" b="1" baseline="0" dirty="0" smtClean="0"/>
              <a:t>Style</a:t>
            </a:r>
            <a:r>
              <a:rPr lang="en-US" sz="1200" baseline="0" dirty="0" smtClean="0"/>
              <a:t> pane, do the following:</a:t>
            </a:r>
          </a:p>
          <a:p>
            <a:pPr marL="685800" lvl="1" indent="-228600">
              <a:buFont typeface="Arial" pitchFamily="34" charset="0"/>
              <a:buChar char="•"/>
            </a:pPr>
            <a:r>
              <a:rPr lang="en-US" sz="1200" baseline="0" dirty="0" smtClean="0"/>
              <a:t>In the </a:t>
            </a:r>
            <a:r>
              <a:rPr lang="en-US" sz="1200" b="1" baseline="0" dirty="0" smtClean="0"/>
              <a:t>Width</a:t>
            </a:r>
            <a:r>
              <a:rPr lang="en-US" sz="1200" baseline="0" dirty="0" smtClean="0"/>
              <a:t> box, enter </a:t>
            </a:r>
            <a:r>
              <a:rPr lang="en-US" sz="1200" b="1" baseline="0" dirty="0" smtClean="0"/>
              <a:t>2.5 pt</a:t>
            </a:r>
            <a:r>
              <a:rPr lang="en-US" sz="1200" b="0" baseline="0" dirty="0" smtClean="0"/>
              <a:t>.</a:t>
            </a:r>
            <a:endParaRPr lang="en-US" sz="1200" baseline="0" dirty="0" smtClean="0"/>
          </a:p>
          <a:p>
            <a:pPr marL="685800" lvl="1" indent="-228600">
              <a:buFont typeface="Arial" pitchFamily="34" charset="0"/>
              <a:buChar char="•"/>
            </a:pPr>
            <a:r>
              <a:rPr lang="en-US" sz="1200" baseline="0" dirty="0" smtClean="0"/>
              <a:t>In the </a:t>
            </a:r>
            <a:r>
              <a:rPr lang="en-US" sz="1200" b="1" baseline="0" dirty="0" smtClean="0"/>
              <a:t>Dash</a:t>
            </a:r>
            <a:r>
              <a:rPr lang="en-US" sz="1200" baseline="0" dirty="0" smtClean="0"/>
              <a:t> </a:t>
            </a:r>
            <a:r>
              <a:rPr lang="en-US" sz="1200" b="1" baseline="0" dirty="0" smtClean="0"/>
              <a:t>type</a:t>
            </a:r>
            <a:r>
              <a:rPr lang="en-US" sz="1200" baseline="0" dirty="0" smtClean="0"/>
              <a:t> list select </a:t>
            </a:r>
            <a:r>
              <a:rPr lang="en-US" sz="1200" b="1" baseline="0" dirty="0" smtClean="0"/>
              <a:t>Round</a:t>
            </a:r>
            <a:r>
              <a:rPr lang="en-US" sz="1200" baseline="0" dirty="0" smtClean="0"/>
              <a:t> </a:t>
            </a:r>
            <a:r>
              <a:rPr lang="en-US" sz="1200" b="1" baseline="0" dirty="0" smtClean="0"/>
              <a:t>Dot </a:t>
            </a:r>
            <a:r>
              <a:rPr lang="en-US" sz="1200" b="0" baseline="0" dirty="0" smtClean="0"/>
              <a:t>(second option from the top)</a:t>
            </a:r>
            <a:r>
              <a:rPr lang="en-US" sz="1200" baseline="0" dirty="0" smtClean="0"/>
              <a:t>.</a:t>
            </a:r>
          </a:p>
          <a:p>
            <a:pPr marL="228600" indent="-228600">
              <a:buFont typeface="+mj-lt"/>
              <a:buNone/>
            </a:pPr>
            <a:endParaRPr lang="en-US" sz="1200" dirty="0" smtClean="0"/>
          </a:p>
          <a:p>
            <a:pPr marL="228600" indent="-228600">
              <a:buFont typeface="+mj-lt"/>
              <a:buNone/>
            </a:pPr>
            <a:endParaRPr lang="en-US" sz="1200" dirty="0" smtClean="0"/>
          </a:p>
          <a:p>
            <a:pPr marL="228600" indent="-228600">
              <a:buFont typeface="+mj-lt"/>
              <a:buNone/>
            </a:pPr>
            <a:r>
              <a:rPr lang="en-US" sz="1200" dirty="0" smtClean="0"/>
              <a:t>To reproduce the animation effects for the rectangles on this slide, do the following:</a:t>
            </a:r>
          </a:p>
          <a:p>
            <a:pPr marL="228600" indent="-228600">
              <a:buFont typeface="+mj-lt"/>
              <a:buAutoNum type="arabicPeriod"/>
            </a:pPr>
            <a:r>
              <a:rPr lang="en-US" sz="1200" dirty="0" smtClean="0"/>
              <a:t>On the slide, select</a:t>
            </a:r>
            <a:r>
              <a:rPr lang="en-US" sz="1200" baseline="0" dirty="0" smtClean="0"/>
              <a:t> the graphic. On the </a:t>
            </a:r>
            <a:r>
              <a:rPr lang="en-US" sz="1200" b="1" baseline="0" dirty="0" smtClean="0"/>
              <a:t>Animations</a:t>
            </a:r>
            <a:r>
              <a:rPr lang="en-US" sz="1200" baseline="0" dirty="0" smtClean="0"/>
              <a:t> tab, in the </a:t>
            </a:r>
            <a:r>
              <a:rPr lang="en-US" sz="1200" b="1" baseline="0" dirty="0" smtClean="0"/>
              <a:t>Advanced Animation</a:t>
            </a:r>
            <a:r>
              <a:rPr lang="en-US" sz="1200" baseline="0" dirty="0" smtClean="0"/>
              <a:t> group, click </a:t>
            </a:r>
            <a:r>
              <a:rPr lang="en-US" sz="1200" b="1" baseline="0" dirty="0" smtClean="0"/>
              <a:t>Add Animation</a:t>
            </a:r>
            <a:r>
              <a:rPr lang="en-US" sz="1200" baseline="0" dirty="0" smtClean="0"/>
              <a:t>, and then under </a:t>
            </a:r>
            <a:r>
              <a:rPr lang="en-US" sz="1200" b="1" baseline="0" dirty="0" smtClean="0"/>
              <a:t>Entrance</a:t>
            </a:r>
            <a:r>
              <a:rPr lang="en-US" sz="1200" baseline="0" dirty="0" smtClean="0"/>
              <a:t> click </a:t>
            </a:r>
            <a:r>
              <a:rPr lang="en-US" sz="1200" b="1" baseline="0" dirty="0" smtClean="0"/>
              <a:t>Float In</a:t>
            </a:r>
            <a:r>
              <a:rPr lang="en-US" sz="1200" baseline="0" dirty="0" smtClean="0"/>
              <a:t>.</a:t>
            </a:r>
          </a:p>
          <a:p>
            <a:pPr marL="228600" indent="-228600">
              <a:buFont typeface="+mj-lt"/>
              <a:buAutoNum type="arabicPeriod"/>
            </a:pPr>
            <a:r>
              <a:rPr lang="en-US" sz="1200" baseline="0" dirty="0" smtClean="0"/>
              <a:t>Also on the </a:t>
            </a:r>
            <a:r>
              <a:rPr lang="en-US" sz="1200" b="1" baseline="0" dirty="0" smtClean="0"/>
              <a:t>Animations</a:t>
            </a:r>
            <a:r>
              <a:rPr lang="en-US" sz="1200" baseline="0" dirty="0" smtClean="0"/>
              <a:t> tab, in the </a:t>
            </a:r>
            <a:r>
              <a:rPr lang="en-US" sz="1200" b="1" baseline="0" dirty="0" smtClean="0"/>
              <a:t>Timing</a:t>
            </a:r>
            <a:r>
              <a:rPr lang="en-US" sz="1200" baseline="0" dirty="0" smtClean="0"/>
              <a:t> group, in the </a:t>
            </a:r>
            <a:r>
              <a:rPr lang="en-US" sz="1200" b="1" baseline="0" dirty="0" smtClean="0"/>
              <a:t>Duration</a:t>
            </a:r>
            <a:r>
              <a:rPr lang="en-US" sz="1200" baseline="0" dirty="0" smtClean="0"/>
              <a:t> box, enter </a:t>
            </a:r>
            <a:r>
              <a:rPr lang="en-US" sz="1200" b="1" baseline="0" dirty="0" smtClean="0"/>
              <a:t>1.00 seconds</a:t>
            </a:r>
            <a:r>
              <a:rPr lang="en-US" sz="1200" baseline="0" dirty="0" smtClean="0"/>
              <a:t>.</a:t>
            </a:r>
          </a:p>
          <a:p>
            <a:pPr marL="228600" indent="-228600">
              <a:buFont typeface="+mj-lt"/>
              <a:buAutoNum type="arabicPeriod"/>
            </a:pPr>
            <a:r>
              <a:rPr lang="en-US" sz="1200" baseline="0" dirty="0" smtClean="0"/>
              <a:t>Also on the </a:t>
            </a:r>
            <a:r>
              <a:rPr lang="en-US" sz="1200" b="1" baseline="0" dirty="0" smtClean="0"/>
              <a:t>Animations</a:t>
            </a:r>
            <a:r>
              <a:rPr lang="en-US" sz="1200" baseline="0" dirty="0" smtClean="0"/>
              <a:t> tab, in the </a:t>
            </a:r>
            <a:r>
              <a:rPr lang="en-US" sz="1200" b="1" baseline="0" dirty="0" smtClean="0"/>
              <a:t>Animation</a:t>
            </a:r>
            <a:r>
              <a:rPr lang="en-US" sz="1200" baseline="0" dirty="0" smtClean="0"/>
              <a:t> group, click </a:t>
            </a:r>
            <a:r>
              <a:rPr lang="en-US" sz="1200" b="1" baseline="0" dirty="0" smtClean="0"/>
              <a:t>Effect Options</a:t>
            </a:r>
            <a:r>
              <a:rPr lang="en-US" sz="1200" baseline="0" dirty="0" smtClean="0"/>
              <a:t>, and then do the following:</a:t>
            </a:r>
          </a:p>
          <a:p>
            <a:pPr marL="685800" lvl="1" indent="-228600">
              <a:buFont typeface="+mj-lt"/>
              <a:buAutoNum type="arabicPeriod"/>
            </a:pPr>
            <a:r>
              <a:rPr lang="en-US" sz="1200" baseline="0" dirty="0" smtClean="0"/>
              <a:t>Click </a:t>
            </a:r>
            <a:r>
              <a:rPr lang="en-US" sz="1200" b="1" baseline="0" dirty="0" smtClean="0"/>
              <a:t>Float Down</a:t>
            </a:r>
            <a:r>
              <a:rPr lang="en-US" sz="1200" baseline="0" dirty="0" smtClean="0"/>
              <a:t>.</a:t>
            </a:r>
          </a:p>
          <a:p>
            <a:pPr marL="685800" lvl="1" indent="-228600">
              <a:buFont typeface="+mj-lt"/>
              <a:buAutoNum type="arabicPeriod"/>
            </a:pPr>
            <a:r>
              <a:rPr lang="en-US" sz="1200" baseline="0" dirty="0" smtClean="0"/>
              <a:t>Click </a:t>
            </a:r>
            <a:r>
              <a:rPr lang="en-US" sz="1200" b="1" baseline="0" dirty="0" smtClean="0"/>
              <a:t>Level One by One</a:t>
            </a:r>
            <a:r>
              <a:rPr lang="en-US" sz="1200" baseline="0" dirty="0" smtClean="0"/>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t>Also on the </a:t>
            </a:r>
            <a:r>
              <a:rPr lang="en-US" sz="1200" b="1" i="0" baseline="0" dirty="0" smtClean="0"/>
              <a:t>Animations</a:t>
            </a:r>
            <a:r>
              <a:rPr lang="en-US" sz="1200" i="0" baseline="0" dirty="0" smtClean="0"/>
              <a:t> tab, in the </a:t>
            </a:r>
            <a:r>
              <a:rPr lang="en-US" sz="1200" b="1" i="0" baseline="0" dirty="0" smtClean="0"/>
              <a:t>Advanced Animation </a:t>
            </a:r>
            <a:r>
              <a:rPr lang="en-US" sz="1200" i="0" baseline="0" dirty="0" smtClean="0"/>
              <a:t>group, click </a:t>
            </a:r>
            <a:r>
              <a:rPr lang="en-US" sz="1200" b="1" i="0" baseline="0" dirty="0" smtClean="0"/>
              <a:t>Animation Pane.</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t>In the </a:t>
            </a:r>
            <a:r>
              <a:rPr lang="en-US" sz="1200" b="1" i="0" baseline="0" dirty="0" smtClean="0"/>
              <a:t>Animation Pane</a:t>
            </a:r>
            <a:r>
              <a:rPr lang="en-US" sz="1200" i="0" baseline="0" dirty="0" smtClean="0"/>
              <a:t>, click the double arrow under the </a:t>
            </a:r>
            <a:r>
              <a:rPr lang="en-US" sz="1200" b="0" i="0" baseline="0" dirty="0" smtClean="0"/>
              <a:t>animation </a:t>
            </a:r>
            <a:r>
              <a:rPr lang="en-US" sz="1200" i="0" baseline="0" dirty="0" smtClean="0"/>
              <a:t>effect to expand the contents of the list of effects.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t>Also in the </a:t>
            </a:r>
            <a:r>
              <a:rPr lang="en-US" sz="1200" b="1" dirty="0" smtClean="0"/>
              <a:t>Animation Pane</a:t>
            </a:r>
            <a:r>
              <a:rPr lang="en-US" sz="1200" dirty="0" smtClean="0"/>
              <a:t>, press and hold CTRL,</a:t>
            </a:r>
            <a:r>
              <a:rPr lang="en-US" sz="1200" baseline="0" dirty="0" smtClean="0"/>
              <a:t> and then select the first four </a:t>
            </a:r>
            <a:r>
              <a:rPr lang="en-US" sz="1200" b="0" baseline="0" dirty="0" smtClean="0"/>
              <a:t>animation</a:t>
            </a:r>
            <a:r>
              <a:rPr lang="en-US" sz="1200" b="1" baseline="0" dirty="0" smtClean="0"/>
              <a:t> </a:t>
            </a:r>
            <a:r>
              <a:rPr lang="en-US" sz="1200" baseline="0" dirty="0" smtClean="0"/>
              <a:t>effects (float down effects). On the </a:t>
            </a:r>
            <a:r>
              <a:rPr lang="en-US" sz="1200" b="1" baseline="0" dirty="0" smtClean="0"/>
              <a:t>Animations</a:t>
            </a:r>
            <a:r>
              <a:rPr lang="en-US" sz="1200" baseline="0" dirty="0" smtClean="0"/>
              <a:t> tab, in the </a:t>
            </a:r>
            <a:r>
              <a:rPr lang="en-US" sz="1200" b="1" baseline="0" dirty="0" smtClean="0"/>
              <a:t>Timing</a:t>
            </a:r>
            <a:r>
              <a:rPr lang="en-US" sz="1200" baseline="0" dirty="0" smtClean="0"/>
              <a:t> group, in the </a:t>
            </a:r>
            <a:r>
              <a:rPr lang="en-US" sz="1200" b="1" baseline="0" dirty="0" smtClean="0"/>
              <a:t>Start</a:t>
            </a:r>
            <a:r>
              <a:rPr lang="en-US" sz="1200" baseline="0" dirty="0" smtClean="0"/>
              <a:t> list, select </a:t>
            </a:r>
            <a:r>
              <a:rPr lang="en-US" sz="1200" b="1" baseline="0" dirty="0" smtClean="0"/>
              <a:t>With Previous</a:t>
            </a:r>
            <a:r>
              <a:rPr lang="en-US" sz="1200" baseline="0" dirty="0" smtClean="0"/>
              <a:t>.</a:t>
            </a:r>
          </a:p>
          <a:p>
            <a:pPr marL="228600" lvl="0" indent="-228600">
              <a:buFont typeface="+mj-lt"/>
              <a:buAutoNum type="arabicPeriod"/>
            </a:pPr>
            <a:r>
              <a:rPr lang="en-US" sz="1200" dirty="0" smtClean="0"/>
              <a:t>In the </a:t>
            </a:r>
            <a:r>
              <a:rPr lang="en-US" sz="1200" b="1" dirty="0" smtClean="0"/>
              <a:t>Animation Pane</a:t>
            </a:r>
            <a:r>
              <a:rPr lang="en-US" sz="1200" dirty="0" smtClean="0"/>
              <a:t>, select the first animation effect. On the </a:t>
            </a:r>
            <a:r>
              <a:rPr lang="en-US" sz="1200" b="1" dirty="0" smtClean="0"/>
              <a:t>Animations</a:t>
            </a:r>
            <a:r>
              <a:rPr lang="en-US" sz="1200" dirty="0" smtClean="0"/>
              <a:t> tab</a:t>
            </a:r>
            <a:r>
              <a:rPr lang="en-US" sz="1200" b="0" baseline="0" dirty="0" smtClean="0"/>
              <a:t>, on the </a:t>
            </a:r>
            <a:r>
              <a:rPr lang="en-US" sz="1200" b="1" baseline="0" dirty="0" smtClean="0"/>
              <a:t>Timing</a:t>
            </a:r>
            <a:r>
              <a:rPr lang="en-US" sz="1200" b="0" baseline="0" dirty="0" smtClean="0"/>
              <a:t> group, in the </a:t>
            </a:r>
            <a:r>
              <a:rPr lang="en-US" sz="1200" b="1" baseline="0" dirty="0" smtClean="0"/>
              <a:t>Delay</a:t>
            </a:r>
            <a:r>
              <a:rPr lang="en-US" sz="1200" b="0" baseline="0" dirty="0" smtClean="0"/>
              <a:t> box, enter </a:t>
            </a:r>
            <a:r>
              <a:rPr lang="en-US" sz="1200" b="1" baseline="0" dirty="0" smtClean="0"/>
              <a:t>2</a:t>
            </a:r>
            <a:r>
              <a:rPr lang="en-US" sz="1200" b="0" baseline="0" dirty="0" smtClean="0"/>
              <a:t>.</a:t>
            </a:r>
            <a:endParaRPr lang="en-US" sz="1200" baseline="0" dirty="0" smtClean="0"/>
          </a:p>
          <a:p>
            <a:pPr marL="228600" lvl="0" indent="-228600">
              <a:buFont typeface="+mj-lt"/>
              <a:buAutoNum type="arabicPeriod"/>
            </a:pPr>
            <a:r>
              <a:rPr lang="en-US" sz="1200" dirty="0" smtClean="0"/>
              <a:t>In the </a:t>
            </a:r>
            <a:r>
              <a:rPr lang="en-US" sz="1200" b="1" dirty="0" smtClean="0"/>
              <a:t>Animation Pane</a:t>
            </a:r>
            <a:r>
              <a:rPr lang="en-US" sz="1200" dirty="0" smtClean="0"/>
              <a:t>, select the second animation effect. On the </a:t>
            </a:r>
            <a:r>
              <a:rPr lang="en-US" sz="1200" b="1" dirty="0" smtClean="0"/>
              <a:t>Animations</a:t>
            </a:r>
            <a:r>
              <a:rPr lang="en-US" sz="1200" baseline="0" dirty="0" smtClean="0"/>
              <a:t> tab, in the </a:t>
            </a:r>
            <a:r>
              <a:rPr lang="en-US" sz="1200" b="1" baseline="0" dirty="0" smtClean="0"/>
              <a:t>Animation</a:t>
            </a:r>
            <a:r>
              <a:rPr lang="en-US" sz="1200" baseline="0" dirty="0" smtClean="0"/>
              <a:t> group, click </a:t>
            </a:r>
            <a:r>
              <a:rPr lang="en-US" sz="1200" b="1" baseline="0" dirty="0" smtClean="0"/>
              <a:t>More</a:t>
            </a:r>
            <a:r>
              <a:rPr lang="en-US" sz="1200" baseline="0" dirty="0" smtClean="0"/>
              <a:t>, and then click </a:t>
            </a:r>
            <a:r>
              <a:rPr lang="en-US" sz="1200" b="1" baseline="0" dirty="0" smtClean="0"/>
              <a:t>More Entrance Effects</a:t>
            </a:r>
            <a:r>
              <a:rPr lang="en-US" sz="1200" baseline="0" dirty="0" smtClean="0"/>
              <a:t>. In the </a:t>
            </a:r>
            <a:r>
              <a:rPr lang="en-US" sz="1200" b="1" baseline="0" dirty="0" smtClean="0"/>
              <a:t>Change</a:t>
            </a:r>
            <a:r>
              <a:rPr lang="en-US" sz="1200" baseline="0" dirty="0" smtClean="0"/>
              <a:t> </a:t>
            </a:r>
            <a:r>
              <a:rPr lang="en-US" sz="1200" b="1" baseline="0" dirty="0" smtClean="0"/>
              <a:t>Entrance</a:t>
            </a:r>
            <a:r>
              <a:rPr lang="en-US" sz="1200" baseline="0" dirty="0" smtClean="0"/>
              <a:t> </a:t>
            </a:r>
            <a:r>
              <a:rPr lang="en-US" sz="1200" b="1" baseline="0" dirty="0" smtClean="0"/>
              <a:t>Effect</a:t>
            </a:r>
            <a:r>
              <a:rPr lang="en-US" sz="1200" baseline="0" dirty="0" smtClean="0"/>
              <a:t> dialog box, under </a:t>
            </a:r>
            <a:r>
              <a:rPr lang="en-US" sz="1200" b="1" baseline="0" dirty="0" smtClean="0"/>
              <a:t>Moderate</a:t>
            </a:r>
            <a:r>
              <a:rPr lang="en-US" sz="1200" b="0" baseline="0" dirty="0" smtClean="0"/>
              <a:t>,</a:t>
            </a:r>
            <a:r>
              <a:rPr lang="en-US" sz="1200" baseline="0" dirty="0" smtClean="0"/>
              <a:t> click </a:t>
            </a:r>
            <a:r>
              <a:rPr lang="en-US" sz="1200" b="1" baseline="0" dirty="0" smtClean="0"/>
              <a:t>Rise</a:t>
            </a:r>
            <a:r>
              <a:rPr lang="en-US" sz="1200" baseline="0" dirty="0" smtClean="0"/>
              <a:t> </a:t>
            </a:r>
            <a:r>
              <a:rPr lang="en-US" sz="1200" b="1" baseline="0" dirty="0" smtClean="0"/>
              <a:t>Up</a:t>
            </a:r>
            <a:r>
              <a:rPr lang="en-US" sz="1200" b="0" baseline="0" dirty="0" smtClean="0"/>
              <a:t>, and then click </a:t>
            </a:r>
            <a:r>
              <a:rPr lang="en-US" sz="1200" b="1" baseline="0" dirty="0" smtClean="0"/>
              <a:t>OK</a:t>
            </a:r>
            <a:r>
              <a:rPr lang="en-US" sz="1200" baseline="0" dirty="0" smtClean="0"/>
              <a:t>.</a:t>
            </a:r>
          </a:p>
          <a:p>
            <a:pPr marL="228600" lvl="0" indent="-228600">
              <a:buFont typeface="+mj-lt"/>
              <a:buAutoNum type="arabicPeriod"/>
            </a:pPr>
            <a:r>
              <a:rPr lang="en-US" sz="1200" dirty="0" smtClean="0"/>
              <a:t>In the </a:t>
            </a:r>
            <a:r>
              <a:rPr lang="en-US" sz="1200" b="1" dirty="0" smtClean="0"/>
              <a:t>Animation Pane</a:t>
            </a:r>
            <a:r>
              <a:rPr lang="en-US" sz="1200" dirty="0" smtClean="0"/>
              <a:t>, select </a:t>
            </a:r>
            <a:r>
              <a:rPr lang="en-US" sz="1200" baseline="0" dirty="0" smtClean="0"/>
              <a:t>the third animation effect. </a:t>
            </a:r>
            <a:r>
              <a:rPr lang="en-US" sz="1200" dirty="0" smtClean="0"/>
              <a:t>On the </a:t>
            </a:r>
            <a:r>
              <a:rPr lang="en-US" sz="1200" b="1" dirty="0" smtClean="0"/>
              <a:t>Animations</a:t>
            </a:r>
            <a:r>
              <a:rPr lang="en-US" sz="1200" baseline="0" dirty="0" smtClean="0"/>
              <a:t> tab, in the </a:t>
            </a:r>
            <a:r>
              <a:rPr lang="en-US" sz="1200" b="1" baseline="0" dirty="0" smtClean="0"/>
              <a:t>Animation</a:t>
            </a:r>
            <a:r>
              <a:rPr lang="en-US" sz="1200" baseline="0" dirty="0" smtClean="0"/>
              <a:t> group, click </a:t>
            </a:r>
            <a:r>
              <a:rPr lang="en-US" sz="1200" b="1" baseline="0" dirty="0" smtClean="0"/>
              <a:t>More</a:t>
            </a:r>
            <a:r>
              <a:rPr lang="en-US" sz="1200" baseline="0" dirty="0" smtClean="0"/>
              <a:t>, and then click </a:t>
            </a:r>
            <a:r>
              <a:rPr lang="en-US" sz="1200" b="1" baseline="0" dirty="0" smtClean="0"/>
              <a:t>More Entrance Effects</a:t>
            </a:r>
            <a:r>
              <a:rPr lang="en-US" sz="1200" baseline="0" dirty="0" smtClean="0"/>
              <a:t>. In the </a:t>
            </a:r>
            <a:r>
              <a:rPr lang="en-US" sz="1200" b="1" baseline="0" dirty="0" smtClean="0"/>
              <a:t>Change</a:t>
            </a:r>
            <a:r>
              <a:rPr lang="en-US" sz="1200" baseline="0" dirty="0" smtClean="0"/>
              <a:t> </a:t>
            </a:r>
            <a:r>
              <a:rPr lang="en-US" sz="1200" b="1" baseline="0" dirty="0" smtClean="0"/>
              <a:t>Entrance</a:t>
            </a:r>
            <a:r>
              <a:rPr lang="en-US" sz="1200" baseline="0" dirty="0" smtClean="0"/>
              <a:t> </a:t>
            </a:r>
            <a:r>
              <a:rPr lang="en-US" sz="1200" b="1" baseline="0" dirty="0" smtClean="0"/>
              <a:t>Effect</a:t>
            </a:r>
            <a:r>
              <a:rPr lang="en-US" sz="1200" baseline="0" dirty="0" smtClean="0"/>
              <a:t> dialog box, under </a:t>
            </a:r>
            <a:r>
              <a:rPr lang="en-US" sz="1200" b="1" baseline="0" dirty="0" smtClean="0"/>
              <a:t>Moderate</a:t>
            </a:r>
            <a:r>
              <a:rPr lang="en-US" sz="1200" b="0" baseline="0" dirty="0" smtClean="0"/>
              <a:t>,</a:t>
            </a:r>
            <a:r>
              <a:rPr lang="en-US" sz="1200" b="1" baseline="0" dirty="0" smtClean="0"/>
              <a:t> </a:t>
            </a:r>
            <a:r>
              <a:rPr lang="en-US" sz="1200" baseline="0" dirty="0" smtClean="0"/>
              <a:t>click </a:t>
            </a:r>
            <a:r>
              <a:rPr lang="en-US" sz="1200" b="1" baseline="0" dirty="0" smtClean="0"/>
              <a:t>Rise</a:t>
            </a:r>
            <a:r>
              <a:rPr lang="en-US" sz="1200" baseline="0" dirty="0" smtClean="0"/>
              <a:t> </a:t>
            </a:r>
            <a:r>
              <a:rPr lang="en-US" sz="1200" b="1" baseline="0" dirty="0" smtClean="0"/>
              <a:t>Up</a:t>
            </a:r>
            <a:r>
              <a:rPr lang="en-US" sz="1200" b="0" baseline="0" dirty="0" smtClean="0"/>
              <a:t>, and then click </a:t>
            </a:r>
            <a:r>
              <a:rPr lang="en-US" sz="1200" b="1" baseline="0" dirty="0" smtClean="0"/>
              <a:t>OK</a:t>
            </a:r>
            <a:r>
              <a:rPr lang="en-US" sz="1200" baseline="0" dirty="0" smtClean="0"/>
              <a:t>.</a:t>
            </a:r>
          </a:p>
          <a:p>
            <a:pPr marL="228600" lvl="0" indent="-228600">
              <a:buFont typeface="+mj-lt"/>
              <a:buAutoNum type="arabicPeriod"/>
            </a:pPr>
            <a:r>
              <a:rPr lang="en-US" sz="1200" baseline="0" dirty="0" smtClean="0"/>
              <a:t>Also on the </a:t>
            </a:r>
            <a:r>
              <a:rPr lang="en-US" sz="1200" b="1" baseline="0" dirty="0" smtClean="0"/>
              <a:t>Animations</a:t>
            </a:r>
            <a:r>
              <a:rPr lang="en-US" sz="1200" baseline="0" dirty="0" smtClean="0"/>
              <a:t> tab, in the </a:t>
            </a:r>
            <a:r>
              <a:rPr lang="en-US" sz="1200" b="1" baseline="0" dirty="0" smtClean="0"/>
              <a:t>Timing</a:t>
            </a:r>
            <a:r>
              <a:rPr lang="en-US" sz="1200" baseline="0" dirty="0" smtClean="0"/>
              <a:t> group, in the </a:t>
            </a:r>
            <a:r>
              <a:rPr lang="en-US" sz="1200" b="1" baseline="0" dirty="0" smtClean="0"/>
              <a:t>Delay</a:t>
            </a:r>
            <a:r>
              <a:rPr lang="en-US" sz="1200" baseline="0" dirty="0" smtClean="0"/>
              <a:t> box, enter </a:t>
            </a:r>
            <a:r>
              <a:rPr lang="en-US" sz="1200" b="1" baseline="0" dirty="0" smtClean="0"/>
              <a:t>0.5</a:t>
            </a:r>
            <a:r>
              <a:rPr lang="en-US" sz="1200" baseline="0" dirty="0" smtClean="0"/>
              <a:t>.</a:t>
            </a:r>
          </a:p>
          <a:p>
            <a:pPr marL="228600" lvl="0" indent="-228600">
              <a:buFont typeface="+mj-lt"/>
              <a:buAutoNum type="arabicPeriod"/>
            </a:pPr>
            <a:r>
              <a:rPr lang="en-US" sz="1200" dirty="0" smtClean="0"/>
              <a:t>In the </a:t>
            </a:r>
            <a:r>
              <a:rPr lang="en-US" sz="1200" b="1" dirty="0" smtClean="0"/>
              <a:t>Animation Pane</a:t>
            </a:r>
            <a:r>
              <a:rPr lang="en-US" sz="1200" dirty="0" smtClean="0"/>
              <a:t>, select </a:t>
            </a:r>
            <a:r>
              <a:rPr lang="en-US" sz="1200" baseline="0" dirty="0" smtClean="0"/>
              <a:t>the fourth animation effect. </a:t>
            </a:r>
            <a:r>
              <a:rPr lang="en-US" sz="1200" dirty="0" smtClean="0"/>
              <a:t>On the </a:t>
            </a:r>
            <a:r>
              <a:rPr lang="en-US" sz="1200" b="1" dirty="0" smtClean="0"/>
              <a:t>Animations</a:t>
            </a:r>
            <a:r>
              <a:rPr lang="en-US" sz="1200" baseline="0" dirty="0" smtClean="0"/>
              <a:t> tab, in the </a:t>
            </a:r>
            <a:r>
              <a:rPr lang="en-US" sz="1200" b="1" baseline="0" dirty="0" smtClean="0"/>
              <a:t>Animation</a:t>
            </a:r>
            <a:r>
              <a:rPr lang="en-US" sz="1200" baseline="0" dirty="0" smtClean="0"/>
              <a:t> group, click </a:t>
            </a:r>
            <a:r>
              <a:rPr lang="en-US" sz="1200" b="1" baseline="0" dirty="0" smtClean="0"/>
              <a:t>More</a:t>
            </a:r>
            <a:r>
              <a:rPr lang="en-US" sz="1200" baseline="0" dirty="0" smtClean="0"/>
              <a:t>, and then click </a:t>
            </a:r>
            <a:r>
              <a:rPr lang="en-US" sz="1200" b="1" baseline="0" dirty="0" smtClean="0"/>
              <a:t>More Entrance Effects</a:t>
            </a:r>
            <a:r>
              <a:rPr lang="en-US" sz="1200" baseline="0" dirty="0" smtClean="0"/>
              <a:t>. In the </a:t>
            </a:r>
            <a:r>
              <a:rPr lang="en-US" sz="1200" b="1" baseline="0" dirty="0" smtClean="0"/>
              <a:t>Change</a:t>
            </a:r>
            <a:r>
              <a:rPr lang="en-US" sz="1200" baseline="0" dirty="0" smtClean="0"/>
              <a:t> </a:t>
            </a:r>
            <a:r>
              <a:rPr lang="en-US" sz="1200" b="1" baseline="0" dirty="0" smtClean="0"/>
              <a:t>Entrance</a:t>
            </a:r>
            <a:r>
              <a:rPr lang="en-US" sz="1200" baseline="0" dirty="0" smtClean="0"/>
              <a:t> </a:t>
            </a:r>
            <a:r>
              <a:rPr lang="en-US" sz="1200" b="1" baseline="0" dirty="0" smtClean="0"/>
              <a:t>Effect</a:t>
            </a:r>
            <a:r>
              <a:rPr lang="en-US" sz="1200" baseline="0" dirty="0" smtClean="0"/>
              <a:t> dialog box, under </a:t>
            </a:r>
            <a:r>
              <a:rPr lang="en-US" sz="1200" b="1" baseline="0" dirty="0" smtClean="0"/>
              <a:t>Moderate</a:t>
            </a:r>
            <a:r>
              <a:rPr lang="en-US" sz="1200" b="0" baseline="0" dirty="0" smtClean="0"/>
              <a:t>, </a:t>
            </a:r>
            <a:r>
              <a:rPr lang="en-US" sz="1200" baseline="0" dirty="0" smtClean="0"/>
              <a:t>click </a:t>
            </a:r>
            <a:r>
              <a:rPr lang="en-US" sz="1200" b="1" baseline="0" dirty="0" smtClean="0"/>
              <a:t>Rise</a:t>
            </a:r>
            <a:r>
              <a:rPr lang="en-US" sz="1200" baseline="0" dirty="0" smtClean="0"/>
              <a:t> </a:t>
            </a:r>
            <a:r>
              <a:rPr lang="en-US" sz="1200" b="1" baseline="0" dirty="0" smtClean="0"/>
              <a:t>Up</a:t>
            </a:r>
            <a:r>
              <a:rPr lang="en-US" sz="1200" b="0" baseline="0" dirty="0" smtClean="0"/>
              <a:t>, and then click </a:t>
            </a:r>
            <a:r>
              <a:rPr lang="en-US" sz="1200" b="1" baseline="0" dirty="0" smtClean="0"/>
              <a:t>OK</a:t>
            </a:r>
            <a:r>
              <a:rPr lang="en-US" sz="1200" baseline="0" dirty="0" smtClean="0"/>
              <a:t>.</a:t>
            </a:r>
          </a:p>
          <a:p>
            <a:pPr marL="228600" lvl="0" indent="-228600">
              <a:buFont typeface="+mj-lt"/>
              <a:buAutoNum type="arabicPeriod"/>
            </a:pPr>
            <a:r>
              <a:rPr lang="en-US" sz="1200" baseline="0" dirty="0" smtClean="0"/>
              <a:t>Also on the </a:t>
            </a:r>
            <a:r>
              <a:rPr lang="en-US" sz="1200" b="1" baseline="0" dirty="0" smtClean="0"/>
              <a:t>Animations</a:t>
            </a:r>
            <a:r>
              <a:rPr lang="en-US" sz="1200" baseline="0" dirty="0" smtClean="0"/>
              <a:t> tab, in the </a:t>
            </a:r>
            <a:r>
              <a:rPr lang="en-US" sz="1200" b="1" baseline="0" dirty="0" smtClean="0"/>
              <a:t>Timing</a:t>
            </a:r>
            <a:r>
              <a:rPr lang="en-US" sz="1200" baseline="0" dirty="0" smtClean="0"/>
              <a:t> group, in the </a:t>
            </a:r>
            <a:r>
              <a:rPr lang="en-US" sz="1200" b="1" baseline="0" dirty="0" smtClean="0"/>
              <a:t>Delay</a:t>
            </a:r>
            <a:r>
              <a:rPr lang="en-US" sz="1200" baseline="0" dirty="0" smtClean="0"/>
              <a:t> box, enter </a:t>
            </a:r>
            <a:r>
              <a:rPr lang="en-US" sz="1200" b="1" baseline="0" dirty="0" smtClean="0"/>
              <a:t>1</a:t>
            </a:r>
            <a:r>
              <a:rPr lang="en-US" sz="1200" baseline="0" dirty="0" smtClean="0"/>
              <a:t>. </a:t>
            </a:r>
            <a:endParaRPr lang="en-US" sz="1200" i="1" baseline="0" dirty="0" smtClean="0"/>
          </a:p>
          <a:p>
            <a:pPr marL="228600" indent="-228600">
              <a:buFont typeface="+mj-lt"/>
              <a:buAutoNum type="arabicPeriod"/>
            </a:pPr>
            <a:endParaRPr lang="en-US" sz="1200" dirty="0" smtClean="0"/>
          </a:p>
          <a:p>
            <a:pPr marL="228600" indent="-228600">
              <a:buFont typeface="+mj-lt"/>
              <a:buAutoNum type="arabicPeriod"/>
            </a:pPr>
            <a:endParaRPr lang="en-US" sz="1200" dirty="0" smtClean="0"/>
          </a:p>
          <a:p>
            <a:pPr marL="228600" indent="-228600">
              <a:buFont typeface="+mj-lt"/>
              <a:buNone/>
            </a:pPr>
            <a:r>
              <a:rPr lang="en-US" sz="1200" dirty="0" smtClean="0"/>
              <a:t>To reproduce</a:t>
            </a:r>
            <a:r>
              <a:rPr lang="en-US" sz="1200" baseline="0" dirty="0" smtClean="0"/>
              <a:t> the animation effects for the connecting lines on this slide, do the following:</a:t>
            </a:r>
          </a:p>
          <a:p>
            <a:pPr marL="228600" lvl="1" indent="-228600">
              <a:buFont typeface="+mj-lt"/>
              <a:buAutoNum type="arabicPeriod"/>
            </a:pPr>
            <a:r>
              <a:rPr lang="en-US" sz="1200" baseline="0" dirty="0" smtClean="0"/>
              <a:t>In the </a:t>
            </a:r>
            <a:r>
              <a:rPr lang="en-US" sz="1200" b="1" baseline="0" dirty="0" smtClean="0"/>
              <a:t>Animation Pane</a:t>
            </a:r>
            <a:r>
              <a:rPr lang="en-US" sz="1200" baseline="0" dirty="0" smtClean="0"/>
              <a:t>, press and hold CTRL, and then select the fifth and ninth animation effects (float down entrance effects). On the </a:t>
            </a:r>
            <a:r>
              <a:rPr lang="en-US" sz="1200" b="1" baseline="0" dirty="0" smtClean="0"/>
              <a:t>Animations</a:t>
            </a:r>
            <a:r>
              <a:rPr lang="en-US" sz="1200" baseline="0" dirty="0" smtClean="0"/>
              <a:t> tab, in the </a:t>
            </a:r>
            <a:r>
              <a:rPr lang="en-US" sz="1200" b="1" baseline="0" dirty="0" smtClean="0"/>
              <a:t>Animation</a:t>
            </a:r>
            <a:r>
              <a:rPr lang="en-US" sz="1200" baseline="0" dirty="0" smtClean="0"/>
              <a:t> group, click </a:t>
            </a:r>
            <a:r>
              <a:rPr lang="en-US" sz="1200" b="1" baseline="0" dirty="0" smtClean="0"/>
              <a:t>More</a:t>
            </a:r>
            <a:r>
              <a:rPr lang="en-US" sz="1200" baseline="0" dirty="0" smtClean="0"/>
              <a:t>, and then under </a:t>
            </a:r>
            <a:r>
              <a:rPr lang="en-US" sz="1200" b="1" baseline="0" dirty="0" smtClean="0"/>
              <a:t>Entrance</a:t>
            </a:r>
            <a:r>
              <a:rPr lang="en-US" sz="1200" baseline="0" dirty="0" smtClean="0"/>
              <a:t> click </a:t>
            </a:r>
            <a:r>
              <a:rPr lang="en-US" sz="1200" b="1" baseline="0" dirty="0" smtClean="0"/>
              <a:t>Wipe</a:t>
            </a:r>
            <a:r>
              <a:rPr lang="en-US" sz="1200" baseline="0" dirty="0" smtClean="0"/>
              <a:t>.</a:t>
            </a:r>
          </a:p>
          <a:p>
            <a:pPr marL="228600" lvl="1" indent="-228600">
              <a:buFont typeface="+mj-lt"/>
              <a:buAutoNum type="arabicPeriod"/>
            </a:pPr>
            <a:r>
              <a:rPr lang="en-US" sz="1200" baseline="0" dirty="0" smtClean="0"/>
              <a:t>Also on the </a:t>
            </a:r>
            <a:r>
              <a:rPr lang="en-US" sz="1200" b="1" baseline="0" dirty="0" smtClean="0"/>
              <a:t>Animations</a:t>
            </a:r>
            <a:r>
              <a:rPr lang="en-US" sz="1200" baseline="0" dirty="0" smtClean="0"/>
              <a:t> tab, in the </a:t>
            </a:r>
            <a:r>
              <a:rPr lang="en-US" sz="1200" b="1" baseline="0" dirty="0" smtClean="0"/>
              <a:t>Timing</a:t>
            </a:r>
            <a:r>
              <a:rPr lang="en-US" sz="1200" baseline="0" dirty="0" smtClean="0"/>
              <a:t> group, do the following:</a:t>
            </a:r>
          </a:p>
          <a:p>
            <a:pPr marL="685800" lvl="2" indent="-228600">
              <a:buFont typeface="Arial" pitchFamily="34" charset="0"/>
              <a:buChar char="•"/>
            </a:pPr>
            <a:r>
              <a:rPr lang="en-US" sz="1200" baseline="0" dirty="0" smtClean="0"/>
              <a:t>In the </a:t>
            </a:r>
            <a:r>
              <a:rPr lang="en-US" sz="1200" b="1" baseline="0" dirty="0" smtClean="0"/>
              <a:t>Start</a:t>
            </a:r>
            <a:r>
              <a:rPr lang="en-US" sz="1200" baseline="0" dirty="0" smtClean="0"/>
              <a:t> list, select </a:t>
            </a:r>
            <a:r>
              <a:rPr lang="en-US" sz="1200" b="1" baseline="0" dirty="0" smtClean="0"/>
              <a:t>On Click</a:t>
            </a:r>
            <a:r>
              <a:rPr lang="en-US" sz="1200" baseline="0" dirty="0" smtClean="0"/>
              <a:t>.</a:t>
            </a:r>
          </a:p>
          <a:p>
            <a:pPr marL="685800" lvl="2" indent="-228600">
              <a:buFont typeface="Arial" pitchFamily="34" charset="0"/>
              <a:buChar char="•"/>
            </a:pPr>
            <a:r>
              <a:rPr lang="en-US" sz="1200" baseline="0" dirty="0" smtClean="0"/>
              <a:t>In the </a:t>
            </a:r>
            <a:r>
              <a:rPr lang="en-US" sz="1200" b="1" baseline="0" dirty="0" smtClean="0"/>
              <a:t>Duration</a:t>
            </a:r>
            <a:r>
              <a:rPr lang="en-US" sz="1200" baseline="0" dirty="0" smtClean="0"/>
              <a:t> box, enter </a:t>
            </a:r>
            <a:r>
              <a:rPr lang="en-US" sz="1200" b="1" baseline="0" dirty="0" smtClean="0"/>
              <a:t>1.00 second</a:t>
            </a:r>
            <a:r>
              <a:rPr lang="en-US" sz="1200" baseline="0" dirty="0" smtClean="0"/>
              <a:t>.</a:t>
            </a:r>
          </a:p>
          <a:p>
            <a:pPr marL="228600" lvl="1" indent="-228600">
              <a:buFont typeface="+mj-lt"/>
              <a:buAutoNum type="arabicPeriod"/>
            </a:pPr>
            <a:r>
              <a:rPr lang="en-US" sz="1200" baseline="0" dirty="0" smtClean="0"/>
              <a:t>Also on the </a:t>
            </a:r>
            <a:r>
              <a:rPr lang="en-US" sz="1200" b="1" baseline="0" dirty="0" smtClean="0"/>
              <a:t>Animation</a:t>
            </a:r>
            <a:r>
              <a:rPr lang="en-US" sz="1200" baseline="0" dirty="0" smtClean="0"/>
              <a:t> tab, in the </a:t>
            </a:r>
            <a:r>
              <a:rPr lang="en-US" sz="1200" b="1" baseline="0" dirty="0" smtClean="0"/>
              <a:t>Animation</a:t>
            </a:r>
            <a:r>
              <a:rPr lang="en-US" sz="1200" baseline="0" dirty="0" smtClean="0"/>
              <a:t> group, click </a:t>
            </a:r>
            <a:r>
              <a:rPr lang="en-US" sz="1200" b="1" baseline="0" dirty="0" smtClean="0"/>
              <a:t>Effect Options</a:t>
            </a:r>
            <a:r>
              <a:rPr lang="en-US" sz="1200" baseline="0" dirty="0" smtClean="0"/>
              <a:t>, and then click </a:t>
            </a:r>
            <a:r>
              <a:rPr lang="en-US" sz="1200" b="1" baseline="0" dirty="0" smtClean="0"/>
              <a:t>From Left</a:t>
            </a:r>
            <a:r>
              <a:rPr lang="en-US" sz="1200" baseline="0" dirty="0" smtClean="0"/>
              <a:t>.</a:t>
            </a:r>
            <a:endParaRPr lang="en-US" sz="1200" dirty="0" smtClean="0"/>
          </a:p>
          <a:p>
            <a:pPr marL="2286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t>In the </a:t>
            </a:r>
            <a:r>
              <a:rPr lang="en-US" sz="1200" b="1" dirty="0" smtClean="0"/>
              <a:t>Animations Pane</a:t>
            </a:r>
            <a:r>
              <a:rPr lang="en-US" sz="1200" dirty="0" smtClean="0"/>
              <a:t>, press and hold CTRL, and then select the seventh </a:t>
            </a:r>
            <a:r>
              <a:rPr lang="en-US" sz="1200" baseline="0" dirty="0" smtClean="0"/>
              <a:t>and 11</a:t>
            </a:r>
            <a:r>
              <a:rPr lang="en-US" sz="1200" baseline="30000" dirty="0" smtClean="0"/>
              <a:t>th</a:t>
            </a:r>
            <a:r>
              <a:rPr lang="en-US" sz="1200" baseline="0" dirty="0" smtClean="0"/>
              <a:t> animation effects (float down entrance effects). </a:t>
            </a:r>
            <a:r>
              <a:rPr lang="en-US" sz="1200" dirty="0" smtClean="0"/>
              <a:t>On the </a:t>
            </a:r>
            <a:r>
              <a:rPr lang="en-US" sz="1200" b="1" dirty="0" smtClean="0"/>
              <a:t>Animations</a:t>
            </a:r>
            <a:r>
              <a:rPr lang="en-US" sz="1200" baseline="0" dirty="0" smtClean="0"/>
              <a:t> tab, in the </a:t>
            </a:r>
            <a:r>
              <a:rPr lang="en-US" sz="1200" b="1" baseline="0" dirty="0" smtClean="0"/>
              <a:t>Animation</a:t>
            </a:r>
            <a:r>
              <a:rPr lang="en-US" sz="1200" baseline="0" dirty="0" smtClean="0"/>
              <a:t> group, click </a:t>
            </a:r>
            <a:r>
              <a:rPr lang="en-US" sz="1200" b="1" baseline="0" dirty="0" smtClean="0"/>
              <a:t>More</a:t>
            </a:r>
            <a:r>
              <a:rPr lang="en-US" sz="1200" baseline="0" dirty="0" smtClean="0"/>
              <a:t>, and then under </a:t>
            </a:r>
            <a:r>
              <a:rPr lang="en-US" sz="1200" b="1" baseline="0" dirty="0" smtClean="0"/>
              <a:t>Entrance</a:t>
            </a:r>
            <a:r>
              <a:rPr lang="en-US" sz="1200" baseline="0" dirty="0" smtClean="0"/>
              <a:t> click </a:t>
            </a:r>
            <a:r>
              <a:rPr lang="en-US" sz="1200" b="1" baseline="0" dirty="0" smtClean="0"/>
              <a:t>Wipe</a:t>
            </a:r>
            <a:r>
              <a:rPr lang="en-US" sz="1200" baseline="0" dirty="0" smtClean="0"/>
              <a:t>. </a:t>
            </a:r>
          </a:p>
          <a:p>
            <a:pPr marL="2286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t>Also on the </a:t>
            </a:r>
            <a:r>
              <a:rPr lang="en-US" sz="1200" b="1" baseline="0" dirty="0" smtClean="0"/>
              <a:t>Animations</a:t>
            </a:r>
            <a:r>
              <a:rPr lang="en-US" sz="1200" baseline="0" dirty="0" smtClean="0"/>
              <a:t> tab, in the </a:t>
            </a:r>
            <a:r>
              <a:rPr lang="en-US" sz="1200" b="1" baseline="0" dirty="0" smtClean="0"/>
              <a:t>Timing</a:t>
            </a:r>
            <a:r>
              <a:rPr lang="en-US" sz="1200" baseline="0" dirty="0" smtClean="0"/>
              <a:t> group, do the following:</a:t>
            </a:r>
          </a:p>
          <a:p>
            <a:pPr marL="685800" lvl="2" indent="-228600">
              <a:buFont typeface="Arial" pitchFamily="34" charset="0"/>
              <a:buChar char="•"/>
            </a:pPr>
            <a:r>
              <a:rPr lang="en-US" sz="1200" baseline="0" dirty="0" smtClean="0"/>
              <a:t>In the </a:t>
            </a:r>
            <a:r>
              <a:rPr lang="en-US" sz="1200" b="1" baseline="0" dirty="0" smtClean="0"/>
              <a:t>Start</a:t>
            </a:r>
            <a:r>
              <a:rPr lang="en-US" sz="1200" baseline="0" dirty="0" smtClean="0"/>
              <a:t> list, select </a:t>
            </a:r>
            <a:r>
              <a:rPr lang="en-US" sz="1200" b="1" baseline="0" dirty="0" smtClean="0"/>
              <a:t>With Previous</a:t>
            </a:r>
            <a:r>
              <a:rPr lang="en-US" sz="1200" baseline="0" dirty="0" smtClean="0"/>
              <a:t>.</a:t>
            </a:r>
          </a:p>
          <a:p>
            <a:pPr marL="685800" lvl="2" indent="-228600">
              <a:buFont typeface="Arial" pitchFamily="34" charset="0"/>
              <a:buChar char="•"/>
            </a:pPr>
            <a:r>
              <a:rPr lang="en-US" sz="1200" baseline="0" dirty="0" smtClean="0"/>
              <a:t>In the </a:t>
            </a:r>
            <a:r>
              <a:rPr lang="en-US" sz="1200" b="1" baseline="0" dirty="0" smtClean="0"/>
              <a:t>Duration </a:t>
            </a:r>
            <a:r>
              <a:rPr lang="en-US" sz="1200" b="0" baseline="0" dirty="0" smtClean="0"/>
              <a:t>box</a:t>
            </a:r>
            <a:r>
              <a:rPr lang="en-US" sz="1200" baseline="0" dirty="0" smtClean="0"/>
              <a:t>, enter </a:t>
            </a:r>
            <a:r>
              <a:rPr lang="en-US" sz="1200" b="1" baseline="0" dirty="0" smtClean="0"/>
              <a:t>1.00 second.</a:t>
            </a:r>
          </a:p>
          <a:p>
            <a:pPr marL="685800" lvl="2" indent="-228600">
              <a:buFont typeface="Arial" pitchFamily="34" charset="0"/>
              <a:buChar char="•"/>
            </a:pPr>
            <a:r>
              <a:rPr lang="en-US" sz="1200" baseline="0" dirty="0" smtClean="0"/>
              <a:t>In the </a:t>
            </a:r>
            <a:r>
              <a:rPr lang="en-US" sz="1200" b="1" baseline="0" dirty="0" smtClean="0"/>
              <a:t>Delay</a:t>
            </a:r>
            <a:r>
              <a:rPr lang="en-US" sz="1200" baseline="0" dirty="0" smtClean="0"/>
              <a:t> box, enter </a:t>
            </a:r>
            <a:r>
              <a:rPr lang="en-US" sz="1200" b="1" baseline="0" dirty="0" smtClean="0"/>
              <a:t>0.5.</a:t>
            </a:r>
          </a:p>
          <a:p>
            <a:pPr marL="2286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t>Also on the </a:t>
            </a:r>
            <a:r>
              <a:rPr lang="en-US" sz="1200" b="1" baseline="0" dirty="0" smtClean="0"/>
              <a:t>Animations</a:t>
            </a:r>
            <a:r>
              <a:rPr lang="en-US" sz="1200" baseline="0" dirty="0" smtClean="0"/>
              <a:t> tab, in the </a:t>
            </a:r>
            <a:r>
              <a:rPr lang="en-US" sz="1200" b="1" baseline="0" dirty="0" smtClean="0"/>
              <a:t>Animation</a:t>
            </a:r>
            <a:r>
              <a:rPr lang="en-US" sz="1200" baseline="0" dirty="0" smtClean="0"/>
              <a:t> group, click </a:t>
            </a:r>
            <a:r>
              <a:rPr lang="en-US" sz="1200" b="1" baseline="0" dirty="0" smtClean="0"/>
              <a:t>Effect Options</a:t>
            </a:r>
            <a:r>
              <a:rPr lang="en-US" sz="1200" baseline="0" dirty="0" smtClean="0"/>
              <a:t>, and then click </a:t>
            </a:r>
            <a:r>
              <a:rPr lang="en-US" sz="1200" b="1" baseline="0" dirty="0" smtClean="0"/>
              <a:t>From Left</a:t>
            </a:r>
            <a:r>
              <a:rPr lang="en-US" sz="1200" baseline="0" dirty="0" smtClean="0"/>
              <a:t>.</a:t>
            </a:r>
          </a:p>
          <a:p>
            <a:pPr marL="2286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t>In the </a:t>
            </a:r>
            <a:r>
              <a:rPr lang="en-US" sz="1200" b="1" baseline="0" dirty="0" smtClean="0"/>
              <a:t>Animation</a:t>
            </a:r>
            <a:r>
              <a:rPr lang="en-US" sz="1200" baseline="0" dirty="0" smtClean="0"/>
              <a:t> </a:t>
            </a:r>
            <a:r>
              <a:rPr lang="en-US" sz="1200" b="1" baseline="0" dirty="0" smtClean="0"/>
              <a:t>Pane</a:t>
            </a:r>
            <a:r>
              <a:rPr lang="en-US" sz="1200" baseline="0" dirty="0" smtClean="0"/>
              <a:t>, select the eighth animation effect (float down entrance effect). On the </a:t>
            </a:r>
            <a:r>
              <a:rPr lang="en-US" sz="1200" b="1" baseline="0" dirty="0" smtClean="0"/>
              <a:t>Animations</a:t>
            </a:r>
            <a:r>
              <a:rPr lang="en-US" sz="1200" baseline="0" dirty="0" smtClean="0"/>
              <a:t> tab, in the </a:t>
            </a:r>
            <a:r>
              <a:rPr lang="en-US" sz="1200" b="1" baseline="0" dirty="0" smtClean="0"/>
              <a:t>Timing</a:t>
            </a:r>
            <a:r>
              <a:rPr lang="en-US" sz="1200" baseline="0" dirty="0" smtClean="0"/>
              <a:t> group, in the </a:t>
            </a:r>
            <a:r>
              <a:rPr lang="en-US" sz="1200" b="1" baseline="0" dirty="0" smtClean="0"/>
              <a:t>Delay</a:t>
            </a:r>
            <a:r>
              <a:rPr lang="en-US" sz="1200" baseline="0" dirty="0" smtClean="0"/>
              <a:t> box, enter </a:t>
            </a:r>
            <a:r>
              <a:rPr lang="en-US" sz="1200" b="1" baseline="0" dirty="0" smtClean="0"/>
              <a:t>0.5</a:t>
            </a:r>
            <a:r>
              <a:rPr lang="en-US" sz="1200" baseline="0" dirty="0" smtClean="0"/>
              <a:t>.</a:t>
            </a:r>
          </a:p>
          <a:p>
            <a:pPr marL="2286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t>In the </a:t>
            </a:r>
            <a:r>
              <a:rPr lang="en-US" sz="1200" b="1" baseline="0" dirty="0" smtClean="0"/>
              <a:t>Animations</a:t>
            </a:r>
            <a:r>
              <a:rPr lang="en-US" sz="1200" baseline="0" dirty="0" smtClean="0"/>
              <a:t> </a:t>
            </a:r>
            <a:r>
              <a:rPr lang="en-US" sz="1200" b="1" baseline="0" dirty="0" smtClean="0"/>
              <a:t>Pane</a:t>
            </a:r>
            <a:r>
              <a:rPr lang="en-US" sz="1200" baseline="0" dirty="0" smtClean="0"/>
              <a:t>, press and hold CTRL, and then select the 13</a:t>
            </a:r>
            <a:r>
              <a:rPr lang="en-US" sz="1200" baseline="30000" dirty="0" smtClean="0"/>
              <a:t>th</a:t>
            </a:r>
            <a:r>
              <a:rPr lang="en-US" sz="1200" baseline="0" dirty="0" smtClean="0"/>
              <a:t>, 15</a:t>
            </a:r>
            <a:r>
              <a:rPr lang="en-US" sz="1200" baseline="30000" dirty="0" smtClean="0"/>
              <a:t>th</a:t>
            </a:r>
            <a:r>
              <a:rPr lang="en-US" sz="1200" baseline="0" dirty="0" smtClean="0"/>
              <a:t>, and 17</a:t>
            </a:r>
            <a:r>
              <a:rPr lang="en-US" sz="1200" baseline="30000" dirty="0" smtClean="0"/>
              <a:t>th</a:t>
            </a:r>
            <a:r>
              <a:rPr lang="en-US" sz="1200" baseline="0" dirty="0" smtClean="0"/>
              <a:t> animation effects (float down entrance effects). On the </a:t>
            </a:r>
            <a:r>
              <a:rPr lang="en-US" sz="1200" b="1" baseline="0" dirty="0" smtClean="0"/>
              <a:t>Animations</a:t>
            </a:r>
            <a:r>
              <a:rPr lang="en-US" sz="1200" baseline="0" dirty="0" smtClean="0"/>
              <a:t> tab, in the </a:t>
            </a:r>
            <a:r>
              <a:rPr lang="en-US" sz="1200" b="1" baseline="0" dirty="0" smtClean="0"/>
              <a:t>Animation</a:t>
            </a:r>
            <a:r>
              <a:rPr lang="en-US" sz="1200" baseline="0" dirty="0" smtClean="0"/>
              <a:t> group, click </a:t>
            </a:r>
            <a:r>
              <a:rPr lang="en-US" sz="1200" b="1" baseline="0" dirty="0" smtClean="0"/>
              <a:t>More</a:t>
            </a:r>
            <a:r>
              <a:rPr lang="en-US" sz="1200" baseline="0" dirty="0" smtClean="0"/>
              <a:t>, and then under </a:t>
            </a:r>
            <a:r>
              <a:rPr lang="en-US" sz="1200" b="1" baseline="0" dirty="0" smtClean="0"/>
              <a:t>Entrance</a:t>
            </a:r>
            <a:r>
              <a:rPr lang="en-US" sz="1200" baseline="0" dirty="0" smtClean="0"/>
              <a:t> click </a:t>
            </a:r>
            <a:r>
              <a:rPr lang="en-US" sz="1200" b="1" baseline="0" dirty="0" smtClean="0"/>
              <a:t>Wipe</a:t>
            </a:r>
            <a:r>
              <a:rPr lang="en-US" sz="1200" baseline="0" dirty="0" smtClean="0"/>
              <a:t>.</a:t>
            </a:r>
          </a:p>
          <a:p>
            <a:pPr marL="2286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t>Also on the </a:t>
            </a:r>
            <a:r>
              <a:rPr lang="en-US" sz="1200" b="1" baseline="0" dirty="0" smtClean="0"/>
              <a:t>Animations</a:t>
            </a:r>
            <a:r>
              <a:rPr lang="en-US" sz="1200" baseline="0" dirty="0" smtClean="0"/>
              <a:t> tab, in the </a:t>
            </a:r>
            <a:r>
              <a:rPr lang="en-US" sz="1200" b="1" baseline="0" dirty="0" smtClean="0"/>
              <a:t>Timing</a:t>
            </a:r>
            <a:r>
              <a:rPr lang="en-US" sz="1200" baseline="0" dirty="0" smtClean="0"/>
              <a:t> group, do the following:</a:t>
            </a:r>
          </a:p>
          <a:p>
            <a:pPr marL="685800" marR="0" lvl="2"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t>In the </a:t>
            </a:r>
            <a:r>
              <a:rPr lang="en-US" sz="1200" b="1" baseline="0" dirty="0" smtClean="0"/>
              <a:t>Start</a:t>
            </a:r>
            <a:r>
              <a:rPr lang="en-US" sz="1200" baseline="0" dirty="0" smtClean="0"/>
              <a:t> list, select </a:t>
            </a:r>
            <a:r>
              <a:rPr lang="en-US" sz="1200" b="1" baseline="0" dirty="0" smtClean="0"/>
              <a:t>With Previous</a:t>
            </a:r>
            <a:r>
              <a:rPr lang="en-US" sz="1200" baseline="0" dirty="0" smtClean="0"/>
              <a:t>.</a:t>
            </a:r>
          </a:p>
          <a:p>
            <a:pPr marL="685800" marR="0" lvl="2"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t>In the </a:t>
            </a:r>
            <a:r>
              <a:rPr lang="en-US" sz="1200" b="1" baseline="0" dirty="0" smtClean="0"/>
              <a:t>Duration</a:t>
            </a:r>
            <a:r>
              <a:rPr lang="en-US" sz="1200" baseline="0" dirty="0" smtClean="0"/>
              <a:t> box, enter </a:t>
            </a:r>
            <a:r>
              <a:rPr lang="en-US" sz="1200" b="1" baseline="0" dirty="0" smtClean="0"/>
              <a:t>1.00 second.</a:t>
            </a:r>
            <a:endParaRPr lang="en-US" sz="1200" b="0" baseline="0" dirty="0" smtClean="0"/>
          </a:p>
          <a:p>
            <a:pPr marL="2286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t>In the </a:t>
            </a:r>
            <a:r>
              <a:rPr lang="en-US" sz="1200" b="1" baseline="0" dirty="0" smtClean="0"/>
              <a:t>Animation Pane</a:t>
            </a:r>
            <a:r>
              <a:rPr lang="en-US" sz="1200" b="0" baseline="0" dirty="0" smtClean="0"/>
              <a:t>, select the 13</a:t>
            </a:r>
            <a:r>
              <a:rPr lang="en-US" sz="1200" b="0" baseline="30000" dirty="0" smtClean="0"/>
              <a:t>th</a:t>
            </a:r>
            <a:r>
              <a:rPr lang="en-US" sz="1200" b="0" baseline="0" dirty="0" smtClean="0"/>
              <a:t> animation effect (wipe entrance effect). On the </a:t>
            </a:r>
            <a:r>
              <a:rPr lang="en-US" sz="1200" b="1" baseline="0" dirty="0" smtClean="0"/>
              <a:t>Animations</a:t>
            </a:r>
            <a:r>
              <a:rPr lang="en-US" sz="1200" b="0" baseline="0" dirty="0" smtClean="0"/>
              <a:t> tab, in the </a:t>
            </a:r>
            <a:r>
              <a:rPr lang="en-US" sz="1200" b="1" baseline="0" dirty="0" smtClean="0"/>
              <a:t>Timing</a:t>
            </a:r>
            <a:r>
              <a:rPr lang="en-US" sz="1200" b="0" baseline="0" dirty="0" smtClean="0"/>
              <a:t> group, in the </a:t>
            </a:r>
            <a:r>
              <a:rPr lang="en-US" sz="1200" b="1" baseline="0" dirty="0" smtClean="0"/>
              <a:t>Delay</a:t>
            </a:r>
            <a:r>
              <a:rPr lang="en-US" sz="1200" b="0" baseline="0" dirty="0" smtClean="0"/>
              <a:t> box, enter </a:t>
            </a:r>
            <a:r>
              <a:rPr lang="en-US" sz="1200" b="1" baseline="0" dirty="0" smtClean="0"/>
              <a:t>1.00 second</a:t>
            </a:r>
            <a:r>
              <a:rPr lang="en-US" sz="1200" b="0" baseline="0" dirty="0" smtClean="0"/>
              <a:t>.</a:t>
            </a:r>
          </a:p>
          <a:p>
            <a:pPr marL="2286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t>In the </a:t>
            </a:r>
            <a:r>
              <a:rPr lang="en-US" sz="1200" b="1" baseline="0" dirty="0" smtClean="0"/>
              <a:t>Animation Pane</a:t>
            </a:r>
            <a:r>
              <a:rPr lang="en-US" sz="1200" b="0" baseline="0" dirty="0" smtClean="0"/>
              <a:t>,</a:t>
            </a:r>
            <a:r>
              <a:rPr lang="en-US" sz="1200" b="1" baseline="0" dirty="0" smtClean="0"/>
              <a:t> </a:t>
            </a:r>
            <a:r>
              <a:rPr lang="en-US" sz="1200" b="0" baseline="0" dirty="0" smtClean="0"/>
              <a:t>select the 15</a:t>
            </a:r>
            <a:r>
              <a:rPr lang="en-US" sz="1200" b="0" baseline="30000" dirty="0" smtClean="0"/>
              <a:t>th</a:t>
            </a:r>
            <a:r>
              <a:rPr lang="en-US" sz="1200" b="0" baseline="0" dirty="0" smtClean="0"/>
              <a:t> animation effect (wipe entrance effect). On the </a:t>
            </a:r>
            <a:r>
              <a:rPr lang="en-US" sz="1200" b="1" baseline="0" dirty="0" smtClean="0"/>
              <a:t>Animations</a:t>
            </a:r>
            <a:r>
              <a:rPr lang="en-US" sz="1200" b="0" baseline="0" dirty="0" smtClean="0"/>
              <a:t>  tab, in the </a:t>
            </a:r>
            <a:r>
              <a:rPr lang="en-US" sz="1200" b="1" baseline="0" dirty="0" smtClean="0"/>
              <a:t>Timing</a:t>
            </a:r>
            <a:r>
              <a:rPr lang="en-US" sz="1200" b="0" baseline="0" dirty="0" smtClean="0"/>
              <a:t> group, in the </a:t>
            </a:r>
            <a:r>
              <a:rPr lang="en-US" sz="1200" b="1" baseline="0" dirty="0" smtClean="0"/>
              <a:t>Delay</a:t>
            </a:r>
            <a:r>
              <a:rPr lang="en-US" sz="1200" b="0" baseline="0" dirty="0" smtClean="0"/>
              <a:t> box, enter </a:t>
            </a:r>
            <a:r>
              <a:rPr lang="en-US" sz="1200" b="1" baseline="0" dirty="0" smtClean="0"/>
              <a:t>1.5</a:t>
            </a:r>
            <a:r>
              <a:rPr lang="en-US" sz="1200" b="0" baseline="0" dirty="0" smtClean="0"/>
              <a:t>.</a:t>
            </a:r>
          </a:p>
          <a:p>
            <a:pPr marL="2286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t>In the </a:t>
            </a:r>
            <a:r>
              <a:rPr lang="en-US" sz="1200" b="1" baseline="0" dirty="0" smtClean="0"/>
              <a:t>Animation Pane</a:t>
            </a:r>
            <a:r>
              <a:rPr lang="en-US" sz="1200" b="0" baseline="0" dirty="0" smtClean="0"/>
              <a:t>, select the 17</a:t>
            </a:r>
            <a:r>
              <a:rPr lang="en-US" sz="1200" b="0" baseline="30000" dirty="0" smtClean="0"/>
              <a:t>th</a:t>
            </a:r>
            <a:r>
              <a:rPr lang="en-US" sz="1200" b="0" baseline="0" dirty="0" smtClean="0"/>
              <a:t> animation effect (wipe entrance effect). On the </a:t>
            </a:r>
            <a:r>
              <a:rPr lang="en-US" sz="1200" b="1" baseline="0" dirty="0" smtClean="0"/>
              <a:t>Animations</a:t>
            </a:r>
            <a:r>
              <a:rPr lang="en-US" sz="1200" b="0" baseline="0" dirty="0" smtClean="0"/>
              <a:t> tab, in the </a:t>
            </a:r>
            <a:r>
              <a:rPr lang="en-US" sz="1200" b="1" baseline="0" dirty="0" smtClean="0"/>
              <a:t>Timing</a:t>
            </a:r>
            <a:r>
              <a:rPr lang="en-US" sz="1200" b="0" baseline="0" dirty="0" smtClean="0"/>
              <a:t> group, in the </a:t>
            </a:r>
            <a:r>
              <a:rPr lang="en-US" sz="1200" b="1" baseline="0" dirty="0" smtClean="0"/>
              <a:t>Delay</a:t>
            </a:r>
            <a:r>
              <a:rPr lang="en-US" sz="1200" b="0" baseline="0" dirty="0" smtClean="0"/>
              <a:t> box, enter </a:t>
            </a:r>
            <a:r>
              <a:rPr lang="en-US" sz="1200" b="1" baseline="0" dirty="0" smtClean="0"/>
              <a:t>2</a:t>
            </a:r>
            <a:r>
              <a:rPr lang="en-US" sz="1200" b="0" baseline="0" dirty="0" smtClean="0"/>
              <a:t>.</a:t>
            </a:r>
          </a:p>
          <a:p>
            <a:pPr marL="2286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t>In the </a:t>
            </a:r>
            <a:r>
              <a:rPr lang="en-US" sz="1200" b="1" baseline="0" dirty="0" smtClean="0"/>
              <a:t>Animation Pane</a:t>
            </a:r>
            <a:r>
              <a:rPr lang="en-US" sz="1200" b="0" baseline="0" dirty="0" smtClean="0"/>
              <a:t>,</a:t>
            </a:r>
            <a:r>
              <a:rPr lang="en-US" sz="1200" b="1" baseline="0" dirty="0" smtClean="0"/>
              <a:t> </a:t>
            </a:r>
            <a:r>
              <a:rPr lang="en-US" sz="1200" b="0" baseline="0" dirty="0" smtClean="0"/>
              <a:t>press and hold CTRL, and then select the 12</a:t>
            </a:r>
            <a:r>
              <a:rPr lang="en-US" sz="1200" b="0" baseline="30000" dirty="0" smtClean="0"/>
              <a:t>th</a:t>
            </a:r>
            <a:r>
              <a:rPr lang="en-US" sz="1200" b="0" baseline="0" dirty="0" smtClean="0"/>
              <a:t>, 14</a:t>
            </a:r>
            <a:r>
              <a:rPr lang="en-US" sz="1200" b="0" baseline="30000" dirty="0" smtClean="0"/>
              <a:t>th</a:t>
            </a:r>
            <a:r>
              <a:rPr lang="en-US" sz="1200" b="0" baseline="0" dirty="0" smtClean="0"/>
              <a:t>, 16</a:t>
            </a:r>
            <a:r>
              <a:rPr lang="en-US" sz="1200" b="0" baseline="30000" dirty="0" smtClean="0"/>
              <a:t>th</a:t>
            </a:r>
            <a:r>
              <a:rPr lang="en-US" sz="1200" b="0" baseline="0" dirty="0" smtClean="0"/>
              <a:t>, and 18</a:t>
            </a:r>
            <a:r>
              <a:rPr lang="en-US" sz="1200" b="0" baseline="30000" dirty="0" smtClean="0"/>
              <a:t>th</a:t>
            </a:r>
            <a:r>
              <a:rPr lang="en-US" sz="1200" b="0" baseline="0" dirty="0" smtClean="0"/>
              <a:t> animation effects (float down entrance effects). On the </a:t>
            </a:r>
            <a:r>
              <a:rPr lang="en-US" sz="1200" b="1" baseline="0" dirty="0" smtClean="0"/>
              <a:t>Animations</a:t>
            </a:r>
            <a:r>
              <a:rPr lang="en-US" sz="1200" b="0" baseline="0" dirty="0" smtClean="0"/>
              <a:t> tab, in the </a:t>
            </a:r>
            <a:r>
              <a:rPr lang="en-US" sz="1200" b="1" baseline="0" dirty="0" smtClean="0"/>
              <a:t>Timing</a:t>
            </a:r>
            <a:r>
              <a:rPr lang="en-US" sz="1200" b="0" baseline="0" dirty="0" smtClean="0"/>
              <a:t> group, in the </a:t>
            </a:r>
            <a:r>
              <a:rPr lang="en-US" sz="1200" b="1" baseline="0" dirty="0" smtClean="0"/>
              <a:t>Start</a:t>
            </a:r>
            <a:r>
              <a:rPr lang="en-US" sz="1200" b="0" baseline="0" dirty="0" smtClean="0"/>
              <a:t> list, select </a:t>
            </a:r>
            <a:r>
              <a:rPr lang="en-US" sz="1200" b="1" baseline="0" dirty="0" smtClean="0"/>
              <a:t>With Previous</a:t>
            </a:r>
            <a:r>
              <a:rPr lang="en-US" sz="1200" b="0" baseline="0" dirty="0" smtClean="0"/>
              <a:t>.</a:t>
            </a:r>
          </a:p>
        </p:txBody>
      </p:sp>
      <p:sp>
        <p:nvSpPr>
          <p:cNvPr id="5" name="Slide Image Placeholder 4"/>
          <p:cNvSpPr>
            <a:spLocks noGrp="1" noRot="1" noChangeAspect="1"/>
          </p:cNvSpPr>
          <p:nvPr>
            <p:ph type="sldImg"/>
          </p:nvPr>
        </p:nvSpPr>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r>
              <a:rPr lang="en-US" sz="1400" b="1" dirty="0" smtClean="0"/>
              <a:t>Animated horizontal</a:t>
            </a:r>
            <a:r>
              <a:rPr lang="en-US" sz="1400" b="1" baseline="0" dirty="0" smtClean="0"/>
              <a:t> organization chart</a:t>
            </a:r>
            <a:endParaRPr lang="en-US" sz="1400" b="1" dirty="0" smtClean="0"/>
          </a:p>
          <a:p>
            <a:r>
              <a:rPr lang="en-US" sz="1400" dirty="0" smtClean="0"/>
              <a:t>(Advanced)</a:t>
            </a:r>
          </a:p>
          <a:p>
            <a:endParaRPr lang="en-US" dirty="0" smtClean="0"/>
          </a:p>
          <a:p>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Tip</a:t>
            </a:r>
            <a:r>
              <a:rPr lang="en-US" sz="1200" dirty="0" smtClean="0"/>
              <a:t>: The instructions below describe how to reproduce</a:t>
            </a:r>
            <a:r>
              <a:rPr lang="en-US" sz="1200" baseline="0" dirty="0" smtClean="0"/>
              <a:t> the exact organization chart and animation effects in the example above. In the animation procedures, the number of animation effects that require modification in the </a:t>
            </a:r>
            <a:r>
              <a:rPr lang="en-US" sz="1200" b="1" baseline="0" dirty="0" smtClean="0"/>
              <a:t>Animation Pane</a:t>
            </a:r>
            <a:r>
              <a:rPr lang="en-US" sz="1200" baseline="0" dirty="0" smtClean="0"/>
              <a:t> will vary if the chart contains a different number of managers and employees.</a:t>
            </a:r>
          </a:p>
          <a:p>
            <a:endParaRPr lang="en-US" sz="1200" dirty="0" smtClean="0"/>
          </a:p>
          <a:p>
            <a:endParaRPr lang="en-US" sz="1200" dirty="0" smtClean="0"/>
          </a:p>
          <a:p>
            <a:pPr marL="228600" indent="-228600">
              <a:buFont typeface="+mj-lt"/>
              <a:buNone/>
            </a:pPr>
            <a:r>
              <a:rPr lang="en-US" sz="1200" dirty="0" smtClean="0"/>
              <a:t>To reproduce the background effects on this slide, do the following:</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dirty="0" smtClean="0"/>
              <a:t>On the </a:t>
            </a:r>
            <a:r>
              <a:rPr lang="en-US" sz="1200" b="1" dirty="0" smtClean="0"/>
              <a:t>Home</a:t>
            </a:r>
            <a:r>
              <a:rPr lang="en-US" sz="1200" b="0" dirty="0" smtClean="0"/>
              <a:t> tab, in the </a:t>
            </a:r>
            <a:r>
              <a:rPr lang="en-US" sz="1200" b="1" dirty="0" smtClean="0"/>
              <a:t>Slides</a:t>
            </a:r>
            <a:r>
              <a:rPr lang="en-US" sz="1200" b="0" dirty="0" smtClean="0"/>
              <a:t> group, click </a:t>
            </a:r>
            <a:r>
              <a:rPr lang="en-US" sz="1200" b="1" dirty="0" smtClean="0"/>
              <a:t>Layout</a:t>
            </a:r>
            <a:r>
              <a:rPr lang="en-US" sz="1200" b="0" dirty="0" smtClean="0"/>
              <a:t>, and then click</a:t>
            </a:r>
            <a:r>
              <a:rPr lang="en-US" sz="1200" b="0" baseline="0" dirty="0" smtClean="0"/>
              <a:t> </a:t>
            </a:r>
            <a:r>
              <a:rPr lang="en-US" sz="1200" b="1" baseline="0" dirty="0" smtClean="0"/>
              <a:t>Blank</a:t>
            </a:r>
            <a:r>
              <a:rPr lang="en-US" sz="1200" b="0" baseline="0" dirty="0" smtClean="0"/>
              <a:t>. </a:t>
            </a:r>
            <a:endParaRPr lang="en-US" sz="1200" dirty="0" smtClean="0"/>
          </a:p>
          <a:p>
            <a:pPr marL="228600" indent="-228600">
              <a:buFont typeface="+mj-lt"/>
              <a:buAutoNum type="arabicPeriod"/>
            </a:pPr>
            <a:r>
              <a:rPr lang="en-US" sz="1200" dirty="0" smtClean="0"/>
              <a:t>On the </a:t>
            </a:r>
            <a:r>
              <a:rPr lang="en-US" sz="1200" b="1" dirty="0" smtClean="0"/>
              <a:t>Design</a:t>
            </a:r>
            <a:r>
              <a:rPr lang="en-US" sz="1200" dirty="0" smtClean="0"/>
              <a:t> tab, in the </a:t>
            </a:r>
            <a:r>
              <a:rPr lang="en-US" sz="1200" b="1" dirty="0" smtClean="0"/>
              <a:t>Background</a:t>
            </a:r>
            <a:r>
              <a:rPr lang="en-US" sz="1200" baseline="0" dirty="0" smtClean="0"/>
              <a:t> group, click </a:t>
            </a:r>
            <a:r>
              <a:rPr lang="en-US" sz="1200" b="1" baseline="0" dirty="0" smtClean="0"/>
              <a:t>Background</a:t>
            </a:r>
            <a:r>
              <a:rPr lang="en-US" sz="1200" baseline="0" dirty="0" smtClean="0"/>
              <a:t> </a:t>
            </a:r>
            <a:r>
              <a:rPr lang="en-US" sz="1200" b="1" baseline="0" dirty="0" smtClean="0"/>
              <a:t>Styles</a:t>
            </a:r>
            <a:r>
              <a:rPr lang="en-US" sz="1200" baseline="0" dirty="0" smtClean="0"/>
              <a:t>, and then click </a:t>
            </a:r>
            <a:r>
              <a:rPr lang="en-US" sz="1200" b="1" baseline="0" dirty="0" smtClean="0"/>
              <a:t>Style 8 </a:t>
            </a:r>
            <a:r>
              <a:rPr lang="en-US" sz="1200" b="0" baseline="0" dirty="0" smtClean="0"/>
              <a:t>(second row, fourth option from the left). (</a:t>
            </a:r>
            <a:r>
              <a:rPr lang="en-US" sz="1200" b="0" dirty="0" smtClean="0"/>
              <a:t>Note: I</a:t>
            </a:r>
            <a:r>
              <a:rPr lang="en-US" sz="1200" dirty="0" smtClean="0"/>
              <a:t>f this action is taken in a PowerPoint presentation containing more than one slide, the background style will be applied to all of the slides.)</a:t>
            </a:r>
          </a:p>
          <a:p>
            <a:endParaRPr lang="en-US" sz="1200" dirty="0" smtClean="0"/>
          </a:p>
          <a:p>
            <a:endParaRPr lang="en-US" sz="1200" dirty="0" smtClean="0"/>
          </a:p>
          <a:p>
            <a:r>
              <a:rPr lang="en-US" sz="1200" dirty="0" smtClean="0"/>
              <a:t>To insert and arrange the</a:t>
            </a:r>
            <a:r>
              <a:rPr lang="en-US" sz="1200" baseline="0" dirty="0" smtClean="0"/>
              <a:t> SmartArt effects on this slide, do the following:</a:t>
            </a:r>
            <a:endParaRPr lang="en-US" sz="1200" dirty="0" smtClean="0"/>
          </a:p>
          <a:p>
            <a:pPr marL="228600" indent="-228600">
              <a:buFont typeface="+mj-lt"/>
              <a:buAutoNum type="arabicPeriod"/>
            </a:pPr>
            <a:r>
              <a:rPr lang="en-US" sz="1200" dirty="0" smtClean="0"/>
              <a:t>On</a:t>
            </a:r>
            <a:r>
              <a:rPr lang="en-US" sz="1200" baseline="0" dirty="0" smtClean="0"/>
              <a:t> the </a:t>
            </a:r>
            <a:r>
              <a:rPr lang="en-US" sz="1200" b="1" baseline="0" dirty="0" smtClean="0"/>
              <a:t>Insert</a:t>
            </a:r>
            <a:r>
              <a:rPr lang="en-US" sz="1200" baseline="0" dirty="0" smtClean="0"/>
              <a:t> tab, in the </a:t>
            </a:r>
            <a:r>
              <a:rPr lang="en-US" sz="1200" b="1" baseline="0" dirty="0" smtClean="0"/>
              <a:t>Illustrations</a:t>
            </a:r>
            <a:r>
              <a:rPr lang="en-US" sz="1200" baseline="0" dirty="0" smtClean="0"/>
              <a:t> group, click SmartArt. </a:t>
            </a:r>
            <a:r>
              <a:rPr lang="en-US" sz="1200" b="0" baseline="0" dirty="0" smtClean="0"/>
              <a:t>In the </a:t>
            </a:r>
            <a:r>
              <a:rPr lang="en-US" sz="1200" b="1" baseline="0" dirty="0" smtClean="0"/>
              <a:t>Choose a SmartArt Graphic</a:t>
            </a:r>
            <a:r>
              <a:rPr lang="en-US" sz="1200" b="0" baseline="0" dirty="0" smtClean="0"/>
              <a:t> dialog box, in the left pane, click </a:t>
            </a:r>
            <a:r>
              <a:rPr lang="en-US" sz="1200" b="1" baseline="0" dirty="0" smtClean="0"/>
              <a:t>Hierarchy</a:t>
            </a:r>
            <a:r>
              <a:rPr lang="en-US" sz="1200" b="0" baseline="0" dirty="0" smtClean="0"/>
              <a:t>. In the </a:t>
            </a:r>
            <a:r>
              <a:rPr lang="en-US" sz="1200" b="1" baseline="0" dirty="0" smtClean="0"/>
              <a:t>Hierarchy </a:t>
            </a:r>
            <a:r>
              <a:rPr lang="en-US" sz="1200" b="0" baseline="0" dirty="0" smtClean="0"/>
              <a:t>pane, click </a:t>
            </a:r>
            <a:r>
              <a:rPr lang="en-US" sz="1200" b="1" baseline="0" dirty="0" smtClean="0"/>
              <a:t>Horizontal Labeled Hierarchy</a:t>
            </a:r>
            <a:r>
              <a:rPr lang="en-US" sz="1200" baseline="0" dirty="0" smtClean="0"/>
              <a:t>, and then click </a:t>
            </a:r>
            <a:r>
              <a:rPr lang="en-US" sz="1200" b="1" baseline="0" dirty="0" smtClean="0"/>
              <a:t>OK</a:t>
            </a:r>
            <a:r>
              <a:rPr lang="en-US" sz="1200" baseline="0" dirty="0" smtClean="0"/>
              <a:t> to insert the graphic into the slide.</a:t>
            </a:r>
            <a:endParaRPr lang="en-US" sz="1200" dirty="0" smtClean="0"/>
          </a:p>
          <a:p>
            <a:pPr marL="228600" indent="-228600">
              <a:buFont typeface="+mj-lt"/>
              <a:buAutoNum type="arabicPeriod"/>
            </a:pPr>
            <a:r>
              <a:rPr lang="en-US" sz="1200" dirty="0" smtClean="0"/>
              <a:t>Select</a:t>
            </a:r>
            <a:r>
              <a:rPr lang="en-US" sz="1200" baseline="0" dirty="0" smtClean="0"/>
              <a:t> the graphic, and then click one of the arrows on the left border. In the </a:t>
            </a:r>
            <a:r>
              <a:rPr lang="en-US" sz="1200" b="1" baseline="0" dirty="0" smtClean="0"/>
              <a:t>Type your text here </a:t>
            </a:r>
            <a:r>
              <a:rPr lang="en-US" sz="1200" baseline="0" dirty="0" smtClean="0"/>
              <a:t>dialog box, next to the first first-level bullet, enter </a:t>
            </a:r>
            <a:r>
              <a:rPr lang="en-US" sz="1200" b="1" baseline="0" dirty="0" smtClean="0"/>
              <a:t>DIRECTOR </a:t>
            </a:r>
            <a:r>
              <a:rPr lang="en-US" sz="1200" b="0" baseline="0" dirty="0" smtClean="0"/>
              <a:t>(or the name of the director). Next to the bullets for the second-level rectangles, enter </a:t>
            </a:r>
            <a:r>
              <a:rPr lang="en-US" sz="1200" b="1" baseline="0" dirty="0" smtClean="0"/>
              <a:t>MANAGER 1</a:t>
            </a:r>
            <a:r>
              <a:rPr lang="en-US" sz="1200" baseline="0" dirty="0" smtClean="0"/>
              <a:t> and </a:t>
            </a:r>
            <a:r>
              <a:rPr lang="en-US" sz="1200" b="1" baseline="0" dirty="0" smtClean="0"/>
              <a:t>MANAGER 2 </a:t>
            </a:r>
            <a:r>
              <a:rPr lang="en-US" sz="1200" baseline="0" dirty="0" smtClean="0"/>
              <a:t>(or the </a:t>
            </a:r>
            <a:r>
              <a:rPr lang="en-US" sz="1200" b="0" baseline="0" dirty="0" smtClean="0"/>
              <a:t>names of the managers)</a:t>
            </a:r>
            <a:r>
              <a:rPr lang="en-US" sz="1200" baseline="0" dirty="0" smtClean="0"/>
              <a:t>. </a:t>
            </a:r>
          </a:p>
          <a:p>
            <a:pPr marL="228600" indent="-228600">
              <a:buFont typeface="+mj-lt"/>
              <a:buAutoNum type="arabicPeriod"/>
            </a:pPr>
            <a:r>
              <a:rPr lang="en-US" sz="1200" baseline="0" dirty="0" smtClean="0"/>
              <a:t>Also in the </a:t>
            </a:r>
            <a:r>
              <a:rPr lang="en-US" sz="1200" b="1" baseline="0" dirty="0" smtClean="0"/>
              <a:t>Type</a:t>
            </a:r>
            <a:r>
              <a:rPr lang="en-US" sz="1200" baseline="0" dirty="0" smtClean="0"/>
              <a:t> </a:t>
            </a:r>
            <a:r>
              <a:rPr lang="en-US" sz="1200" b="1" baseline="0" dirty="0" smtClean="0"/>
              <a:t>your</a:t>
            </a:r>
            <a:r>
              <a:rPr lang="en-US" sz="1200" baseline="0" dirty="0" smtClean="0"/>
              <a:t> </a:t>
            </a:r>
            <a:r>
              <a:rPr lang="en-US" sz="1200" b="1" baseline="0" dirty="0" smtClean="0"/>
              <a:t>text</a:t>
            </a:r>
            <a:r>
              <a:rPr lang="en-US" sz="1200" baseline="0" dirty="0" smtClean="0"/>
              <a:t> here dialog box, do the following:</a:t>
            </a:r>
          </a:p>
          <a:p>
            <a:pPr marL="685800" lvl="1" indent="-228600">
              <a:buFont typeface="Arial" pitchFamily="34" charset="0"/>
              <a:buChar char="•"/>
            </a:pPr>
            <a:r>
              <a:rPr lang="en-US" sz="1200" baseline="0" dirty="0" smtClean="0"/>
              <a:t>In the second first-level bullet, enter </a:t>
            </a:r>
            <a:r>
              <a:rPr lang="en-US" sz="1200" b="1" baseline="0" dirty="0" smtClean="0"/>
              <a:t>LEVEL 1</a:t>
            </a:r>
            <a:r>
              <a:rPr lang="en-US" sz="1200" b="0" baseline="0" dirty="0" smtClean="0"/>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t>In the third first-level bullet, enter </a:t>
            </a:r>
            <a:r>
              <a:rPr lang="en-US" sz="1200" b="1" baseline="0" dirty="0" smtClean="0"/>
              <a:t>LEVEL 2</a:t>
            </a:r>
            <a:r>
              <a:rPr lang="en-US" sz="1200" b="0" baseline="0" dirty="0" smtClean="0"/>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t>In the fourth first-level bullet, enter </a:t>
            </a:r>
            <a:r>
              <a:rPr lang="en-US" sz="1200" b="1" baseline="0" dirty="0" smtClean="0"/>
              <a:t>LEVEL 3</a:t>
            </a:r>
            <a:r>
              <a:rPr lang="en-US" sz="1200" b="0" baseline="0" dirty="0" smtClean="0"/>
              <a:t>.</a:t>
            </a:r>
          </a:p>
          <a:p>
            <a:pPr marL="228600" indent="-228600">
              <a:buFont typeface="+mj-lt"/>
              <a:buAutoNum type="arabicPeriod"/>
            </a:pPr>
            <a:r>
              <a:rPr lang="en-US" sz="1200" b="0" baseline="0" dirty="0" smtClean="0"/>
              <a:t>On the slide, do the following to add employee rectangles:</a:t>
            </a:r>
          </a:p>
          <a:p>
            <a:pPr marL="685800" lvl="1" indent="-228600">
              <a:buFont typeface="Arial" pitchFamily="34" charset="0"/>
              <a:buChar char="•"/>
            </a:pPr>
            <a:r>
              <a:rPr lang="en-US" sz="1200" b="0" baseline="0" dirty="0" smtClean="0"/>
              <a:t>Right-click the </a:t>
            </a:r>
            <a:r>
              <a:rPr lang="en-US" sz="1200" b="1" baseline="0" dirty="0" smtClean="0"/>
              <a:t>MANAGER 1</a:t>
            </a:r>
            <a:r>
              <a:rPr lang="en-US" sz="1200" b="0" baseline="0" dirty="0" smtClean="0"/>
              <a:t> rectangle, point to </a:t>
            </a:r>
            <a:r>
              <a:rPr lang="en-US" sz="1200" b="1" baseline="0" dirty="0" smtClean="0"/>
              <a:t>Add Shape</a:t>
            </a:r>
            <a:r>
              <a:rPr lang="en-US" sz="1200" b="0" baseline="0" dirty="0" smtClean="0"/>
              <a:t>, and then click </a:t>
            </a:r>
            <a:r>
              <a:rPr lang="en-US" sz="1200" b="1" baseline="0" dirty="0" smtClean="0"/>
              <a:t>Add Shape Below</a:t>
            </a:r>
            <a:r>
              <a:rPr lang="en-US" sz="1200" b="0" baseline="0" dirty="0" smtClean="0"/>
              <a:t>. </a:t>
            </a:r>
          </a:p>
          <a:p>
            <a:pPr marL="685800" lvl="1" indent="-228600">
              <a:buFont typeface="Arial" pitchFamily="34" charset="0"/>
              <a:buChar char="•"/>
            </a:pPr>
            <a:r>
              <a:rPr lang="en-US" sz="1200" b="0" baseline="0" dirty="0" smtClean="0"/>
              <a:t>Right-click the </a:t>
            </a:r>
            <a:r>
              <a:rPr lang="en-US" sz="1200" b="1" baseline="0" dirty="0" smtClean="0"/>
              <a:t>MANAGER 2</a:t>
            </a:r>
            <a:r>
              <a:rPr lang="en-US" sz="1200" b="0" baseline="0" dirty="0" smtClean="0"/>
              <a:t> rectangle, point to </a:t>
            </a:r>
            <a:r>
              <a:rPr lang="en-US" sz="1200" b="1" baseline="0" dirty="0" smtClean="0"/>
              <a:t>Add Shape</a:t>
            </a:r>
            <a:r>
              <a:rPr lang="en-US" sz="1200" b="0" baseline="0" dirty="0" smtClean="0"/>
              <a:t>, and then click </a:t>
            </a:r>
            <a:r>
              <a:rPr lang="en-US" sz="1200" b="1" baseline="0" dirty="0" smtClean="0"/>
              <a:t>Add Shape Below</a:t>
            </a:r>
            <a:r>
              <a:rPr lang="en-US" sz="1200" b="0" baseline="0" dirty="0" smtClean="0"/>
              <a:t>.</a:t>
            </a:r>
          </a:p>
          <a:p>
            <a:pPr marL="228600" indent="-228600">
              <a:buFont typeface="+mj-lt"/>
              <a:buAutoNum type="arabicPeriod"/>
            </a:pPr>
            <a:r>
              <a:rPr lang="en-US" sz="1200" dirty="0" smtClean="0"/>
              <a:t>Select</a:t>
            </a:r>
            <a:r>
              <a:rPr lang="en-US" sz="1200" baseline="0" dirty="0" smtClean="0"/>
              <a:t> the graphic, and then click one of the arrows on the left border. In the </a:t>
            </a:r>
            <a:r>
              <a:rPr lang="en-US" sz="1200" b="1" baseline="0" dirty="0" smtClean="0"/>
              <a:t>Type your text here </a:t>
            </a:r>
            <a:r>
              <a:rPr lang="en-US" sz="1200" baseline="0" dirty="0" smtClean="0"/>
              <a:t>dialog box, next to each of the five third-level bullets, enter </a:t>
            </a:r>
            <a:r>
              <a:rPr lang="en-US" sz="1200" b="1" baseline="0" dirty="0" smtClean="0"/>
              <a:t>EMPLOYEE</a:t>
            </a:r>
            <a:r>
              <a:rPr lang="en-US" sz="1200" baseline="0" dirty="0" smtClean="0"/>
              <a:t> (or the names of the employees).</a:t>
            </a:r>
          </a:p>
          <a:p>
            <a:pPr marL="228600" indent="-228600">
              <a:buFont typeface="+mj-lt"/>
              <a:buAutoNum type="arabicPeriod"/>
            </a:pPr>
            <a:r>
              <a:rPr lang="en-US" sz="1200" b="0" i="0" baseline="0" dirty="0" smtClean="0"/>
              <a:t>Select the graphic. Under </a:t>
            </a:r>
            <a:r>
              <a:rPr lang="en-US" sz="1200" b="1" i="0" baseline="0" dirty="0" smtClean="0"/>
              <a:t>SmartArt Tools</a:t>
            </a:r>
            <a:r>
              <a:rPr lang="en-US" sz="1200" b="0" i="0" baseline="0" dirty="0" smtClean="0"/>
              <a:t>, on the </a:t>
            </a:r>
            <a:r>
              <a:rPr lang="en-US" sz="1200" b="1" i="0" baseline="0" dirty="0" smtClean="0"/>
              <a:t>Format</a:t>
            </a:r>
            <a:r>
              <a:rPr lang="en-US" sz="1200" b="0" i="0" baseline="0" dirty="0" smtClean="0"/>
              <a:t> tab, click </a:t>
            </a:r>
            <a:r>
              <a:rPr lang="en-US" sz="1200" b="1" i="0" baseline="0" dirty="0" smtClean="0"/>
              <a:t>Size</a:t>
            </a:r>
            <a:r>
              <a:rPr lang="en-US" sz="1200" b="0" i="0" baseline="0" dirty="0" smtClean="0"/>
              <a:t>, and then do the following:</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i="0" baseline="0" dirty="0" smtClean="0"/>
              <a:t>In the </a:t>
            </a:r>
            <a:r>
              <a:rPr lang="en-US" sz="1200" b="1" i="0" baseline="0" dirty="0" smtClean="0"/>
              <a:t>Height</a:t>
            </a:r>
            <a:r>
              <a:rPr lang="en-US" sz="1200" b="0" i="0" baseline="0" dirty="0" smtClean="0"/>
              <a:t> box, enter</a:t>
            </a:r>
            <a:r>
              <a:rPr lang="en-US" sz="1200" b="1" i="0" baseline="0" dirty="0" smtClean="0"/>
              <a:t> </a:t>
            </a:r>
            <a:r>
              <a:rPr lang="en-US" sz="1200" b="1" baseline="0" dirty="0" smtClean="0"/>
              <a:t>6.82</a:t>
            </a:r>
            <a:r>
              <a:rPr lang="en-US" sz="1200" baseline="0" dirty="0" smtClean="0"/>
              <a:t>”</a:t>
            </a:r>
            <a:r>
              <a:rPr lang="en-US" sz="1200" b="0" i="0" baseline="0" dirty="0" smtClean="0"/>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i="0" baseline="0" dirty="0" smtClean="0"/>
              <a:t>In the </a:t>
            </a:r>
            <a:r>
              <a:rPr lang="en-US" sz="1200" b="1" i="0" baseline="0" dirty="0" smtClean="0"/>
              <a:t>Width</a:t>
            </a:r>
            <a:r>
              <a:rPr lang="en-US" sz="1200" b="0" i="0" baseline="0" dirty="0" smtClean="0"/>
              <a:t> box, enter </a:t>
            </a:r>
            <a:r>
              <a:rPr lang="en-US" sz="1200" b="1" baseline="0" dirty="0" smtClean="0"/>
              <a:t>9.3”</a:t>
            </a:r>
            <a:r>
              <a:rPr lang="en-US" sz="1200" b="0" i="0" baseline="0" dirty="0" smtClean="0"/>
              <a:t>. </a:t>
            </a:r>
            <a:endParaRPr lang="en-US" sz="1200" b="0" i="1" baseline="0" dirty="0" smtClean="0"/>
          </a:p>
          <a:p>
            <a:pPr marL="228600" marR="0" indent="-228600" algn="l" defTabSz="914400" rtl="0" eaLnBrk="1" fontAlgn="auto" latinLnBrk="0" hangingPunct="1">
              <a:lnSpc>
                <a:spcPct val="100000"/>
              </a:lnSpc>
              <a:spcBef>
                <a:spcPts val="0"/>
              </a:spcBef>
              <a:spcAft>
                <a:spcPts val="0"/>
              </a:spcAft>
              <a:buClrTx/>
              <a:buSzTx/>
              <a:buFont typeface="+mj-lt"/>
              <a:buAutoNum type="arabicPeriod" startAt="6"/>
              <a:tabLst/>
              <a:defRPr/>
            </a:pPr>
            <a:r>
              <a:rPr lang="en-US" sz="1200" b="0" i="0" baseline="0" dirty="0" smtClean="0"/>
              <a:t>Under </a:t>
            </a:r>
            <a:r>
              <a:rPr lang="en-US" sz="1200" b="1" i="0" baseline="0" dirty="0" smtClean="0"/>
              <a:t>SmartArt Tools</a:t>
            </a:r>
            <a:r>
              <a:rPr lang="en-US" sz="1200" b="0" i="0" baseline="0" dirty="0" smtClean="0"/>
              <a:t>, on the </a:t>
            </a:r>
            <a:r>
              <a:rPr lang="en-US" sz="1200" b="1" i="0" baseline="0" dirty="0" smtClean="0"/>
              <a:t>Format</a:t>
            </a:r>
            <a:r>
              <a:rPr lang="en-US" sz="1200" b="0" i="0" baseline="0" dirty="0" smtClean="0"/>
              <a:t> tab, click </a:t>
            </a:r>
            <a:r>
              <a:rPr lang="en-US" sz="1200" b="1" i="0" baseline="0" dirty="0" smtClean="0"/>
              <a:t>Arrange</a:t>
            </a:r>
            <a:r>
              <a:rPr lang="en-US" sz="1200" b="0" i="0" baseline="0" dirty="0" smtClean="0"/>
              <a:t>, click </a:t>
            </a:r>
            <a:r>
              <a:rPr lang="en-US" sz="1200" b="1" i="0" baseline="0" dirty="0" smtClean="0"/>
              <a:t>Align</a:t>
            </a:r>
            <a:r>
              <a:rPr lang="en-US" sz="1200" b="0" i="0" baseline="0" dirty="0" smtClean="0"/>
              <a:t>, and then do the following:</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smtClean="0"/>
              <a:t>Click </a:t>
            </a:r>
            <a:r>
              <a:rPr lang="en-US" sz="1200" b="1" i="0" baseline="0" dirty="0" smtClean="0"/>
              <a:t>Align to Slide</a:t>
            </a:r>
            <a:r>
              <a:rPr lang="en-US" sz="1200" b="0" i="0" baseline="0" dirty="0" smtClean="0"/>
              <a: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smtClean="0"/>
              <a:t>Click </a:t>
            </a:r>
            <a:r>
              <a:rPr lang="en-US" sz="1200" b="1" i="0" baseline="0" dirty="0" smtClean="0"/>
              <a:t>Align Bottom</a:t>
            </a:r>
            <a:r>
              <a:rPr lang="en-US" sz="1200" b="0" i="0" baseline="0" dirty="0" smtClean="0"/>
              <a:t>.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baseline="0" dirty="0" smtClean="0"/>
              <a:t>Click </a:t>
            </a:r>
            <a:r>
              <a:rPr lang="en-US" sz="1200" b="1" i="0" baseline="0" dirty="0" smtClean="0"/>
              <a:t>Align Center</a:t>
            </a:r>
            <a:r>
              <a:rPr lang="en-US" sz="1200" b="0" i="0" baseline="0" dirty="0" smtClean="0"/>
              <a:t>. </a:t>
            </a:r>
          </a:p>
          <a:p>
            <a:pPr marL="228600" indent="-228600">
              <a:buFont typeface="+mj-lt"/>
              <a:buAutoNum type="arabicPeriod" startAt="7"/>
            </a:pPr>
            <a:r>
              <a:rPr lang="en-US" sz="1200" baseline="0" dirty="0" smtClean="0"/>
              <a:t>Press and hold SHIFT, and then select all of the rectangles in the graphic. Under </a:t>
            </a:r>
            <a:r>
              <a:rPr lang="en-US" sz="1200" b="1" baseline="0" dirty="0" smtClean="0"/>
              <a:t>SmartArt</a:t>
            </a:r>
            <a:r>
              <a:rPr lang="en-US" sz="1200" baseline="0" dirty="0" smtClean="0"/>
              <a:t> </a:t>
            </a:r>
            <a:r>
              <a:rPr lang="en-US" sz="1200" b="1" baseline="0" dirty="0" smtClean="0"/>
              <a:t>Tools</a:t>
            </a:r>
            <a:r>
              <a:rPr lang="en-US" sz="1200" baseline="0" dirty="0" smtClean="0"/>
              <a:t>, on the </a:t>
            </a:r>
            <a:r>
              <a:rPr lang="en-US" sz="1200" b="1" baseline="0" dirty="0" smtClean="0"/>
              <a:t>Format</a:t>
            </a:r>
            <a:r>
              <a:rPr lang="en-US" sz="1200" baseline="0" dirty="0" smtClean="0"/>
              <a:t> tab, in the </a:t>
            </a:r>
            <a:r>
              <a:rPr lang="en-US" sz="1200" b="1" baseline="0" dirty="0" smtClean="0"/>
              <a:t>Shapes</a:t>
            </a:r>
            <a:r>
              <a:rPr lang="en-US" sz="1200" baseline="0" dirty="0" smtClean="0"/>
              <a:t> group, click </a:t>
            </a:r>
            <a:r>
              <a:rPr lang="en-US" sz="1200" b="1" baseline="0" dirty="0" smtClean="0"/>
              <a:t>Change</a:t>
            </a:r>
            <a:r>
              <a:rPr lang="en-US" sz="1200" baseline="0" dirty="0" smtClean="0"/>
              <a:t> </a:t>
            </a:r>
            <a:r>
              <a:rPr lang="en-US" sz="1200" b="1" baseline="0" dirty="0" smtClean="0"/>
              <a:t>Shape</a:t>
            </a:r>
            <a:r>
              <a:rPr lang="en-US" sz="1200" baseline="0" dirty="0" smtClean="0"/>
              <a:t>, and then under </a:t>
            </a:r>
            <a:r>
              <a:rPr lang="en-US" sz="1200" b="1" baseline="0" dirty="0" smtClean="0"/>
              <a:t>Rectangles</a:t>
            </a:r>
            <a:r>
              <a:rPr lang="en-US" sz="1200" baseline="0" dirty="0" smtClean="0"/>
              <a:t> click </a:t>
            </a:r>
            <a:r>
              <a:rPr lang="en-US" sz="1200" b="1" baseline="0" dirty="0" smtClean="0"/>
              <a:t>Snip</a:t>
            </a:r>
            <a:r>
              <a:rPr lang="en-US" sz="1200" baseline="0" dirty="0" smtClean="0"/>
              <a:t> </a:t>
            </a:r>
            <a:r>
              <a:rPr lang="en-US" sz="1200" b="1" baseline="0" dirty="0" smtClean="0"/>
              <a:t>Diagonal</a:t>
            </a:r>
            <a:r>
              <a:rPr lang="en-US" sz="1200" baseline="0" dirty="0" smtClean="0"/>
              <a:t> </a:t>
            </a:r>
            <a:r>
              <a:rPr lang="en-US" sz="1200" b="1" baseline="0" dirty="0" smtClean="0"/>
              <a:t>Corner</a:t>
            </a:r>
            <a:r>
              <a:rPr lang="en-US" sz="1200" baseline="0" dirty="0" smtClean="0"/>
              <a:t> </a:t>
            </a:r>
            <a:r>
              <a:rPr lang="en-US" sz="1200" b="1" baseline="0" dirty="0" smtClean="0"/>
              <a:t>Rectangle</a:t>
            </a:r>
            <a:r>
              <a:rPr lang="en-US" sz="1200" b="0" baseline="0" dirty="0" smtClean="0"/>
              <a:t> (fifth option from the left).</a:t>
            </a:r>
          </a:p>
          <a:p>
            <a:pPr marL="228600" indent="-228600">
              <a:buFont typeface="+mj-lt"/>
              <a:buAutoNum type="arabicPeriod" startAt="7"/>
            </a:pPr>
            <a:r>
              <a:rPr lang="en-US" sz="1200" baseline="0" dirty="0" smtClean="0"/>
              <a:t>Press and hold SHIFT, and then select all three large level rectangles in the graphic. On the </a:t>
            </a:r>
            <a:r>
              <a:rPr lang="en-US" sz="1200" b="1" baseline="0" dirty="0" smtClean="0"/>
              <a:t>LEVEL 1 </a:t>
            </a:r>
            <a:r>
              <a:rPr lang="en-US" sz="1200" baseline="0" dirty="0" smtClean="0"/>
              <a:t>rectangle, on the middle of the left edge, drag the blue square adjustment handle slightly to the left to increase the width of all three rectangles. </a:t>
            </a:r>
          </a:p>
          <a:p>
            <a:pPr marL="228600" indent="-228600">
              <a:buFont typeface="+mj-lt"/>
              <a:buAutoNum type="arabicPeriod" startAt="7"/>
            </a:pPr>
            <a:r>
              <a:rPr lang="en-US" sz="1200" baseline="0" dirty="0" smtClean="0"/>
              <a:t>Press and hold SHIFT, and then select all of the director, manager, and employee rectangles. On the director rectangle, on the middle of the left edge, drag the blue square adjustment handle slightly to the left to increase the width of all the selected rectangles. </a:t>
            </a:r>
          </a:p>
          <a:p>
            <a:pPr marL="228600" indent="-228600">
              <a:buFont typeface="+mj-lt"/>
              <a:buAutoNum type="arabicPeriod" startAt="7"/>
            </a:pPr>
            <a:r>
              <a:rPr lang="en-US" sz="1200" b="0" baseline="0" dirty="0" smtClean="0"/>
              <a:t>If you would like to </a:t>
            </a:r>
            <a:r>
              <a:rPr lang="en-US" sz="1200" baseline="0" dirty="0" smtClean="0"/>
              <a:t>modify the number of directors, managers, and employees in the chart to match the structure of your organization, do one or more of the following: </a:t>
            </a:r>
          </a:p>
          <a:p>
            <a:pPr lvl="1">
              <a:buFont typeface="Arial" pitchFamily="34" charset="0"/>
              <a:buChar char="•"/>
            </a:pPr>
            <a:r>
              <a:rPr lang="en-US" sz="1200" baseline="0" dirty="0" smtClean="0"/>
              <a:t>To add a rectangle within a particular level, </a:t>
            </a:r>
            <a:r>
              <a:rPr lang="en-US" sz="1200" b="0" baseline="0" dirty="0" smtClean="0"/>
              <a:t>right-click one of the rectangles in that level, point to </a:t>
            </a:r>
            <a:r>
              <a:rPr lang="en-US" sz="1200" b="1" baseline="0" dirty="0" smtClean="0"/>
              <a:t>Add Shape</a:t>
            </a:r>
            <a:r>
              <a:rPr lang="en-US" sz="1200" b="0" baseline="0" dirty="0" smtClean="0"/>
              <a:t>, and then click </a:t>
            </a:r>
            <a:r>
              <a:rPr lang="en-US" sz="1200" b="1" baseline="0" dirty="0" smtClean="0"/>
              <a:t>Add Shape After </a:t>
            </a:r>
            <a:r>
              <a:rPr lang="en-US" sz="1200" b="0" baseline="0" dirty="0" smtClean="0"/>
              <a:t>or </a:t>
            </a:r>
            <a:r>
              <a:rPr lang="en-US" sz="1200" b="1" baseline="0" dirty="0" smtClean="0"/>
              <a:t>Add Shape Before</a:t>
            </a:r>
            <a:r>
              <a:rPr lang="en-US" sz="1200" b="0" baseline="0" dirty="0" smtClean="0"/>
              <a:t>. </a:t>
            </a:r>
          </a:p>
          <a:p>
            <a:pPr marL="45720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baseline="0" dirty="0" smtClean="0"/>
              <a:t>To add a rectangle above another rectangle, right-click the lower-level rectangle, point to </a:t>
            </a:r>
            <a:r>
              <a:rPr lang="en-US" sz="1200" b="1" baseline="0" dirty="0" smtClean="0"/>
              <a:t>Add Shape</a:t>
            </a:r>
            <a:r>
              <a:rPr lang="en-US" sz="1200" b="0" baseline="0" dirty="0" smtClean="0"/>
              <a:t>, and then click </a:t>
            </a:r>
            <a:r>
              <a:rPr lang="en-US" sz="1200" b="1" baseline="0" dirty="0" smtClean="0"/>
              <a:t>Add Shape Above</a:t>
            </a:r>
            <a:r>
              <a:rPr lang="en-US" sz="1200" b="0" baseline="0" dirty="0" smtClean="0"/>
              <a:t>. </a:t>
            </a:r>
          </a:p>
          <a:p>
            <a:pPr lvl="1">
              <a:buFont typeface="Arial" pitchFamily="34" charset="0"/>
              <a:buChar char="•"/>
            </a:pPr>
            <a:r>
              <a:rPr lang="en-US" sz="1200" b="0" baseline="0" dirty="0" smtClean="0"/>
              <a:t>To add a rectangle below another rectangle, right-click the higher-level rectangle, point to </a:t>
            </a:r>
            <a:r>
              <a:rPr lang="en-US" sz="1200" b="1" baseline="0" dirty="0" smtClean="0"/>
              <a:t>Add Shape</a:t>
            </a:r>
            <a:r>
              <a:rPr lang="en-US" sz="1200" b="0" baseline="0" dirty="0" smtClean="0"/>
              <a:t>, and then click </a:t>
            </a:r>
            <a:r>
              <a:rPr lang="en-US" sz="1200" b="1" baseline="0" dirty="0" smtClean="0"/>
              <a:t>Add Shape Below</a:t>
            </a:r>
            <a:r>
              <a:rPr lang="en-US" sz="1200" b="0" baseline="0" dirty="0" smtClean="0"/>
              <a:t>. </a:t>
            </a:r>
          </a:p>
          <a:p>
            <a:pPr lvl="1">
              <a:buFont typeface="Arial" pitchFamily="34" charset="0"/>
              <a:buChar char="•"/>
            </a:pPr>
            <a:r>
              <a:rPr lang="en-US" sz="1200" b="0" baseline="0" dirty="0" smtClean="0"/>
              <a:t>To delete a rectangle, select the rectangle and then press DELETE.</a:t>
            </a:r>
            <a:r>
              <a:rPr lang="en-US" sz="1200" baseline="0" dirty="0" smtClean="0"/>
              <a:t> </a:t>
            </a:r>
            <a:endParaRPr lang="en-US" sz="1200" dirty="0" smtClean="0"/>
          </a:p>
          <a:p>
            <a:pPr marL="228600" marR="0" indent="-228600" algn="l" defTabSz="914400" rtl="0" eaLnBrk="1" fontAlgn="auto" latinLnBrk="0" hangingPunct="1">
              <a:lnSpc>
                <a:spcPct val="100000"/>
              </a:lnSpc>
              <a:spcBef>
                <a:spcPts val="0"/>
              </a:spcBef>
              <a:spcAft>
                <a:spcPts val="0"/>
              </a:spcAft>
              <a:buClrTx/>
              <a:buSzTx/>
              <a:buFont typeface="+mj-lt"/>
              <a:buAutoNum type="arabicPeriod" startAt="11"/>
              <a:tabLst/>
              <a:defRPr/>
            </a:pPr>
            <a:r>
              <a:rPr lang="en-US" sz="1200" b="0" baseline="0" dirty="0" smtClean="0"/>
              <a:t>To add text to new rectangles, s</a:t>
            </a:r>
            <a:r>
              <a:rPr lang="en-US" sz="1200" dirty="0" smtClean="0"/>
              <a:t>elect</a:t>
            </a:r>
            <a:r>
              <a:rPr lang="en-US" sz="1200" baseline="0" dirty="0" smtClean="0"/>
              <a:t> the graphic, and then click one of the arrows on the left border. In the </a:t>
            </a:r>
            <a:r>
              <a:rPr lang="en-US" sz="1200" b="1" baseline="0" dirty="0" smtClean="0"/>
              <a:t>Type your text here </a:t>
            </a:r>
            <a:r>
              <a:rPr lang="en-US" sz="1200" baseline="0" dirty="0" smtClean="0"/>
              <a:t>dialog box, enter text.  </a:t>
            </a:r>
          </a:p>
          <a:p>
            <a:pPr marL="228600" indent="-228600">
              <a:buFont typeface="+mj-lt"/>
              <a:buAutoNum type="arabicPeriod"/>
            </a:pPr>
            <a:endParaRPr lang="en-US" sz="1200" baseline="0" dirty="0" smtClean="0"/>
          </a:p>
          <a:p>
            <a:pPr marL="228600" indent="-228600">
              <a:buFont typeface="+mj-lt"/>
              <a:buAutoNum type="arabicPeriod"/>
            </a:pPr>
            <a:endParaRPr lang="en-US" sz="1200" baseline="0" dirty="0" smtClean="0"/>
          </a:p>
          <a:p>
            <a:pPr marL="228600" indent="-228600">
              <a:buFont typeface="+mj-lt"/>
              <a:buNone/>
            </a:pPr>
            <a:r>
              <a:rPr lang="en-US" sz="1200" baseline="0" dirty="0" smtClean="0"/>
              <a:t>To reproduce the </a:t>
            </a:r>
            <a:r>
              <a:rPr lang="en-US" sz="1200" b="1" baseline="0" dirty="0" smtClean="0"/>
              <a:t>LEVEL 1</a:t>
            </a:r>
            <a:r>
              <a:rPr lang="en-US" sz="1200" baseline="0" dirty="0" smtClean="0"/>
              <a:t> rectangle effects on this slide, do the following:</a:t>
            </a:r>
          </a:p>
          <a:p>
            <a:pPr marL="228600" indent="-228600">
              <a:buFont typeface="+mj-lt"/>
              <a:buAutoNum type="arabicPeriod"/>
            </a:pPr>
            <a:r>
              <a:rPr lang="en-US" sz="1200" baseline="0" dirty="0" smtClean="0"/>
              <a:t>On the slide, select the </a:t>
            </a:r>
            <a:r>
              <a:rPr lang="en-US" sz="1200" b="1" baseline="0" dirty="0" smtClean="0"/>
              <a:t>LEVEL 1 </a:t>
            </a:r>
            <a:r>
              <a:rPr lang="en-US" sz="1200" baseline="0" dirty="0" smtClean="0"/>
              <a:t>rectangle. On the </a:t>
            </a:r>
            <a:r>
              <a:rPr lang="en-US" sz="1200" b="1" baseline="0" dirty="0" smtClean="0"/>
              <a:t>Home</a:t>
            </a:r>
            <a:r>
              <a:rPr lang="en-US" sz="1200" baseline="0" dirty="0" smtClean="0"/>
              <a:t> tab, in the </a:t>
            </a:r>
            <a:r>
              <a:rPr lang="en-US" sz="1200" b="1" baseline="0" dirty="0" smtClean="0"/>
              <a:t>Font</a:t>
            </a:r>
            <a:r>
              <a:rPr lang="en-US" sz="1200" baseline="0" dirty="0" smtClean="0"/>
              <a:t> group, enter </a:t>
            </a:r>
            <a:r>
              <a:rPr lang="en-US" sz="1200" b="1" baseline="0" dirty="0" smtClean="0"/>
              <a:t>24</a:t>
            </a:r>
            <a:r>
              <a:rPr lang="en-US" sz="1200" baseline="0" dirty="0" smtClean="0"/>
              <a:t> in the </a:t>
            </a:r>
            <a:r>
              <a:rPr lang="en-US" sz="1200" b="1" baseline="0" dirty="0" smtClean="0"/>
              <a:t>Font Size </a:t>
            </a:r>
            <a:r>
              <a:rPr lang="en-US" sz="1200" baseline="0" dirty="0" smtClean="0"/>
              <a:t>box, click </a:t>
            </a:r>
            <a:r>
              <a:rPr lang="en-US" sz="1200" b="1" baseline="0" dirty="0" smtClean="0"/>
              <a:t>Character Spacing </a:t>
            </a:r>
            <a:r>
              <a:rPr lang="en-US" sz="1200" baseline="0" dirty="0" smtClean="0"/>
              <a:t>and then click </a:t>
            </a:r>
            <a:r>
              <a:rPr lang="en-US" sz="1200" b="1" baseline="0" dirty="0" smtClean="0"/>
              <a:t>Loose</a:t>
            </a:r>
            <a:r>
              <a:rPr lang="en-US" sz="1200" baseline="0" dirty="0" smtClean="0"/>
              <a:t>, and then click the arrow next to </a:t>
            </a:r>
            <a:r>
              <a:rPr lang="en-US" sz="1200" b="1" baseline="0" dirty="0" smtClean="0"/>
              <a:t>Font Color </a:t>
            </a:r>
            <a:r>
              <a:rPr lang="en-US" sz="1200" baseline="0" dirty="0" smtClean="0"/>
              <a:t>and click </a:t>
            </a:r>
            <a:r>
              <a:rPr lang="en-US" sz="1200" b="1" baseline="0" dirty="0" smtClean="0"/>
              <a:t>Blue, Accent 1, Lighter 40%</a:t>
            </a:r>
            <a:r>
              <a:rPr lang="en-US" sz="1200" b="0" baseline="0" dirty="0" smtClean="0"/>
              <a:t> (fourth row, fifth option from the left).</a:t>
            </a:r>
            <a:endParaRPr lang="en-US" sz="1200" baseline="0" dirty="0" smtClean="0"/>
          </a:p>
          <a:p>
            <a:pPr marL="228600" indent="-228600">
              <a:buFont typeface="+mj-lt"/>
              <a:buAutoNum type="arabicPeriod"/>
            </a:pPr>
            <a:r>
              <a:rPr lang="en-US" sz="1200" baseline="0" dirty="0" smtClean="0"/>
              <a:t>On the </a:t>
            </a:r>
            <a:r>
              <a:rPr lang="en-US" sz="1200" b="1" baseline="0" dirty="0" smtClean="0"/>
              <a:t>Home</a:t>
            </a:r>
            <a:r>
              <a:rPr lang="en-US" sz="1200" baseline="0" dirty="0" smtClean="0"/>
              <a:t> tab, in the bottom right corner of the </a:t>
            </a:r>
            <a:r>
              <a:rPr lang="en-US" sz="1200" b="1" baseline="0" dirty="0" smtClean="0"/>
              <a:t>Drawing</a:t>
            </a:r>
            <a:r>
              <a:rPr lang="en-US" sz="1200" baseline="0" dirty="0" smtClean="0"/>
              <a:t> group, click the </a:t>
            </a:r>
            <a:r>
              <a:rPr lang="en-US" sz="1200" b="1" baseline="0" dirty="0" smtClean="0"/>
              <a:t>Format</a:t>
            </a:r>
            <a:r>
              <a:rPr lang="en-US" sz="1200" baseline="0" dirty="0" smtClean="0"/>
              <a:t> </a:t>
            </a:r>
            <a:r>
              <a:rPr lang="en-US" sz="1200" b="1" baseline="0" dirty="0" smtClean="0"/>
              <a:t>Shape</a:t>
            </a:r>
            <a:r>
              <a:rPr lang="en-US" sz="1200" baseline="0" dirty="0" smtClean="0"/>
              <a:t> dialog box launcher. In the </a:t>
            </a:r>
            <a:r>
              <a:rPr lang="en-US" sz="1200" b="1" baseline="0" dirty="0" smtClean="0"/>
              <a:t>Format</a:t>
            </a:r>
            <a:r>
              <a:rPr lang="en-US" sz="1200" baseline="0" dirty="0" smtClean="0"/>
              <a:t> </a:t>
            </a:r>
            <a:r>
              <a:rPr lang="en-US" sz="1200" b="1" baseline="0" dirty="0" smtClean="0"/>
              <a:t>Shape</a:t>
            </a:r>
            <a:r>
              <a:rPr lang="en-US" sz="1200" baseline="0" dirty="0" smtClean="0"/>
              <a:t> dialog box, click </a:t>
            </a:r>
            <a:r>
              <a:rPr lang="en-US" sz="1200" b="1" baseline="0" dirty="0" smtClean="0"/>
              <a:t>Fill</a:t>
            </a:r>
            <a:r>
              <a:rPr lang="en-US" sz="1200" baseline="0" dirty="0" smtClean="0"/>
              <a:t> in the left pane, select </a:t>
            </a:r>
            <a:r>
              <a:rPr lang="en-US" sz="1200" b="1" baseline="0" dirty="0" smtClean="0"/>
              <a:t>Gradient fill </a:t>
            </a:r>
            <a:r>
              <a:rPr lang="en-US" sz="1200" baseline="0" dirty="0" smtClean="0"/>
              <a:t>in the </a:t>
            </a:r>
            <a:r>
              <a:rPr lang="en-US" sz="1200" b="1" baseline="0" dirty="0" smtClean="0"/>
              <a:t>Fill</a:t>
            </a:r>
            <a:r>
              <a:rPr lang="en-US" sz="1200" baseline="0" dirty="0" smtClean="0"/>
              <a:t> pane, and then do the following:</a:t>
            </a:r>
          </a:p>
          <a:p>
            <a:pPr marL="685800" lvl="1" indent="-228600">
              <a:buFont typeface="Arial" pitchFamily="34" charset="0"/>
              <a:buChar char="•"/>
            </a:pPr>
            <a:r>
              <a:rPr lang="en-US" sz="1200" baseline="0" dirty="0" smtClean="0"/>
              <a:t>In the </a:t>
            </a:r>
            <a:r>
              <a:rPr lang="en-US" sz="1200" b="1" baseline="0" dirty="0" smtClean="0"/>
              <a:t>Type</a:t>
            </a:r>
            <a:r>
              <a:rPr lang="en-US" sz="1200" baseline="0" dirty="0" smtClean="0"/>
              <a:t> list, select </a:t>
            </a:r>
            <a:r>
              <a:rPr lang="en-US" sz="1200" b="1" baseline="0" dirty="0" smtClean="0"/>
              <a:t>Linear</a:t>
            </a:r>
            <a:r>
              <a:rPr lang="en-US" sz="1200" baseline="0" dirty="0" smtClean="0"/>
              <a:t>.</a:t>
            </a:r>
          </a:p>
          <a:p>
            <a:pPr marL="685800" lvl="1" indent="-228600">
              <a:buFont typeface="Arial" pitchFamily="34" charset="0"/>
              <a:buChar char="•"/>
            </a:pPr>
            <a:r>
              <a:rPr lang="en-US" sz="1200" baseline="0" dirty="0" smtClean="0"/>
              <a:t>Click the button next to </a:t>
            </a:r>
            <a:r>
              <a:rPr lang="en-US" sz="1200" b="1" baseline="0" dirty="0" smtClean="0"/>
              <a:t>Direction</a:t>
            </a:r>
            <a:r>
              <a:rPr lang="en-US" sz="1200" b="0" baseline="0" dirty="0" smtClean="0"/>
              <a:t>, and then</a:t>
            </a:r>
            <a:r>
              <a:rPr lang="en-US" sz="1200" baseline="0" dirty="0" smtClean="0"/>
              <a:t> click </a:t>
            </a:r>
            <a:r>
              <a:rPr lang="en-US" sz="1200" b="1" baseline="0" dirty="0" smtClean="0"/>
              <a:t>Linear</a:t>
            </a:r>
            <a:r>
              <a:rPr lang="en-US" sz="1200" baseline="0" dirty="0" smtClean="0"/>
              <a:t> </a:t>
            </a:r>
            <a:r>
              <a:rPr lang="en-US" sz="1200" b="1" baseline="0" dirty="0" smtClean="0"/>
              <a:t>Down </a:t>
            </a:r>
            <a:r>
              <a:rPr lang="en-US" sz="1200" b="0" baseline="0" dirty="0" smtClean="0"/>
              <a:t>(first row, second option from the left)</a:t>
            </a:r>
            <a:r>
              <a:rPr lang="en-US" sz="1200" baseline="0" dirty="0" smtClean="0"/>
              <a:t>.</a:t>
            </a:r>
          </a:p>
          <a:p>
            <a:pPr marL="685800" lvl="1" indent="-228600">
              <a:buFont typeface="Arial" pitchFamily="34" charset="0"/>
              <a:buChar char="•"/>
            </a:pPr>
            <a:r>
              <a:rPr lang="en-US" sz="1200" kern="1200" dirty="0" smtClean="0">
                <a:solidFill>
                  <a:schemeClr val="tx1"/>
                </a:solidFill>
                <a:latin typeface="+mn-lt"/>
                <a:ea typeface="+mn-ea"/>
                <a:cs typeface="+mn-cs"/>
              </a:rPr>
              <a:t>Under </a:t>
            </a:r>
            <a:r>
              <a:rPr lang="en-US" sz="1200" b="1" kern="1200" dirty="0" smtClean="0">
                <a:solidFill>
                  <a:schemeClr val="tx1"/>
                </a:solidFill>
                <a:latin typeface="+mn-lt"/>
                <a:ea typeface="+mn-ea"/>
                <a:cs typeface="+mn-cs"/>
              </a:rPr>
              <a:t>Gradient stops</a:t>
            </a:r>
            <a:r>
              <a:rPr lang="en-US" sz="1200" kern="1200" dirty="0" smtClean="0">
                <a:solidFill>
                  <a:schemeClr val="tx1"/>
                </a:solidFill>
                <a:latin typeface="+mn-lt"/>
                <a:ea typeface="+mn-ea"/>
                <a:cs typeface="+mn-cs"/>
              </a:rPr>
              <a:t>, click </a:t>
            </a:r>
            <a:r>
              <a:rPr lang="en-US" sz="1200" b="1" kern="1200" dirty="0" smtClean="0">
                <a:solidFill>
                  <a:schemeClr val="tx1"/>
                </a:solidFill>
                <a:latin typeface="+mn-lt"/>
                <a:ea typeface="+mn-ea"/>
                <a:cs typeface="+mn-cs"/>
              </a:rPr>
              <a:t>Add gradient stop</a:t>
            </a:r>
            <a:r>
              <a:rPr lang="en-US" sz="1200" b="0" kern="1200" dirty="0" smtClean="0">
                <a:solidFill>
                  <a:schemeClr val="tx1"/>
                </a:solidFill>
                <a:latin typeface="+mn-lt"/>
                <a:ea typeface="+mn-ea"/>
                <a:cs typeface="+mn-cs"/>
              </a:rPr>
              <a:t> or </a:t>
            </a:r>
            <a:r>
              <a:rPr lang="en-US" sz="1200" b="1" kern="1200" dirty="0" smtClean="0">
                <a:solidFill>
                  <a:schemeClr val="tx1"/>
                </a:solidFill>
                <a:latin typeface="+mn-lt"/>
                <a:ea typeface="+mn-ea"/>
                <a:cs typeface="+mn-cs"/>
              </a:rPr>
              <a:t>Remove gradient stop</a:t>
            </a:r>
            <a:r>
              <a:rPr lang="en-US" sz="1200" kern="1200" dirty="0" smtClean="0">
                <a:solidFill>
                  <a:schemeClr val="tx1"/>
                </a:solidFill>
                <a:latin typeface="+mn-lt"/>
                <a:ea typeface="+mn-ea"/>
                <a:cs typeface="+mn-cs"/>
              </a:rPr>
              <a:t> until two stops appear in the slider.</a:t>
            </a:r>
          </a:p>
          <a:p>
            <a:pPr marL="228600" lvl="0" indent="-228600">
              <a:buFont typeface="+mj-lt"/>
              <a:buAutoNum type="arabicPeriod"/>
            </a:pPr>
            <a:r>
              <a:rPr lang="en-US" sz="1200" kern="1200" dirty="0" smtClean="0">
                <a:solidFill>
                  <a:schemeClr val="tx1"/>
                </a:solidFill>
                <a:latin typeface="+mn-lt"/>
                <a:ea typeface="+mn-ea"/>
                <a:cs typeface="+mn-cs"/>
              </a:rPr>
              <a:t>Also under </a:t>
            </a:r>
            <a:r>
              <a:rPr lang="en-US" sz="1200" b="1" kern="1200" dirty="0" smtClean="0">
                <a:solidFill>
                  <a:schemeClr val="tx1"/>
                </a:solidFill>
                <a:latin typeface="+mn-lt"/>
                <a:ea typeface="+mn-ea"/>
                <a:cs typeface="+mn-cs"/>
              </a:rPr>
              <a:t>Gradient stops</a:t>
            </a:r>
            <a:r>
              <a:rPr lang="en-US" sz="1200" kern="1200" dirty="0" smtClean="0">
                <a:solidFill>
                  <a:schemeClr val="tx1"/>
                </a:solidFill>
                <a:latin typeface="+mn-lt"/>
                <a:ea typeface="+mn-ea"/>
                <a:cs typeface="+mn-cs"/>
              </a:rPr>
              <a:t>, customize the gradient stops as follows:</a:t>
            </a:r>
          </a:p>
          <a:p>
            <a:pPr marL="685800" lvl="1" indent="-228600">
              <a:buFont typeface="Arial" pitchFamily="34" charset="0"/>
              <a:buChar char="•"/>
            </a:pPr>
            <a:r>
              <a:rPr lang="en-US" sz="1200" kern="1200" dirty="0" smtClean="0">
                <a:solidFill>
                  <a:schemeClr val="tx1"/>
                </a:solidFill>
                <a:latin typeface="+mn-lt"/>
                <a:ea typeface="+mn-ea"/>
                <a:cs typeface="+mn-cs"/>
              </a:rPr>
              <a:t>Select </a:t>
            </a:r>
            <a:r>
              <a:rPr lang="en-US" sz="1200" b="0" kern="1200" dirty="0" smtClean="0">
                <a:solidFill>
                  <a:schemeClr val="tx1"/>
                </a:solidFill>
                <a:latin typeface="+mn-lt"/>
                <a:ea typeface="+mn-ea"/>
                <a:cs typeface="+mn-cs"/>
              </a:rPr>
              <a:t>the first stop in the slider</a:t>
            </a:r>
            <a:r>
              <a:rPr lang="en-US" sz="1200" kern="1200" dirty="0" smtClean="0">
                <a:solidFill>
                  <a:schemeClr val="tx1"/>
                </a:solidFill>
                <a:latin typeface="+mn-lt"/>
                <a:ea typeface="+mn-ea"/>
                <a:cs typeface="+mn-cs"/>
              </a:rPr>
              <a:t>, and then do the following:</a:t>
            </a:r>
          </a:p>
          <a:p>
            <a:pPr marL="1143000" lvl="2"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Position </a:t>
            </a:r>
            <a:r>
              <a:rPr lang="en-US" sz="1200" kern="1200" dirty="0" smtClean="0">
                <a:solidFill>
                  <a:schemeClr val="tx1"/>
                </a:solidFill>
                <a:latin typeface="+mn-lt"/>
                <a:ea typeface="+mn-ea"/>
                <a:cs typeface="+mn-cs"/>
              </a:rPr>
              <a:t>box, enter </a:t>
            </a:r>
            <a:r>
              <a:rPr lang="en-US" sz="1200" b="1" kern="1200" dirty="0" smtClean="0">
                <a:solidFill>
                  <a:schemeClr val="tx1"/>
                </a:solidFill>
                <a:latin typeface="+mn-lt"/>
                <a:ea typeface="+mn-ea"/>
                <a:cs typeface="+mn-cs"/>
              </a:rPr>
              <a:t>0%</a:t>
            </a:r>
            <a:r>
              <a:rPr lang="en-US" sz="1200" kern="1200" dirty="0" smtClean="0">
                <a:solidFill>
                  <a:schemeClr val="tx1"/>
                </a:solidFill>
                <a:latin typeface="+mn-lt"/>
                <a:ea typeface="+mn-ea"/>
                <a:cs typeface="+mn-cs"/>
              </a:rPr>
              <a:t>.</a:t>
            </a:r>
          </a:p>
          <a:p>
            <a:pPr marL="1143000" lvl="2" indent="-228600">
              <a:buFont typeface="Arial" pitchFamily="34" charset="0"/>
              <a:buChar char="•"/>
            </a:pPr>
            <a:r>
              <a:rPr lang="en-US" sz="1200" kern="1200" dirty="0" smtClean="0">
                <a:solidFill>
                  <a:schemeClr val="tx1"/>
                </a:solidFill>
                <a:latin typeface="+mn-lt"/>
                <a:ea typeface="+mn-ea"/>
                <a:cs typeface="+mn-cs"/>
              </a:rPr>
              <a:t>Click the button next to </a:t>
            </a:r>
            <a:r>
              <a:rPr lang="en-US" sz="1200" b="1" kern="1200" dirty="0" smtClean="0">
                <a:solidFill>
                  <a:schemeClr val="tx1"/>
                </a:solidFill>
                <a:latin typeface="+mn-lt"/>
                <a:ea typeface="+mn-ea"/>
                <a:cs typeface="+mn-cs"/>
              </a:rPr>
              <a:t>Color</a:t>
            </a:r>
            <a:r>
              <a:rPr lang="en-US" sz="1200" kern="1200" dirty="0" smtClean="0">
                <a:solidFill>
                  <a:schemeClr val="tx1"/>
                </a:solidFill>
                <a:latin typeface="+mn-lt"/>
                <a:ea typeface="+mn-ea"/>
                <a:cs typeface="+mn-cs"/>
              </a:rPr>
              <a:t>, and then under </a:t>
            </a:r>
            <a:r>
              <a:rPr lang="en-US" sz="1200" b="1" kern="1200" dirty="0" smtClean="0">
                <a:solidFill>
                  <a:schemeClr val="tx1"/>
                </a:solidFill>
                <a:latin typeface="+mn-lt"/>
                <a:ea typeface="+mn-ea"/>
                <a:cs typeface="+mn-cs"/>
              </a:rPr>
              <a:t>Theme Colors </a:t>
            </a:r>
            <a:r>
              <a:rPr lang="en-US" sz="1200" kern="1200" dirty="0" smtClean="0">
                <a:solidFill>
                  <a:schemeClr val="tx1"/>
                </a:solidFill>
                <a:latin typeface="+mn-lt"/>
                <a:ea typeface="+mn-ea"/>
                <a:cs typeface="+mn-cs"/>
              </a:rPr>
              <a:t>click </a:t>
            </a:r>
            <a:r>
              <a:rPr lang="en-US" sz="1200" b="1" kern="1200" dirty="0" smtClean="0">
                <a:solidFill>
                  <a:schemeClr val="tx1"/>
                </a:solidFill>
                <a:latin typeface="+mn-lt"/>
                <a:ea typeface="+mn-ea"/>
                <a:cs typeface="+mn-cs"/>
              </a:rPr>
              <a:t>Black, Background 1 </a:t>
            </a:r>
            <a:r>
              <a:rPr lang="en-US" sz="1200" b="0" kern="1200" baseline="0" dirty="0" smtClean="0">
                <a:solidFill>
                  <a:schemeClr val="tx1"/>
                </a:solidFill>
                <a:latin typeface="+mn-lt"/>
                <a:ea typeface="+mn-ea"/>
                <a:cs typeface="+mn-cs"/>
              </a:rPr>
              <a:t>(first row, first option from the left). </a:t>
            </a:r>
            <a:endParaRPr lang="en-US" sz="1200" b="1" kern="1200" baseline="0" dirty="0" smtClean="0">
              <a:solidFill>
                <a:schemeClr val="tx1"/>
              </a:solidFill>
              <a:latin typeface="+mn-lt"/>
              <a:ea typeface="+mn-ea"/>
              <a:cs typeface="+mn-cs"/>
            </a:endParaRPr>
          </a:p>
          <a:p>
            <a:pPr marL="685800" lvl="1" indent="-228600">
              <a:buFont typeface="Arial" pitchFamily="34" charset="0"/>
              <a:buChar char="•"/>
            </a:pPr>
            <a:r>
              <a:rPr lang="en-US" sz="1200" kern="1200" dirty="0" smtClean="0">
                <a:solidFill>
                  <a:schemeClr val="tx1"/>
                </a:solidFill>
                <a:latin typeface="+mn-lt"/>
                <a:ea typeface="+mn-ea"/>
                <a:cs typeface="+mn-cs"/>
              </a:rPr>
              <a:t>Select </a:t>
            </a:r>
            <a:r>
              <a:rPr lang="en-US" sz="1200" b="0" kern="1200" dirty="0" smtClean="0">
                <a:solidFill>
                  <a:schemeClr val="tx1"/>
                </a:solidFill>
                <a:latin typeface="+mn-lt"/>
                <a:ea typeface="+mn-ea"/>
                <a:cs typeface="+mn-cs"/>
              </a:rPr>
              <a:t>the last stop in the slider, </a:t>
            </a:r>
            <a:r>
              <a:rPr lang="en-US" sz="1200" kern="1200" dirty="0" smtClean="0">
                <a:solidFill>
                  <a:schemeClr val="tx1"/>
                </a:solidFill>
                <a:latin typeface="+mn-lt"/>
                <a:ea typeface="+mn-ea"/>
                <a:cs typeface="+mn-cs"/>
              </a:rPr>
              <a:t>and then do the following: </a:t>
            </a:r>
          </a:p>
          <a:p>
            <a:pPr marL="1143000" lvl="2"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Position </a:t>
            </a:r>
            <a:r>
              <a:rPr lang="en-US" sz="1200" kern="1200" dirty="0" smtClean="0">
                <a:solidFill>
                  <a:schemeClr val="tx1"/>
                </a:solidFill>
                <a:latin typeface="+mn-lt"/>
                <a:ea typeface="+mn-ea"/>
                <a:cs typeface="+mn-cs"/>
              </a:rPr>
              <a:t>box, enter </a:t>
            </a:r>
            <a:r>
              <a:rPr lang="en-US" sz="1200" b="1" kern="1200" dirty="0" smtClean="0">
                <a:solidFill>
                  <a:schemeClr val="tx1"/>
                </a:solidFill>
                <a:latin typeface="+mn-lt"/>
                <a:ea typeface="+mn-ea"/>
                <a:cs typeface="+mn-cs"/>
              </a:rPr>
              <a:t>100%</a:t>
            </a:r>
            <a:r>
              <a:rPr lang="en-US" sz="1200" kern="1200" dirty="0" smtClean="0">
                <a:solidFill>
                  <a:schemeClr val="tx1"/>
                </a:solidFill>
                <a:latin typeface="+mn-lt"/>
                <a:ea typeface="+mn-ea"/>
                <a:cs typeface="+mn-cs"/>
              </a:rPr>
              <a:t>.</a:t>
            </a:r>
          </a:p>
          <a:p>
            <a:pPr marL="1143000" lvl="2" indent="-228600">
              <a:buFont typeface="Arial" pitchFamily="34" charset="0"/>
              <a:buChar char="•"/>
            </a:pPr>
            <a:r>
              <a:rPr lang="en-US" sz="1200" kern="1200" dirty="0" smtClean="0">
                <a:solidFill>
                  <a:schemeClr val="tx1"/>
                </a:solidFill>
                <a:latin typeface="+mn-lt"/>
                <a:ea typeface="+mn-ea"/>
                <a:cs typeface="+mn-cs"/>
              </a:rPr>
              <a:t>Click the button next to </a:t>
            </a:r>
            <a:r>
              <a:rPr lang="en-US" sz="1200" b="1" kern="1200" dirty="0" smtClean="0">
                <a:solidFill>
                  <a:schemeClr val="tx1"/>
                </a:solidFill>
                <a:latin typeface="+mn-lt"/>
                <a:ea typeface="+mn-ea"/>
                <a:cs typeface="+mn-cs"/>
              </a:rPr>
              <a:t>Color</a:t>
            </a:r>
            <a:r>
              <a:rPr lang="en-US" sz="1200" kern="1200" dirty="0" smtClean="0">
                <a:solidFill>
                  <a:schemeClr val="tx1"/>
                </a:solidFill>
                <a:latin typeface="+mn-lt"/>
                <a:ea typeface="+mn-ea"/>
                <a:cs typeface="+mn-cs"/>
              </a:rPr>
              <a:t>, and then under </a:t>
            </a:r>
            <a:r>
              <a:rPr lang="en-US" sz="1200" b="1" kern="1200" dirty="0" smtClean="0">
                <a:solidFill>
                  <a:schemeClr val="tx1"/>
                </a:solidFill>
                <a:latin typeface="+mn-lt"/>
                <a:ea typeface="+mn-ea"/>
                <a:cs typeface="+mn-cs"/>
              </a:rPr>
              <a:t>Theme Colors </a:t>
            </a:r>
            <a:r>
              <a:rPr lang="en-US" sz="1200" b="0" kern="1200" dirty="0" smtClean="0">
                <a:solidFill>
                  <a:schemeClr val="tx1"/>
                </a:solidFill>
                <a:latin typeface="+mn-lt"/>
                <a:ea typeface="+mn-ea"/>
                <a:cs typeface="+mn-cs"/>
              </a:rPr>
              <a:t>click</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Black, Background 1</a:t>
            </a:r>
            <a:r>
              <a:rPr lang="en-US" sz="1200" b="1" kern="1200" baseline="0" dirty="0" smtClean="0">
                <a:solidFill>
                  <a:schemeClr val="tx1"/>
                </a:solidFill>
                <a:latin typeface="+mn-lt"/>
                <a:ea typeface="+mn-ea"/>
                <a:cs typeface="+mn-cs"/>
              </a:rPr>
              <a:t> </a:t>
            </a:r>
            <a:r>
              <a:rPr lang="en-US" sz="1200" b="0" kern="1200" baseline="0" dirty="0" smtClean="0">
                <a:solidFill>
                  <a:schemeClr val="tx1"/>
                </a:solidFill>
                <a:latin typeface="+mn-lt"/>
                <a:ea typeface="+mn-ea"/>
                <a:cs typeface="+mn-cs"/>
              </a:rPr>
              <a:t>(first row, first option from the left).</a:t>
            </a:r>
          </a:p>
          <a:p>
            <a:pPr marL="1143000" lvl="2" indent="-228600">
              <a:buFont typeface="Arial" pitchFamily="34" charset="0"/>
              <a:buChar char="•"/>
            </a:pPr>
            <a:r>
              <a:rPr lang="en-US" sz="1200" b="0" kern="1200" baseline="0" dirty="0" smtClean="0">
                <a:solidFill>
                  <a:schemeClr val="tx1"/>
                </a:solidFill>
                <a:latin typeface="+mn-lt"/>
                <a:ea typeface="+mn-ea"/>
                <a:cs typeface="+mn-cs"/>
              </a:rPr>
              <a:t>In the </a:t>
            </a:r>
            <a:r>
              <a:rPr lang="en-US" sz="1200" b="1" kern="1200" baseline="0" dirty="0" smtClean="0">
                <a:solidFill>
                  <a:schemeClr val="tx1"/>
                </a:solidFill>
                <a:latin typeface="+mn-lt"/>
                <a:ea typeface="+mn-ea"/>
                <a:cs typeface="+mn-cs"/>
              </a:rPr>
              <a:t>Transparency</a:t>
            </a:r>
            <a:r>
              <a:rPr lang="en-US" sz="1200" b="0" kern="1200" baseline="0" dirty="0" smtClean="0">
                <a:solidFill>
                  <a:schemeClr val="tx1"/>
                </a:solidFill>
                <a:latin typeface="+mn-lt"/>
                <a:ea typeface="+mn-ea"/>
                <a:cs typeface="+mn-cs"/>
              </a:rPr>
              <a:t> box, enter </a:t>
            </a:r>
            <a:r>
              <a:rPr lang="en-US" sz="1200" b="1" kern="1200" baseline="0" dirty="0" smtClean="0">
                <a:solidFill>
                  <a:schemeClr val="tx1"/>
                </a:solidFill>
                <a:latin typeface="+mn-lt"/>
                <a:ea typeface="+mn-ea"/>
                <a:cs typeface="+mn-cs"/>
              </a:rPr>
              <a:t>100%</a:t>
            </a:r>
            <a:r>
              <a:rPr lang="en-US" sz="1200" b="0" kern="1200" baseline="0" dirty="0" smtClean="0">
                <a:solidFill>
                  <a:schemeClr val="tx1"/>
                </a:solidFill>
                <a:latin typeface="+mn-lt"/>
                <a:ea typeface="+mn-ea"/>
                <a:cs typeface="+mn-cs"/>
              </a:rPr>
              <a:t>.</a:t>
            </a:r>
            <a:endParaRPr lang="en-US" sz="1200" b="0" dirty="0" smtClean="0"/>
          </a:p>
          <a:p>
            <a:pPr marL="228600" indent="-228600">
              <a:buFont typeface="+mj-lt"/>
              <a:buAutoNum type="arabicPeriod"/>
            </a:pPr>
            <a:r>
              <a:rPr lang="en-US" sz="1200" dirty="0" smtClean="0"/>
              <a:t>Also in the </a:t>
            </a:r>
            <a:r>
              <a:rPr lang="en-US" sz="1200" b="1" dirty="0" smtClean="0"/>
              <a:t>Format</a:t>
            </a:r>
            <a:r>
              <a:rPr lang="en-US" sz="1200" dirty="0" smtClean="0"/>
              <a:t> </a:t>
            </a:r>
            <a:r>
              <a:rPr lang="en-US" sz="1200" b="1" dirty="0" smtClean="0"/>
              <a:t>Shape</a:t>
            </a:r>
            <a:r>
              <a:rPr lang="en-US" sz="1200" dirty="0" smtClean="0"/>
              <a:t> dialog</a:t>
            </a:r>
            <a:r>
              <a:rPr lang="en-US" sz="1200" baseline="0" dirty="0" smtClean="0"/>
              <a:t> box, click </a:t>
            </a:r>
            <a:r>
              <a:rPr lang="en-US" sz="1200" b="1" baseline="0" dirty="0" smtClean="0"/>
              <a:t>Line</a:t>
            </a:r>
            <a:r>
              <a:rPr lang="en-US" sz="1200" baseline="0" dirty="0" smtClean="0"/>
              <a:t> </a:t>
            </a:r>
            <a:r>
              <a:rPr lang="en-US" sz="1200" b="1" baseline="0" dirty="0" smtClean="0"/>
              <a:t>Color</a:t>
            </a:r>
            <a:r>
              <a:rPr lang="en-US" sz="1200" baseline="0" dirty="0" smtClean="0"/>
              <a:t> in the left pane, select </a:t>
            </a:r>
            <a:r>
              <a:rPr lang="en-US" sz="1200" b="1" baseline="0" dirty="0" smtClean="0"/>
              <a:t>Gradient line </a:t>
            </a:r>
            <a:r>
              <a:rPr lang="en-US" sz="1200" baseline="0" dirty="0" smtClean="0"/>
              <a:t>in the </a:t>
            </a:r>
            <a:r>
              <a:rPr lang="en-US" sz="1200" b="1" baseline="0" dirty="0" smtClean="0"/>
              <a:t>Line</a:t>
            </a:r>
            <a:r>
              <a:rPr lang="en-US" sz="1200" baseline="0" dirty="0" smtClean="0"/>
              <a:t> </a:t>
            </a:r>
            <a:r>
              <a:rPr lang="en-US" sz="1200" b="1" baseline="0" dirty="0" smtClean="0"/>
              <a:t>Color</a:t>
            </a:r>
            <a:r>
              <a:rPr lang="en-US" sz="1200" baseline="0" dirty="0" smtClean="0"/>
              <a:t> pane, and then do the following:</a:t>
            </a:r>
          </a:p>
          <a:p>
            <a:pPr marL="685800" lvl="1" indent="-228600">
              <a:buFont typeface="Arial" pitchFamily="34" charset="0"/>
              <a:buChar char="•"/>
            </a:pPr>
            <a:r>
              <a:rPr lang="en-US" sz="1200" baseline="0" dirty="0" smtClean="0"/>
              <a:t>In the </a:t>
            </a:r>
            <a:r>
              <a:rPr lang="en-US" sz="1200" b="1" baseline="0" dirty="0" smtClean="0"/>
              <a:t>Type</a:t>
            </a:r>
            <a:r>
              <a:rPr lang="en-US" sz="1200" baseline="0" dirty="0" smtClean="0"/>
              <a:t> list, select </a:t>
            </a:r>
            <a:r>
              <a:rPr lang="en-US" sz="1200" b="1" baseline="0" dirty="0" smtClean="0"/>
              <a:t>Linear</a:t>
            </a:r>
            <a:r>
              <a:rPr lang="en-US" sz="1200" baseline="0" dirty="0" smtClean="0"/>
              <a:t>.</a:t>
            </a:r>
          </a:p>
          <a:p>
            <a:pPr marL="685800" lvl="1" indent="-228600">
              <a:buFont typeface="Arial" pitchFamily="34" charset="0"/>
              <a:buChar char="•"/>
            </a:pPr>
            <a:r>
              <a:rPr lang="en-US" sz="1200" baseline="0" dirty="0" smtClean="0"/>
              <a:t>Click the button next to </a:t>
            </a:r>
            <a:r>
              <a:rPr lang="en-US" sz="1200" b="1" baseline="0" dirty="0" smtClean="0"/>
              <a:t>Direction</a:t>
            </a:r>
            <a:r>
              <a:rPr lang="en-US" sz="1200" b="0" baseline="0" dirty="0" smtClean="0"/>
              <a:t>, and then</a:t>
            </a:r>
            <a:r>
              <a:rPr lang="en-US" sz="1200" baseline="0" dirty="0" smtClean="0"/>
              <a:t> click </a:t>
            </a:r>
            <a:r>
              <a:rPr lang="en-US" sz="1200" b="1" baseline="0" dirty="0" smtClean="0"/>
              <a:t>Linear</a:t>
            </a:r>
            <a:r>
              <a:rPr lang="en-US" sz="1200" baseline="0" dirty="0" smtClean="0"/>
              <a:t> </a:t>
            </a:r>
            <a:r>
              <a:rPr lang="en-US" sz="1200" b="1" baseline="0" dirty="0" smtClean="0"/>
              <a:t>Down </a:t>
            </a:r>
            <a:r>
              <a:rPr lang="en-US" sz="1200" b="0" baseline="0" dirty="0" smtClean="0"/>
              <a:t>(first row, second option from the left)</a:t>
            </a:r>
            <a:r>
              <a:rPr lang="en-US" sz="1200" baseline="0" dirty="0" smtClean="0"/>
              <a:t>.</a:t>
            </a:r>
          </a:p>
          <a:p>
            <a:pPr marL="685800" lvl="1" indent="-228600">
              <a:buFont typeface="Arial" pitchFamily="34" charset="0"/>
              <a:buChar char="•"/>
            </a:pPr>
            <a:r>
              <a:rPr lang="en-US" sz="1200" baseline="0" dirty="0" smtClean="0"/>
              <a:t>Under </a:t>
            </a:r>
            <a:r>
              <a:rPr lang="en-US" sz="1200" b="1" baseline="0" dirty="0" smtClean="0"/>
              <a:t>Gradient</a:t>
            </a:r>
            <a:r>
              <a:rPr lang="en-US" sz="1200" baseline="0" dirty="0" smtClean="0"/>
              <a:t> stops, click </a:t>
            </a:r>
            <a:r>
              <a:rPr lang="en-US" sz="1200" b="1" baseline="0" dirty="0" smtClean="0"/>
              <a:t>Add gradient stop</a:t>
            </a:r>
            <a:r>
              <a:rPr lang="en-US" sz="1200" baseline="0" dirty="0" smtClean="0"/>
              <a:t> or </a:t>
            </a:r>
            <a:r>
              <a:rPr lang="en-US" sz="1200" b="1" baseline="0" dirty="0" smtClean="0"/>
              <a:t>Remove gradient stop </a:t>
            </a:r>
            <a:r>
              <a:rPr lang="en-US" sz="1200" baseline="0" dirty="0" smtClean="0"/>
              <a:t> until two stops appear in the slider. </a:t>
            </a:r>
            <a:endParaRPr lang="en-US" sz="1200" dirty="0" smtClean="0"/>
          </a:p>
          <a:p>
            <a:pPr marL="228600" lvl="0" indent="-228600">
              <a:buFont typeface="+mj-lt"/>
              <a:buAutoNum type="arabicPeriod"/>
            </a:pPr>
            <a:r>
              <a:rPr lang="en-US" sz="1200" kern="1200" dirty="0" smtClean="0">
                <a:solidFill>
                  <a:schemeClr val="tx1"/>
                </a:solidFill>
                <a:latin typeface="+mn-lt"/>
                <a:ea typeface="+mn-ea"/>
                <a:cs typeface="+mn-cs"/>
              </a:rPr>
              <a:t>Also under </a:t>
            </a:r>
            <a:r>
              <a:rPr lang="en-US" sz="1200" b="1" kern="1200" dirty="0" smtClean="0">
                <a:solidFill>
                  <a:schemeClr val="tx1"/>
                </a:solidFill>
                <a:latin typeface="+mn-lt"/>
                <a:ea typeface="+mn-ea"/>
                <a:cs typeface="+mn-cs"/>
              </a:rPr>
              <a:t>Gradient stops</a:t>
            </a:r>
            <a:r>
              <a:rPr lang="en-US" sz="1200" kern="1200" dirty="0" smtClean="0">
                <a:solidFill>
                  <a:schemeClr val="tx1"/>
                </a:solidFill>
                <a:latin typeface="+mn-lt"/>
                <a:ea typeface="+mn-ea"/>
                <a:cs typeface="+mn-cs"/>
              </a:rPr>
              <a:t>, customize the gradient stops as follows:</a:t>
            </a:r>
          </a:p>
          <a:p>
            <a:pPr marL="685800" lvl="1" indent="-228600">
              <a:buFont typeface="Arial" pitchFamily="34" charset="0"/>
              <a:buChar char="•"/>
            </a:pPr>
            <a:r>
              <a:rPr lang="en-US" sz="1200" kern="1200" dirty="0" smtClean="0">
                <a:solidFill>
                  <a:schemeClr val="tx1"/>
                </a:solidFill>
                <a:latin typeface="+mn-lt"/>
                <a:ea typeface="+mn-ea"/>
                <a:cs typeface="+mn-cs"/>
              </a:rPr>
              <a:t>Select </a:t>
            </a:r>
            <a:r>
              <a:rPr lang="en-US" sz="1200" b="0" kern="1200" dirty="0" smtClean="0">
                <a:solidFill>
                  <a:schemeClr val="tx1"/>
                </a:solidFill>
                <a:latin typeface="+mn-lt"/>
                <a:ea typeface="+mn-ea"/>
                <a:cs typeface="+mn-cs"/>
              </a:rPr>
              <a:t>the first stop in the slider</a:t>
            </a:r>
            <a:r>
              <a:rPr lang="en-US" sz="1200" kern="1200" dirty="0" smtClean="0">
                <a:solidFill>
                  <a:schemeClr val="tx1"/>
                </a:solidFill>
                <a:latin typeface="+mn-lt"/>
                <a:ea typeface="+mn-ea"/>
                <a:cs typeface="+mn-cs"/>
              </a:rPr>
              <a:t>, and then do the following:</a:t>
            </a:r>
          </a:p>
          <a:p>
            <a:pPr marL="1143000" lvl="2"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Position </a:t>
            </a:r>
            <a:r>
              <a:rPr lang="en-US" sz="1200" kern="1200" dirty="0" smtClean="0">
                <a:solidFill>
                  <a:schemeClr val="tx1"/>
                </a:solidFill>
                <a:latin typeface="+mn-lt"/>
                <a:ea typeface="+mn-ea"/>
                <a:cs typeface="+mn-cs"/>
              </a:rPr>
              <a:t>box, enter </a:t>
            </a:r>
            <a:r>
              <a:rPr lang="en-US" sz="1200" b="1" kern="1200" dirty="0" smtClean="0">
                <a:solidFill>
                  <a:schemeClr val="tx1"/>
                </a:solidFill>
                <a:latin typeface="+mn-lt"/>
                <a:ea typeface="+mn-ea"/>
                <a:cs typeface="+mn-cs"/>
              </a:rPr>
              <a:t>0%</a:t>
            </a:r>
            <a:r>
              <a:rPr lang="en-US" sz="1200" kern="1200" dirty="0" smtClean="0">
                <a:solidFill>
                  <a:schemeClr val="tx1"/>
                </a:solidFill>
                <a:latin typeface="+mn-lt"/>
                <a:ea typeface="+mn-ea"/>
                <a:cs typeface="+mn-cs"/>
              </a:rPr>
              <a:t>.</a:t>
            </a:r>
          </a:p>
          <a:p>
            <a:pPr marL="1143000" lvl="2" indent="-228600">
              <a:buFont typeface="Arial" pitchFamily="34" charset="0"/>
              <a:buChar char="•"/>
            </a:pPr>
            <a:r>
              <a:rPr lang="en-US" sz="1200" kern="1200" dirty="0" smtClean="0">
                <a:solidFill>
                  <a:schemeClr val="tx1"/>
                </a:solidFill>
                <a:latin typeface="+mn-lt"/>
                <a:ea typeface="+mn-ea"/>
                <a:cs typeface="+mn-cs"/>
              </a:rPr>
              <a:t>Click the button next to </a:t>
            </a:r>
            <a:r>
              <a:rPr lang="en-US" sz="1200" b="1" kern="1200" dirty="0" smtClean="0">
                <a:solidFill>
                  <a:schemeClr val="tx1"/>
                </a:solidFill>
                <a:latin typeface="+mn-lt"/>
                <a:ea typeface="+mn-ea"/>
                <a:cs typeface="+mn-cs"/>
              </a:rPr>
              <a:t>Color</a:t>
            </a:r>
            <a:r>
              <a:rPr lang="en-US" sz="1200" kern="1200" dirty="0" smtClean="0">
                <a:solidFill>
                  <a:schemeClr val="tx1"/>
                </a:solidFill>
                <a:latin typeface="+mn-lt"/>
                <a:ea typeface="+mn-ea"/>
                <a:cs typeface="+mn-cs"/>
              </a:rPr>
              <a:t>, and then under </a:t>
            </a:r>
            <a:r>
              <a:rPr lang="en-US" sz="1200" b="1" kern="1200" dirty="0" smtClean="0">
                <a:solidFill>
                  <a:schemeClr val="tx1"/>
                </a:solidFill>
                <a:latin typeface="+mn-lt"/>
                <a:ea typeface="+mn-ea"/>
                <a:cs typeface="+mn-cs"/>
              </a:rPr>
              <a:t>Theme Colors </a:t>
            </a:r>
            <a:r>
              <a:rPr lang="en-US" sz="1200" kern="1200" dirty="0" smtClean="0">
                <a:solidFill>
                  <a:schemeClr val="tx1"/>
                </a:solidFill>
                <a:latin typeface="+mn-lt"/>
                <a:ea typeface="+mn-ea"/>
                <a:cs typeface="+mn-cs"/>
              </a:rPr>
              <a:t>click </a:t>
            </a:r>
            <a:r>
              <a:rPr lang="en-US" sz="1200" b="1" kern="1200" dirty="0" smtClean="0">
                <a:solidFill>
                  <a:schemeClr val="tx1"/>
                </a:solidFill>
                <a:latin typeface="+mn-lt"/>
                <a:ea typeface="+mn-ea"/>
                <a:cs typeface="+mn-cs"/>
              </a:rPr>
              <a:t>Blue, Accent 1, Lighter 40% </a:t>
            </a:r>
            <a:r>
              <a:rPr lang="en-US" sz="1200" b="0" kern="1200" baseline="0" dirty="0" smtClean="0">
                <a:solidFill>
                  <a:schemeClr val="tx1"/>
                </a:solidFill>
                <a:latin typeface="+mn-lt"/>
                <a:ea typeface="+mn-ea"/>
                <a:cs typeface="+mn-cs"/>
              </a:rPr>
              <a:t>(fourth row, fifth option from the left). </a:t>
            </a:r>
            <a:endParaRPr lang="en-US" sz="1200" b="1" kern="1200" baseline="0" dirty="0" smtClean="0">
              <a:solidFill>
                <a:schemeClr val="tx1"/>
              </a:solidFill>
              <a:latin typeface="+mn-lt"/>
              <a:ea typeface="+mn-ea"/>
              <a:cs typeface="+mn-cs"/>
            </a:endParaRPr>
          </a:p>
          <a:p>
            <a:pPr marL="685800" lvl="1" indent="-228600">
              <a:buFont typeface="Arial" pitchFamily="34" charset="0"/>
              <a:buChar char="•"/>
            </a:pPr>
            <a:r>
              <a:rPr lang="en-US" sz="1200" kern="1200" dirty="0" smtClean="0">
                <a:solidFill>
                  <a:schemeClr val="tx1"/>
                </a:solidFill>
                <a:latin typeface="+mn-lt"/>
                <a:ea typeface="+mn-ea"/>
                <a:cs typeface="+mn-cs"/>
              </a:rPr>
              <a:t>Select </a:t>
            </a:r>
            <a:r>
              <a:rPr lang="en-US" sz="1200" b="0" kern="1200" dirty="0" smtClean="0">
                <a:solidFill>
                  <a:schemeClr val="tx1"/>
                </a:solidFill>
                <a:latin typeface="+mn-lt"/>
                <a:ea typeface="+mn-ea"/>
                <a:cs typeface="+mn-cs"/>
              </a:rPr>
              <a:t>the last stop in the slider</a:t>
            </a:r>
            <a:r>
              <a:rPr lang="en-US" sz="1200" kern="1200" dirty="0" smtClean="0">
                <a:solidFill>
                  <a:schemeClr val="tx1"/>
                </a:solidFill>
                <a:latin typeface="+mn-lt"/>
                <a:ea typeface="+mn-ea"/>
                <a:cs typeface="+mn-cs"/>
              </a:rPr>
              <a:t>, and then do the following: </a:t>
            </a:r>
          </a:p>
          <a:p>
            <a:pPr marL="1143000" lvl="2"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Position </a:t>
            </a:r>
            <a:r>
              <a:rPr lang="en-US" sz="1200" kern="1200" dirty="0" smtClean="0">
                <a:solidFill>
                  <a:schemeClr val="tx1"/>
                </a:solidFill>
                <a:latin typeface="+mn-lt"/>
                <a:ea typeface="+mn-ea"/>
                <a:cs typeface="+mn-cs"/>
              </a:rPr>
              <a:t>box, enter </a:t>
            </a:r>
            <a:r>
              <a:rPr lang="en-US" sz="1200" b="1" kern="1200" dirty="0" smtClean="0">
                <a:solidFill>
                  <a:schemeClr val="tx1"/>
                </a:solidFill>
                <a:latin typeface="+mn-lt"/>
                <a:ea typeface="+mn-ea"/>
                <a:cs typeface="+mn-cs"/>
              </a:rPr>
              <a:t>100%</a:t>
            </a:r>
            <a:r>
              <a:rPr lang="en-US" sz="1200" kern="1200" dirty="0" smtClean="0">
                <a:solidFill>
                  <a:schemeClr val="tx1"/>
                </a:solidFill>
                <a:latin typeface="+mn-lt"/>
                <a:ea typeface="+mn-ea"/>
                <a:cs typeface="+mn-cs"/>
              </a:rPr>
              <a:t>.</a:t>
            </a:r>
          </a:p>
          <a:p>
            <a:pPr marL="1143000" lvl="2" indent="-228600">
              <a:buFont typeface="Arial" pitchFamily="34" charset="0"/>
              <a:buChar char="•"/>
            </a:pPr>
            <a:r>
              <a:rPr lang="en-US" sz="1200" kern="1200" dirty="0" smtClean="0">
                <a:solidFill>
                  <a:schemeClr val="tx1"/>
                </a:solidFill>
                <a:latin typeface="+mn-lt"/>
                <a:ea typeface="+mn-ea"/>
                <a:cs typeface="+mn-cs"/>
              </a:rPr>
              <a:t>Click the button next to </a:t>
            </a:r>
            <a:r>
              <a:rPr lang="en-US" sz="1200" b="1" kern="1200" dirty="0" smtClean="0">
                <a:solidFill>
                  <a:schemeClr val="tx1"/>
                </a:solidFill>
                <a:latin typeface="+mn-lt"/>
                <a:ea typeface="+mn-ea"/>
                <a:cs typeface="+mn-cs"/>
              </a:rPr>
              <a:t>Color</a:t>
            </a:r>
            <a:r>
              <a:rPr lang="en-US" sz="1200" kern="1200" dirty="0" smtClean="0">
                <a:solidFill>
                  <a:schemeClr val="tx1"/>
                </a:solidFill>
                <a:latin typeface="+mn-lt"/>
                <a:ea typeface="+mn-ea"/>
                <a:cs typeface="+mn-cs"/>
              </a:rPr>
              <a:t>, and then under </a:t>
            </a:r>
            <a:r>
              <a:rPr lang="en-US" sz="1200" b="1" kern="1200" dirty="0" smtClean="0">
                <a:solidFill>
                  <a:schemeClr val="tx1"/>
                </a:solidFill>
                <a:latin typeface="+mn-lt"/>
                <a:ea typeface="+mn-ea"/>
                <a:cs typeface="+mn-cs"/>
              </a:rPr>
              <a:t>Theme Colors </a:t>
            </a:r>
            <a:r>
              <a:rPr lang="en-US" sz="1200" b="0" kern="1200" dirty="0" smtClean="0">
                <a:solidFill>
                  <a:schemeClr val="tx1"/>
                </a:solidFill>
                <a:latin typeface="+mn-lt"/>
                <a:ea typeface="+mn-ea"/>
                <a:cs typeface="+mn-cs"/>
              </a:rPr>
              <a:t>click</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Black, Background</a:t>
            </a:r>
            <a:r>
              <a:rPr lang="en-US" sz="1200" b="1" kern="1200" baseline="0" dirty="0" smtClean="0">
                <a:solidFill>
                  <a:schemeClr val="tx1"/>
                </a:solidFill>
                <a:latin typeface="+mn-lt"/>
                <a:ea typeface="+mn-ea"/>
                <a:cs typeface="+mn-cs"/>
              </a:rPr>
              <a:t> 1 </a:t>
            </a:r>
            <a:r>
              <a:rPr lang="en-US" sz="1200" b="0" kern="1200" baseline="0" dirty="0" smtClean="0">
                <a:solidFill>
                  <a:schemeClr val="tx1"/>
                </a:solidFill>
                <a:latin typeface="+mn-lt"/>
                <a:ea typeface="+mn-ea"/>
                <a:cs typeface="+mn-cs"/>
              </a:rPr>
              <a:t>(first row, first option from the left). </a:t>
            </a:r>
          </a:p>
          <a:p>
            <a:pPr marL="1143000" lvl="2" indent="-228600">
              <a:buFont typeface="Arial" pitchFamily="34" charset="0"/>
              <a:buChar char="•"/>
            </a:pPr>
            <a:r>
              <a:rPr lang="en-US" sz="1200" b="0" kern="1200" baseline="0" dirty="0" smtClean="0">
                <a:solidFill>
                  <a:schemeClr val="tx1"/>
                </a:solidFill>
                <a:latin typeface="+mn-lt"/>
                <a:ea typeface="+mn-ea"/>
                <a:cs typeface="+mn-cs"/>
              </a:rPr>
              <a:t>In the </a:t>
            </a:r>
            <a:r>
              <a:rPr lang="en-US" sz="1200" b="1" kern="1200" baseline="0" dirty="0" smtClean="0">
                <a:solidFill>
                  <a:schemeClr val="tx1"/>
                </a:solidFill>
                <a:latin typeface="+mn-lt"/>
                <a:ea typeface="+mn-ea"/>
                <a:cs typeface="+mn-cs"/>
              </a:rPr>
              <a:t>Transparency</a:t>
            </a:r>
            <a:r>
              <a:rPr lang="en-US" sz="1200" b="0" kern="1200" baseline="0" dirty="0" smtClean="0">
                <a:solidFill>
                  <a:schemeClr val="tx1"/>
                </a:solidFill>
                <a:latin typeface="+mn-lt"/>
                <a:ea typeface="+mn-ea"/>
                <a:cs typeface="+mn-cs"/>
              </a:rPr>
              <a:t> box, enter </a:t>
            </a:r>
            <a:r>
              <a:rPr lang="en-US" sz="1200" b="1" kern="1200" baseline="0" dirty="0" smtClean="0">
                <a:solidFill>
                  <a:schemeClr val="tx1"/>
                </a:solidFill>
                <a:latin typeface="+mn-lt"/>
                <a:ea typeface="+mn-ea"/>
                <a:cs typeface="+mn-cs"/>
              </a:rPr>
              <a:t>100%</a:t>
            </a:r>
            <a:r>
              <a:rPr lang="en-US" sz="1200" b="0" kern="1200" baseline="0" dirty="0" smtClean="0">
                <a:solidFill>
                  <a:schemeClr val="tx1"/>
                </a:solidFill>
                <a:latin typeface="+mn-lt"/>
                <a:ea typeface="+mn-ea"/>
                <a:cs typeface="+mn-cs"/>
              </a:rPr>
              <a:t>.</a:t>
            </a:r>
            <a:endParaRPr lang="en-US" sz="1200" dirty="0" smtClean="0"/>
          </a:p>
          <a:p>
            <a:pPr marL="228600" indent="-228600">
              <a:buFont typeface="+mj-lt"/>
              <a:buAutoNum type="arabicPeriod"/>
            </a:pPr>
            <a:r>
              <a:rPr lang="en-US" sz="1200" dirty="0" smtClean="0"/>
              <a:t>Also in the </a:t>
            </a:r>
            <a:r>
              <a:rPr lang="en-US" sz="1200" b="1" dirty="0" smtClean="0"/>
              <a:t>Format</a:t>
            </a:r>
            <a:r>
              <a:rPr lang="en-US" sz="1200" dirty="0" smtClean="0"/>
              <a:t> </a:t>
            </a:r>
            <a:r>
              <a:rPr lang="en-US" sz="1200" b="1" dirty="0" smtClean="0"/>
              <a:t>Shape</a:t>
            </a:r>
            <a:r>
              <a:rPr lang="en-US" sz="1200" dirty="0" smtClean="0"/>
              <a:t> dialog box, click </a:t>
            </a:r>
            <a:r>
              <a:rPr lang="en-US" sz="1200" b="1" dirty="0" smtClean="0"/>
              <a:t>Line</a:t>
            </a:r>
            <a:r>
              <a:rPr lang="en-US" sz="1200" dirty="0" smtClean="0"/>
              <a:t> </a:t>
            </a:r>
            <a:r>
              <a:rPr lang="en-US" sz="1200" b="1" dirty="0" smtClean="0"/>
              <a:t>Style</a:t>
            </a:r>
            <a:r>
              <a:rPr lang="en-US" sz="1200" dirty="0" smtClean="0"/>
              <a:t> in the left</a:t>
            </a:r>
            <a:r>
              <a:rPr lang="en-US" sz="1200" baseline="0" dirty="0" smtClean="0"/>
              <a:t> pane.</a:t>
            </a:r>
            <a:r>
              <a:rPr lang="en-US" sz="1200" dirty="0" smtClean="0"/>
              <a:t> In the </a:t>
            </a:r>
            <a:r>
              <a:rPr lang="en-US" sz="1200" b="1" dirty="0" smtClean="0"/>
              <a:t>Line</a:t>
            </a:r>
            <a:r>
              <a:rPr lang="en-US" sz="1200" dirty="0" smtClean="0"/>
              <a:t> </a:t>
            </a:r>
            <a:r>
              <a:rPr lang="en-US" sz="1200" b="1" dirty="0" smtClean="0"/>
              <a:t>Style</a:t>
            </a:r>
            <a:r>
              <a:rPr lang="en-US" sz="1200" dirty="0" smtClean="0"/>
              <a:t> pane,</a:t>
            </a:r>
            <a:r>
              <a:rPr lang="en-US" sz="1200" baseline="0" dirty="0" smtClean="0"/>
              <a:t> in the </a:t>
            </a:r>
            <a:r>
              <a:rPr lang="en-US" sz="1200" b="1" baseline="0" dirty="0" smtClean="0"/>
              <a:t>Width</a:t>
            </a:r>
            <a:r>
              <a:rPr lang="en-US" sz="1200" baseline="0" dirty="0" smtClean="0"/>
              <a:t> box, enter </a:t>
            </a:r>
            <a:r>
              <a:rPr lang="en-US" sz="1200" b="1" dirty="0" smtClean="0"/>
              <a:t>1.5</a:t>
            </a:r>
            <a:r>
              <a:rPr lang="en-US" sz="1200" dirty="0" smtClean="0"/>
              <a:t> </a:t>
            </a:r>
            <a:r>
              <a:rPr lang="en-US" sz="1200" b="1" dirty="0" smtClean="0"/>
              <a:t>pt</a:t>
            </a:r>
            <a:r>
              <a:rPr lang="en-US" sz="1200" dirty="0" smtClean="0"/>
              <a:t>.</a:t>
            </a:r>
          </a:p>
          <a:p>
            <a:pPr marL="228600" indent="-228600">
              <a:buFont typeface="+mj-lt"/>
              <a:buAutoNum type="arabicPeriod"/>
            </a:pPr>
            <a:r>
              <a:rPr lang="en-US" sz="1200" dirty="0" smtClean="0"/>
              <a:t>Also in the </a:t>
            </a:r>
            <a:r>
              <a:rPr lang="en-US" sz="1200" b="1" dirty="0" smtClean="0"/>
              <a:t>Format</a:t>
            </a:r>
            <a:r>
              <a:rPr lang="en-US" sz="1200" dirty="0" smtClean="0"/>
              <a:t> </a:t>
            </a:r>
            <a:r>
              <a:rPr lang="en-US" sz="1200" b="1" dirty="0" smtClean="0"/>
              <a:t>Shape</a:t>
            </a:r>
            <a:r>
              <a:rPr lang="en-US" sz="1200" dirty="0" smtClean="0"/>
              <a:t> dialog box, click </a:t>
            </a:r>
            <a:r>
              <a:rPr lang="en-US" sz="1200" b="1" dirty="0" smtClean="0"/>
              <a:t>Text</a:t>
            </a:r>
            <a:r>
              <a:rPr lang="en-US" sz="1200" dirty="0" smtClean="0"/>
              <a:t> </a:t>
            </a:r>
            <a:r>
              <a:rPr lang="en-US" sz="1200" b="1" dirty="0" smtClean="0"/>
              <a:t>Box</a:t>
            </a:r>
            <a:r>
              <a:rPr lang="en-US" sz="1200" dirty="0" smtClean="0"/>
              <a:t> in the left pane, and then do the following in the </a:t>
            </a:r>
            <a:r>
              <a:rPr lang="en-US" sz="1200" b="1" dirty="0" smtClean="0"/>
              <a:t>Text</a:t>
            </a:r>
            <a:r>
              <a:rPr lang="en-US" sz="1200" dirty="0" smtClean="0"/>
              <a:t> </a:t>
            </a:r>
            <a:r>
              <a:rPr lang="en-US" sz="1200" b="1" dirty="0" smtClean="0"/>
              <a:t>Box</a:t>
            </a:r>
            <a:r>
              <a:rPr lang="en-US" sz="1200" dirty="0" smtClean="0"/>
              <a:t> pane:</a:t>
            </a:r>
          </a:p>
          <a:p>
            <a:pPr marL="685800" lvl="1" indent="-228600">
              <a:buFont typeface="Arial" pitchFamily="34" charset="0"/>
              <a:buChar char="•"/>
            </a:pPr>
            <a:r>
              <a:rPr lang="en-US" sz="1200" dirty="0" smtClean="0"/>
              <a:t>Under </a:t>
            </a:r>
            <a:r>
              <a:rPr lang="en-US" sz="1200" b="1" dirty="0" smtClean="0"/>
              <a:t>Text</a:t>
            </a:r>
            <a:r>
              <a:rPr lang="en-US" sz="1200" dirty="0" smtClean="0"/>
              <a:t> </a:t>
            </a:r>
            <a:r>
              <a:rPr lang="en-US" sz="1200" b="1" dirty="0" smtClean="0"/>
              <a:t>layout</a:t>
            </a:r>
            <a:r>
              <a:rPr lang="en-US" sz="1200" dirty="0" smtClean="0"/>
              <a:t>, in the </a:t>
            </a:r>
            <a:r>
              <a:rPr lang="en-US" sz="1200" b="1" baseline="0" dirty="0" smtClean="0"/>
              <a:t>Vertical</a:t>
            </a:r>
            <a:r>
              <a:rPr lang="en-US" sz="1200" baseline="0" dirty="0" smtClean="0"/>
              <a:t> </a:t>
            </a:r>
            <a:r>
              <a:rPr lang="en-US" sz="1200" b="1" baseline="0" dirty="0" smtClean="0"/>
              <a:t>alignment</a:t>
            </a:r>
            <a:r>
              <a:rPr lang="en-US" sz="1200" baseline="0" dirty="0" smtClean="0"/>
              <a:t> list, select </a:t>
            </a:r>
            <a:r>
              <a:rPr lang="en-US" sz="1200" b="1" baseline="0" dirty="0" smtClean="0"/>
              <a:t>Top</a:t>
            </a:r>
            <a:r>
              <a:rPr lang="en-US" sz="1200" baseline="0" dirty="0" smtClean="0"/>
              <a:t>. </a:t>
            </a:r>
          </a:p>
          <a:p>
            <a:pPr marL="685800" lvl="1" indent="-228600">
              <a:buFont typeface="Arial" pitchFamily="34" charset="0"/>
              <a:buChar char="•"/>
            </a:pPr>
            <a:r>
              <a:rPr lang="en-US" sz="1200" baseline="0" dirty="0" smtClean="0"/>
              <a:t>Under </a:t>
            </a:r>
            <a:r>
              <a:rPr lang="en-US" sz="1200" b="1" baseline="0" dirty="0" smtClean="0"/>
              <a:t>Internal</a:t>
            </a:r>
            <a:r>
              <a:rPr lang="en-US" sz="1200" baseline="0" dirty="0" smtClean="0"/>
              <a:t> </a:t>
            </a:r>
            <a:r>
              <a:rPr lang="en-US" sz="1200" b="1" baseline="0" dirty="0" smtClean="0"/>
              <a:t>margin</a:t>
            </a:r>
            <a:r>
              <a:rPr lang="en-US" sz="1200" baseline="0" dirty="0" smtClean="0"/>
              <a:t>, in the </a:t>
            </a:r>
            <a:r>
              <a:rPr lang="en-US" sz="1200" b="1" baseline="0" dirty="0" smtClean="0"/>
              <a:t>Left</a:t>
            </a:r>
            <a:r>
              <a:rPr lang="en-US" sz="1200" baseline="0" dirty="0" smtClean="0"/>
              <a:t> box, enter </a:t>
            </a:r>
            <a:r>
              <a:rPr lang="en-US" sz="1200" b="1" baseline="0" dirty="0" smtClean="0"/>
              <a:t>0.19”</a:t>
            </a:r>
            <a:r>
              <a:rPr lang="en-US" sz="1200" baseline="0" dirty="0" smtClean="0"/>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t>Under </a:t>
            </a:r>
            <a:r>
              <a:rPr lang="en-US" sz="1200" b="1" baseline="0" dirty="0" smtClean="0"/>
              <a:t>Internal</a:t>
            </a:r>
            <a:r>
              <a:rPr lang="en-US" sz="1200" baseline="0" dirty="0" smtClean="0"/>
              <a:t> </a:t>
            </a:r>
            <a:r>
              <a:rPr lang="en-US" sz="1200" b="1" baseline="0" dirty="0" smtClean="0"/>
              <a:t>margin</a:t>
            </a:r>
            <a:r>
              <a:rPr lang="en-US" sz="1200" baseline="0" dirty="0" smtClean="0"/>
              <a:t>, in the </a:t>
            </a:r>
            <a:r>
              <a:rPr lang="en-US" sz="1200" b="1" baseline="0" dirty="0" smtClean="0"/>
              <a:t>Top </a:t>
            </a:r>
            <a:r>
              <a:rPr lang="en-US" sz="1200" baseline="0" dirty="0" smtClean="0"/>
              <a:t>box, enter </a:t>
            </a:r>
            <a:r>
              <a:rPr lang="en-US" sz="1200" b="1" baseline="0" dirty="0" smtClean="0"/>
              <a:t>0.4”</a:t>
            </a:r>
            <a:r>
              <a:rPr lang="en-US" sz="1200" baseline="0" dirty="0" smtClean="0"/>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t>Under </a:t>
            </a:r>
            <a:r>
              <a:rPr lang="en-US" sz="1200" b="1" baseline="0" dirty="0" smtClean="0"/>
              <a:t>Internal</a:t>
            </a:r>
            <a:r>
              <a:rPr lang="en-US" sz="1200" baseline="0" dirty="0" smtClean="0"/>
              <a:t> </a:t>
            </a:r>
            <a:r>
              <a:rPr lang="en-US" sz="1200" b="1" baseline="0" dirty="0" smtClean="0"/>
              <a:t>margin</a:t>
            </a:r>
            <a:r>
              <a:rPr lang="en-US" sz="1200" baseline="0" dirty="0" smtClean="0"/>
              <a:t>, in the </a:t>
            </a:r>
            <a:r>
              <a:rPr lang="en-US" sz="1200" b="1" baseline="0" dirty="0" smtClean="0"/>
              <a:t>Right </a:t>
            </a:r>
            <a:r>
              <a:rPr lang="en-US" sz="1200" baseline="0" dirty="0" smtClean="0"/>
              <a:t>box, enter </a:t>
            </a:r>
            <a:r>
              <a:rPr lang="en-US" sz="1200" b="1" baseline="0" dirty="0" smtClean="0"/>
              <a:t>0.19”</a:t>
            </a:r>
            <a:r>
              <a:rPr lang="en-US" sz="1200" baseline="0" dirty="0" smtClean="0"/>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t>Under </a:t>
            </a:r>
            <a:r>
              <a:rPr lang="en-US" sz="1200" b="1" baseline="0" dirty="0" smtClean="0"/>
              <a:t>Internal</a:t>
            </a:r>
            <a:r>
              <a:rPr lang="en-US" sz="1200" baseline="0" dirty="0" smtClean="0"/>
              <a:t> </a:t>
            </a:r>
            <a:r>
              <a:rPr lang="en-US" sz="1200" b="1" baseline="0" dirty="0" smtClean="0"/>
              <a:t>margin</a:t>
            </a:r>
            <a:r>
              <a:rPr lang="en-US" sz="1200" baseline="0" dirty="0" smtClean="0"/>
              <a:t>, in the </a:t>
            </a:r>
            <a:r>
              <a:rPr lang="en-US" sz="1200" b="1" baseline="0" dirty="0" smtClean="0"/>
              <a:t>Bottom </a:t>
            </a:r>
            <a:r>
              <a:rPr lang="en-US" sz="1200" baseline="0" dirty="0" smtClean="0"/>
              <a:t>box, enter </a:t>
            </a:r>
            <a:r>
              <a:rPr lang="en-US" sz="1200" b="1" baseline="0" dirty="0" smtClean="0"/>
              <a:t>0.19”</a:t>
            </a:r>
            <a:r>
              <a:rPr lang="en-US" sz="1200" baseline="0" dirty="0" smtClean="0"/>
              <a:t>.</a:t>
            </a:r>
          </a:p>
          <a:p>
            <a:pPr marL="228600" indent="-228600">
              <a:buFont typeface="+mj-lt"/>
              <a:buAutoNum type="arabicPeriod"/>
            </a:pPr>
            <a:endParaRPr lang="en-US" sz="1200" baseline="0" dirty="0" smtClean="0"/>
          </a:p>
          <a:p>
            <a:pPr marL="228600" indent="-228600">
              <a:buFont typeface="+mj-lt"/>
              <a:buAutoNum type="arabicPeriod"/>
            </a:pPr>
            <a:endParaRPr lang="en-US" sz="1200" baseline="0" dirty="0" smtClean="0"/>
          </a:p>
          <a:p>
            <a:pPr marL="228600" marR="0" indent="-228600" algn="l" defTabSz="914400" rtl="0" eaLnBrk="1" fontAlgn="auto" latinLnBrk="0" hangingPunct="1">
              <a:lnSpc>
                <a:spcPct val="100000"/>
              </a:lnSpc>
              <a:spcBef>
                <a:spcPts val="0"/>
              </a:spcBef>
              <a:spcAft>
                <a:spcPts val="0"/>
              </a:spcAft>
              <a:buClrTx/>
              <a:buSzTx/>
              <a:buFont typeface="+mj-lt"/>
              <a:buNone/>
              <a:tabLst/>
              <a:defRPr/>
            </a:pPr>
            <a:r>
              <a:rPr lang="en-US" sz="1200" baseline="0" dirty="0" smtClean="0"/>
              <a:t>To reproduce the </a:t>
            </a:r>
            <a:r>
              <a:rPr lang="en-US" sz="1200" b="1" baseline="0" dirty="0" smtClean="0"/>
              <a:t>LEVEL 2</a:t>
            </a:r>
            <a:r>
              <a:rPr lang="en-US" sz="1200" baseline="0" dirty="0" smtClean="0"/>
              <a:t> rectangle effects on this slide, do the following:</a:t>
            </a:r>
            <a:endParaRPr lang="en-US" sz="1200" b="0" baseline="0" dirty="0" smtClean="0"/>
          </a:p>
          <a:p>
            <a:pPr marL="228600" indent="-228600">
              <a:buFont typeface="+mj-lt"/>
              <a:buAutoNum type="arabicPeriod"/>
            </a:pPr>
            <a:r>
              <a:rPr lang="en-US" sz="1200" baseline="0" dirty="0" smtClean="0"/>
              <a:t>On the slide, select the </a:t>
            </a:r>
            <a:r>
              <a:rPr lang="en-US" sz="1200" b="1" baseline="0" dirty="0" smtClean="0"/>
              <a:t>LEVEL 2 </a:t>
            </a:r>
            <a:r>
              <a:rPr lang="en-US" sz="1200" baseline="0" dirty="0" smtClean="0"/>
              <a:t>rectangle. On the </a:t>
            </a:r>
            <a:r>
              <a:rPr lang="en-US" sz="1200" b="1" baseline="0" dirty="0" smtClean="0"/>
              <a:t>Home</a:t>
            </a:r>
            <a:r>
              <a:rPr lang="en-US" sz="1200" baseline="0" dirty="0" smtClean="0"/>
              <a:t> tab, in the </a:t>
            </a:r>
            <a:r>
              <a:rPr lang="en-US" sz="1200" b="1" baseline="0" dirty="0" smtClean="0"/>
              <a:t>Font</a:t>
            </a:r>
            <a:r>
              <a:rPr lang="en-US" sz="1200" baseline="0" dirty="0" smtClean="0"/>
              <a:t> group, enter </a:t>
            </a:r>
            <a:r>
              <a:rPr lang="en-US" sz="1200" b="1" baseline="0" dirty="0" smtClean="0"/>
              <a:t>24</a:t>
            </a:r>
            <a:r>
              <a:rPr lang="en-US" sz="1200" baseline="0" dirty="0" smtClean="0"/>
              <a:t> in the </a:t>
            </a:r>
            <a:r>
              <a:rPr lang="en-US" sz="1200" b="1" baseline="0" dirty="0" smtClean="0"/>
              <a:t>Font Size </a:t>
            </a:r>
            <a:r>
              <a:rPr lang="en-US" sz="1200" baseline="0" dirty="0" smtClean="0"/>
              <a:t>box, click </a:t>
            </a:r>
            <a:r>
              <a:rPr lang="en-US" sz="1200" b="1" baseline="0" dirty="0" smtClean="0"/>
              <a:t>Character Spacing </a:t>
            </a:r>
            <a:r>
              <a:rPr lang="en-US" sz="1200" baseline="0" dirty="0" smtClean="0"/>
              <a:t>and then click </a:t>
            </a:r>
            <a:r>
              <a:rPr lang="en-US" sz="1200" b="1" baseline="0" dirty="0" smtClean="0"/>
              <a:t>Loose</a:t>
            </a:r>
            <a:r>
              <a:rPr lang="en-US" sz="1200" baseline="0" dirty="0" smtClean="0"/>
              <a:t>, and then click the arrow next to </a:t>
            </a:r>
            <a:r>
              <a:rPr lang="en-US" sz="1200" b="1" baseline="0" dirty="0" smtClean="0"/>
              <a:t>Font Color </a:t>
            </a:r>
            <a:r>
              <a:rPr lang="en-US" sz="1200" baseline="0" dirty="0" smtClean="0"/>
              <a:t>and click </a:t>
            </a:r>
            <a:r>
              <a:rPr lang="en-US" sz="1200" b="1" baseline="0" dirty="0" smtClean="0"/>
              <a:t>Purple, Accent 4, Lighter 40%</a:t>
            </a:r>
            <a:r>
              <a:rPr lang="en-US" sz="1200" b="0" baseline="0" dirty="0" smtClean="0"/>
              <a:t> (fourth row, eighth option from the left).</a:t>
            </a:r>
            <a:endParaRPr lang="en-US" sz="1200" baseline="0" dirty="0" smtClean="0"/>
          </a:p>
          <a:p>
            <a:pPr marL="228600" indent="-228600">
              <a:buFont typeface="+mj-lt"/>
              <a:buAutoNum type="arabicPeriod"/>
            </a:pPr>
            <a:r>
              <a:rPr lang="en-US" sz="1200" baseline="0" dirty="0" smtClean="0"/>
              <a:t>On the </a:t>
            </a:r>
            <a:r>
              <a:rPr lang="en-US" sz="1200" b="1" baseline="0" dirty="0" smtClean="0"/>
              <a:t>Home</a:t>
            </a:r>
            <a:r>
              <a:rPr lang="en-US" sz="1200" baseline="0" dirty="0" smtClean="0"/>
              <a:t> tab, in the bottom right corner of the </a:t>
            </a:r>
            <a:r>
              <a:rPr lang="en-US" sz="1200" b="1" baseline="0" dirty="0" smtClean="0"/>
              <a:t>Drawing</a:t>
            </a:r>
            <a:r>
              <a:rPr lang="en-US" sz="1200" baseline="0" dirty="0" smtClean="0"/>
              <a:t> group, click the </a:t>
            </a:r>
            <a:r>
              <a:rPr lang="en-US" sz="1200" b="1" baseline="0" dirty="0" smtClean="0"/>
              <a:t>Format</a:t>
            </a:r>
            <a:r>
              <a:rPr lang="en-US" sz="1200" baseline="0" dirty="0" smtClean="0"/>
              <a:t> </a:t>
            </a:r>
            <a:r>
              <a:rPr lang="en-US" sz="1200" b="1" baseline="0" dirty="0" smtClean="0"/>
              <a:t>Shape</a:t>
            </a:r>
            <a:r>
              <a:rPr lang="en-US" sz="1200" baseline="0" dirty="0" smtClean="0"/>
              <a:t> dialog box launcher. In the </a:t>
            </a:r>
            <a:r>
              <a:rPr lang="en-US" sz="1200" b="1" baseline="0" dirty="0" smtClean="0"/>
              <a:t>Format</a:t>
            </a:r>
            <a:r>
              <a:rPr lang="en-US" sz="1200" baseline="0" dirty="0" smtClean="0"/>
              <a:t> </a:t>
            </a:r>
            <a:r>
              <a:rPr lang="en-US" sz="1200" b="1" baseline="0" dirty="0" smtClean="0"/>
              <a:t>Shape</a:t>
            </a:r>
            <a:r>
              <a:rPr lang="en-US" sz="1200" baseline="0" dirty="0" smtClean="0"/>
              <a:t> dialog box, click </a:t>
            </a:r>
            <a:r>
              <a:rPr lang="en-US" sz="1200" b="1" baseline="0" dirty="0" smtClean="0"/>
              <a:t>Fill</a:t>
            </a:r>
            <a:r>
              <a:rPr lang="en-US" sz="1200" baseline="0" dirty="0" smtClean="0"/>
              <a:t> in the left pane, select </a:t>
            </a:r>
            <a:r>
              <a:rPr lang="en-US" sz="1200" b="1" baseline="0" dirty="0" smtClean="0"/>
              <a:t>Gradient fill </a:t>
            </a:r>
            <a:r>
              <a:rPr lang="en-US" sz="1200" baseline="0" dirty="0" smtClean="0"/>
              <a:t>in the </a:t>
            </a:r>
            <a:r>
              <a:rPr lang="en-US" sz="1200" b="1" baseline="0" dirty="0" smtClean="0"/>
              <a:t>Fill</a:t>
            </a:r>
            <a:r>
              <a:rPr lang="en-US" sz="1200" baseline="0" dirty="0" smtClean="0"/>
              <a:t> pane, and then do the following:</a:t>
            </a:r>
          </a:p>
          <a:p>
            <a:pPr marL="685800" lvl="1" indent="-228600">
              <a:buFont typeface="Arial" pitchFamily="34" charset="0"/>
              <a:buChar char="•"/>
            </a:pPr>
            <a:r>
              <a:rPr lang="en-US" sz="1200" baseline="0" dirty="0" smtClean="0"/>
              <a:t>In the </a:t>
            </a:r>
            <a:r>
              <a:rPr lang="en-US" sz="1200" b="1" baseline="0" dirty="0" smtClean="0"/>
              <a:t>Type</a:t>
            </a:r>
            <a:r>
              <a:rPr lang="en-US" sz="1200" baseline="0" dirty="0" smtClean="0"/>
              <a:t> list, select </a:t>
            </a:r>
            <a:r>
              <a:rPr lang="en-US" sz="1200" b="1" baseline="0" dirty="0" smtClean="0"/>
              <a:t>Linear</a:t>
            </a:r>
            <a:r>
              <a:rPr lang="en-US" sz="1200" baseline="0" dirty="0" smtClean="0"/>
              <a:t>.</a:t>
            </a:r>
          </a:p>
          <a:p>
            <a:pPr marL="685800" lvl="1" indent="-228600">
              <a:buFont typeface="Arial" pitchFamily="34" charset="0"/>
              <a:buChar char="•"/>
            </a:pPr>
            <a:r>
              <a:rPr lang="en-US" sz="1200" baseline="0" dirty="0" smtClean="0"/>
              <a:t>Click the button next to </a:t>
            </a:r>
            <a:r>
              <a:rPr lang="en-US" sz="1200" b="1" baseline="0" dirty="0" smtClean="0"/>
              <a:t>Direction</a:t>
            </a:r>
            <a:r>
              <a:rPr lang="en-US" sz="1200" b="0" baseline="0" dirty="0" smtClean="0"/>
              <a:t>, and then</a:t>
            </a:r>
            <a:r>
              <a:rPr lang="en-US" sz="1200" baseline="0" dirty="0" smtClean="0"/>
              <a:t> click </a:t>
            </a:r>
            <a:r>
              <a:rPr lang="en-US" sz="1200" b="1" baseline="0" dirty="0" smtClean="0"/>
              <a:t>Linear</a:t>
            </a:r>
            <a:r>
              <a:rPr lang="en-US" sz="1200" baseline="0" dirty="0" smtClean="0"/>
              <a:t> </a:t>
            </a:r>
            <a:r>
              <a:rPr lang="en-US" sz="1200" b="1" baseline="0" dirty="0" smtClean="0"/>
              <a:t>Down </a:t>
            </a:r>
            <a:r>
              <a:rPr lang="en-US" sz="1200" b="0" baseline="0" dirty="0" smtClean="0"/>
              <a:t>(first row, second option from the left)</a:t>
            </a:r>
            <a:r>
              <a:rPr lang="en-US" sz="1200" baseline="0" dirty="0" smtClean="0"/>
              <a:t>.</a:t>
            </a:r>
          </a:p>
          <a:p>
            <a:pPr marL="685800" lvl="1" indent="-228600">
              <a:buFont typeface="Arial" pitchFamily="34" charset="0"/>
              <a:buChar char="•"/>
            </a:pPr>
            <a:r>
              <a:rPr lang="en-US" sz="1200" kern="1200" dirty="0" smtClean="0">
                <a:solidFill>
                  <a:schemeClr val="tx1"/>
                </a:solidFill>
                <a:latin typeface="+mn-lt"/>
                <a:ea typeface="+mn-ea"/>
                <a:cs typeface="+mn-cs"/>
              </a:rPr>
              <a:t>Under </a:t>
            </a:r>
            <a:r>
              <a:rPr lang="en-US" sz="1200" b="1" kern="1200" dirty="0" smtClean="0">
                <a:solidFill>
                  <a:schemeClr val="tx1"/>
                </a:solidFill>
                <a:latin typeface="+mn-lt"/>
                <a:ea typeface="+mn-ea"/>
                <a:cs typeface="+mn-cs"/>
              </a:rPr>
              <a:t>Gradient stops</a:t>
            </a:r>
            <a:r>
              <a:rPr lang="en-US" sz="1200" kern="1200" dirty="0" smtClean="0">
                <a:solidFill>
                  <a:schemeClr val="tx1"/>
                </a:solidFill>
                <a:latin typeface="+mn-lt"/>
                <a:ea typeface="+mn-ea"/>
                <a:cs typeface="+mn-cs"/>
              </a:rPr>
              <a:t>, click </a:t>
            </a:r>
            <a:r>
              <a:rPr lang="en-US" sz="1200" b="1" kern="1200" dirty="0" smtClean="0">
                <a:solidFill>
                  <a:schemeClr val="tx1"/>
                </a:solidFill>
                <a:latin typeface="+mn-lt"/>
                <a:ea typeface="+mn-ea"/>
                <a:cs typeface="+mn-cs"/>
              </a:rPr>
              <a:t>Add gradient stop</a:t>
            </a:r>
            <a:r>
              <a:rPr lang="en-US" sz="1200" b="0" kern="1200" dirty="0" smtClean="0">
                <a:solidFill>
                  <a:schemeClr val="tx1"/>
                </a:solidFill>
                <a:latin typeface="+mn-lt"/>
                <a:ea typeface="+mn-ea"/>
                <a:cs typeface="+mn-cs"/>
              </a:rPr>
              <a:t> or </a:t>
            </a:r>
            <a:r>
              <a:rPr lang="en-US" sz="1200" b="1" kern="1200" dirty="0" smtClean="0">
                <a:solidFill>
                  <a:schemeClr val="tx1"/>
                </a:solidFill>
                <a:latin typeface="+mn-lt"/>
                <a:ea typeface="+mn-ea"/>
                <a:cs typeface="+mn-cs"/>
              </a:rPr>
              <a:t>Remove gradient stop</a:t>
            </a:r>
            <a:r>
              <a:rPr lang="en-US" sz="1200" kern="1200" dirty="0" smtClean="0">
                <a:solidFill>
                  <a:schemeClr val="tx1"/>
                </a:solidFill>
                <a:latin typeface="+mn-lt"/>
                <a:ea typeface="+mn-ea"/>
                <a:cs typeface="+mn-cs"/>
              </a:rPr>
              <a:t> until two stops appear in the slider.</a:t>
            </a:r>
          </a:p>
          <a:p>
            <a:pPr marL="228600" lvl="0" indent="-228600">
              <a:buFont typeface="+mj-lt"/>
              <a:buAutoNum type="arabicPeriod"/>
            </a:pPr>
            <a:r>
              <a:rPr lang="en-US" sz="1200" kern="1200" dirty="0" smtClean="0">
                <a:solidFill>
                  <a:schemeClr val="tx1"/>
                </a:solidFill>
                <a:latin typeface="+mn-lt"/>
                <a:ea typeface="+mn-ea"/>
                <a:cs typeface="+mn-cs"/>
              </a:rPr>
              <a:t>Also under </a:t>
            </a:r>
            <a:r>
              <a:rPr lang="en-US" sz="1200" b="1" kern="1200" dirty="0" smtClean="0">
                <a:solidFill>
                  <a:schemeClr val="tx1"/>
                </a:solidFill>
                <a:latin typeface="+mn-lt"/>
                <a:ea typeface="+mn-ea"/>
                <a:cs typeface="+mn-cs"/>
              </a:rPr>
              <a:t>Gradient stops</a:t>
            </a:r>
            <a:r>
              <a:rPr lang="en-US" sz="1200" kern="1200" dirty="0" smtClean="0">
                <a:solidFill>
                  <a:schemeClr val="tx1"/>
                </a:solidFill>
                <a:latin typeface="+mn-lt"/>
                <a:ea typeface="+mn-ea"/>
                <a:cs typeface="+mn-cs"/>
              </a:rPr>
              <a:t>, customize the gradient stops as follows:</a:t>
            </a:r>
          </a:p>
          <a:p>
            <a:pPr marL="685800" lvl="1" indent="-228600">
              <a:buFont typeface="Arial" pitchFamily="34" charset="0"/>
              <a:buChar char="•"/>
            </a:pPr>
            <a:r>
              <a:rPr lang="en-US" sz="1200" kern="1200" dirty="0" smtClean="0">
                <a:solidFill>
                  <a:schemeClr val="tx1"/>
                </a:solidFill>
                <a:latin typeface="+mn-lt"/>
                <a:ea typeface="+mn-ea"/>
                <a:cs typeface="+mn-cs"/>
              </a:rPr>
              <a:t>Select </a:t>
            </a:r>
            <a:r>
              <a:rPr lang="en-US" sz="1200" b="0" kern="1200" dirty="0" smtClean="0">
                <a:solidFill>
                  <a:schemeClr val="tx1"/>
                </a:solidFill>
                <a:latin typeface="+mn-lt"/>
                <a:ea typeface="+mn-ea"/>
                <a:cs typeface="+mn-cs"/>
              </a:rPr>
              <a:t>the first stop in the slider, </a:t>
            </a:r>
            <a:r>
              <a:rPr lang="en-US" sz="1200" kern="1200" dirty="0" smtClean="0">
                <a:solidFill>
                  <a:schemeClr val="tx1"/>
                </a:solidFill>
                <a:latin typeface="+mn-lt"/>
                <a:ea typeface="+mn-ea"/>
                <a:cs typeface="+mn-cs"/>
              </a:rPr>
              <a:t>and then do the following:</a:t>
            </a:r>
          </a:p>
          <a:p>
            <a:pPr marL="1143000" lvl="2"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Position </a:t>
            </a:r>
            <a:r>
              <a:rPr lang="en-US" sz="1200" kern="1200" dirty="0" smtClean="0">
                <a:solidFill>
                  <a:schemeClr val="tx1"/>
                </a:solidFill>
                <a:latin typeface="+mn-lt"/>
                <a:ea typeface="+mn-ea"/>
                <a:cs typeface="+mn-cs"/>
              </a:rPr>
              <a:t>box, enter </a:t>
            </a:r>
            <a:r>
              <a:rPr lang="en-US" sz="1200" b="1" kern="1200" dirty="0" smtClean="0">
                <a:solidFill>
                  <a:schemeClr val="tx1"/>
                </a:solidFill>
                <a:latin typeface="+mn-lt"/>
                <a:ea typeface="+mn-ea"/>
                <a:cs typeface="+mn-cs"/>
              </a:rPr>
              <a:t>0%</a:t>
            </a:r>
            <a:r>
              <a:rPr lang="en-US" sz="1200" kern="1200" dirty="0" smtClean="0">
                <a:solidFill>
                  <a:schemeClr val="tx1"/>
                </a:solidFill>
                <a:latin typeface="+mn-lt"/>
                <a:ea typeface="+mn-ea"/>
                <a:cs typeface="+mn-cs"/>
              </a:rPr>
              <a:t>.</a:t>
            </a:r>
          </a:p>
          <a:p>
            <a:pPr marL="1143000" lvl="2" indent="-228600">
              <a:buFont typeface="Arial" pitchFamily="34" charset="0"/>
              <a:buChar char="•"/>
            </a:pPr>
            <a:r>
              <a:rPr lang="en-US" sz="1200" kern="1200" dirty="0" smtClean="0">
                <a:solidFill>
                  <a:schemeClr val="tx1"/>
                </a:solidFill>
                <a:latin typeface="+mn-lt"/>
                <a:ea typeface="+mn-ea"/>
                <a:cs typeface="+mn-cs"/>
              </a:rPr>
              <a:t>Click the button next to </a:t>
            </a:r>
            <a:r>
              <a:rPr lang="en-US" sz="1200" b="1" kern="1200" dirty="0" smtClean="0">
                <a:solidFill>
                  <a:schemeClr val="tx1"/>
                </a:solidFill>
                <a:latin typeface="+mn-lt"/>
                <a:ea typeface="+mn-ea"/>
                <a:cs typeface="+mn-cs"/>
              </a:rPr>
              <a:t>Color</a:t>
            </a:r>
            <a:r>
              <a:rPr lang="en-US" sz="1200" kern="1200" dirty="0" smtClean="0">
                <a:solidFill>
                  <a:schemeClr val="tx1"/>
                </a:solidFill>
                <a:latin typeface="+mn-lt"/>
                <a:ea typeface="+mn-ea"/>
                <a:cs typeface="+mn-cs"/>
              </a:rPr>
              <a:t>, and then under </a:t>
            </a:r>
            <a:r>
              <a:rPr lang="en-US" sz="1200" b="1" kern="1200" dirty="0" smtClean="0">
                <a:solidFill>
                  <a:schemeClr val="tx1"/>
                </a:solidFill>
                <a:latin typeface="+mn-lt"/>
                <a:ea typeface="+mn-ea"/>
                <a:cs typeface="+mn-cs"/>
              </a:rPr>
              <a:t>Theme Colors </a:t>
            </a:r>
            <a:r>
              <a:rPr lang="en-US" sz="1200" kern="1200" dirty="0" smtClean="0">
                <a:solidFill>
                  <a:schemeClr val="tx1"/>
                </a:solidFill>
                <a:latin typeface="+mn-lt"/>
                <a:ea typeface="+mn-ea"/>
                <a:cs typeface="+mn-cs"/>
              </a:rPr>
              <a:t>click </a:t>
            </a:r>
            <a:r>
              <a:rPr lang="en-US" sz="1200" b="1" kern="1200" dirty="0" smtClean="0">
                <a:solidFill>
                  <a:schemeClr val="tx1"/>
                </a:solidFill>
                <a:latin typeface="+mn-lt"/>
                <a:ea typeface="+mn-ea"/>
                <a:cs typeface="+mn-cs"/>
              </a:rPr>
              <a:t>Black, Background 1 </a:t>
            </a:r>
            <a:r>
              <a:rPr lang="en-US" sz="1200" b="0" kern="1200" baseline="0" dirty="0" smtClean="0">
                <a:solidFill>
                  <a:schemeClr val="tx1"/>
                </a:solidFill>
                <a:latin typeface="+mn-lt"/>
                <a:ea typeface="+mn-ea"/>
                <a:cs typeface="+mn-cs"/>
              </a:rPr>
              <a:t>(first row, first option from the left). </a:t>
            </a:r>
            <a:endParaRPr lang="en-US" sz="1200" b="1" kern="1200" baseline="0" dirty="0" smtClean="0">
              <a:solidFill>
                <a:schemeClr val="tx1"/>
              </a:solidFill>
              <a:latin typeface="+mn-lt"/>
              <a:ea typeface="+mn-ea"/>
              <a:cs typeface="+mn-cs"/>
            </a:endParaRPr>
          </a:p>
          <a:p>
            <a:pPr marL="685800" lvl="1" indent="-228600">
              <a:buFont typeface="Arial" pitchFamily="34" charset="0"/>
              <a:buChar char="•"/>
            </a:pPr>
            <a:r>
              <a:rPr lang="en-US" sz="1200" kern="1200" dirty="0" smtClean="0">
                <a:solidFill>
                  <a:schemeClr val="tx1"/>
                </a:solidFill>
                <a:latin typeface="+mn-lt"/>
                <a:ea typeface="+mn-ea"/>
                <a:cs typeface="+mn-cs"/>
              </a:rPr>
              <a:t>Select </a:t>
            </a:r>
            <a:r>
              <a:rPr lang="en-US" sz="1200" b="0" kern="1200" dirty="0" smtClean="0">
                <a:solidFill>
                  <a:schemeClr val="tx1"/>
                </a:solidFill>
                <a:latin typeface="+mn-lt"/>
                <a:ea typeface="+mn-ea"/>
                <a:cs typeface="+mn-cs"/>
              </a:rPr>
              <a:t>the last stop in the slider</a:t>
            </a:r>
            <a:r>
              <a:rPr lang="en-US" sz="1200" kern="1200" dirty="0" smtClean="0">
                <a:solidFill>
                  <a:schemeClr val="tx1"/>
                </a:solidFill>
                <a:latin typeface="+mn-lt"/>
                <a:ea typeface="+mn-ea"/>
                <a:cs typeface="+mn-cs"/>
              </a:rPr>
              <a:t>, and then do the following: </a:t>
            </a:r>
          </a:p>
          <a:p>
            <a:pPr marL="1143000" lvl="2"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Position </a:t>
            </a:r>
            <a:r>
              <a:rPr lang="en-US" sz="1200" kern="1200" dirty="0" smtClean="0">
                <a:solidFill>
                  <a:schemeClr val="tx1"/>
                </a:solidFill>
                <a:latin typeface="+mn-lt"/>
                <a:ea typeface="+mn-ea"/>
                <a:cs typeface="+mn-cs"/>
              </a:rPr>
              <a:t>box, enter </a:t>
            </a:r>
            <a:r>
              <a:rPr lang="en-US" sz="1200" b="1" kern="1200" dirty="0" smtClean="0">
                <a:solidFill>
                  <a:schemeClr val="tx1"/>
                </a:solidFill>
                <a:latin typeface="+mn-lt"/>
                <a:ea typeface="+mn-ea"/>
                <a:cs typeface="+mn-cs"/>
              </a:rPr>
              <a:t>100%</a:t>
            </a:r>
            <a:r>
              <a:rPr lang="en-US" sz="1200" kern="1200" dirty="0" smtClean="0">
                <a:solidFill>
                  <a:schemeClr val="tx1"/>
                </a:solidFill>
                <a:latin typeface="+mn-lt"/>
                <a:ea typeface="+mn-ea"/>
                <a:cs typeface="+mn-cs"/>
              </a:rPr>
              <a:t>.</a:t>
            </a:r>
          </a:p>
          <a:p>
            <a:pPr marL="1143000" lvl="2" indent="-228600">
              <a:buFont typeface="Arial" pitchFamily="34" charset="0"/>
              <a:buChar char="•"/>
            </a:pPr>
            <a:r>
              <a:rPr lang="en-US" sz="1200" kern="1200" dirty="0" smtClean="0">
                <a:solidFill>
                  <a:schemeClr val="tx1"/>
                </a:solidFill>
                <a:latin typeface="+mn-lt"/>
                <a:ea typeface="+mn-ea"/>
                <a:cs typeface="+mn-cs"/>
              </a:rPr>
              <a:t>Click the button next to </a:t>
            </a:r>
            <a:r>
              <a:rPr lang="en-US" sz="1200" b="1" kern="1200" dirty="0" smtClean="0">
                <a:solidFill>
                  <a:schemeClr val="tx1"/>
                </a:solidFill>
                <a:latin typeface="+mn-lt"/>
                <a:ea typeface="+mn-ea"/>
                <a:cs typeface="+mn-cs"/>
              </a:rPr>
              <a:t>Color</a:t>
            </a:r>
            <a:r>
              <a:rPr lang="en-US" sz="1200" kern="1200" dirty="0" smtClean="0">
                <a:solidFill>
                  <a:schemeClr val="tx1"/>
                </a:solidFill>
                <a:latin typeface="+mn-lt"/>
                <a:ea typeface="+mn-ea"/>
                <a:cs typeface="+mn-cs"/>
              </a:rPr>
              <a:t>, and then under </a:t>
            </a:r>
            <a:r>
              <a:rPr lang="en-US" sz="1200" b="1" kern="1200" dirty="0" smtClean="0">
                <a:solidFill>
                  <a:schemeClr val="tx1"/>
                </a:solidFill>
                <a:latin typeface="+mn-lt"/>
                <a:ea typeface="+mn-ea"/>
                <a:cs typeface="+mn-cs"/>
              </a:rPr>
              <a:t>Theme Colors </a:t>
            </a:r>
            <a:r>
              <a:rPr lang="en-US" sz="1200" b="0" kern="1200" dirty="0" smtClean="0">
                <a:solidFill>
                  <a:schemeClr val="tx1"/>
                </a:solidFill>
                <a:latin typeface="+mn-lt"/>
                <a:ea typeface="+mn-ea"/>
                <a:cs typeface="+mn-cs"/>
              </a:rPr>
              <a:t>click</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Black, Background 1</a:t>
            </a:r>
            <a:r>
              <a:rPr lang="en-US" sz="1200" b="1" kern="1200" baseline="0" dirty="0" smtClean="0">
                <a:solidFill>
                  <a:schemeClr val="tx1"/>
                </a:solidFill>
                <a:latin typeface="+mn-lt"/>
                <a:ea typeface="+mn-ea"/>
                <a:cs typeface="+mn-cs"/>
              </a:rPr>
              <a:t> </a:t>
            </a:r>
            <a:r>
              <a:rPr lang="en-US" sz="1200" b="0" kern="1200" baseline="0" dirty="0" smtClean="0">
                <a:solidFill>
                  <a:schemeClr val="tx1"/>
                </a:solidFill>
                <a:latin typeface="+mn-lt"/>
                <a:ea typeface="+mn-ea"/>
                <a:cs typeface="+mn-cs"/>
              </a:rPr>
              <a:t>(first row, first option from the left).</a:t>
            </a:r>
          </a:p>
          <a:p>
            <a:pPr marL="1143000" lvl="2" indent="-228600">
              <a:buFont typeface="Arial" pitchFamily="34" charset="0"/>
              <a:buChar char="•"/>
            </a:pPr>
            <a:r>
              <a:rPr lang="en-US" sz="1200" b="0" kern="1200" baseline="0" dirty="0" smtClean="0">
                <a:solidFill>
                  <a:schemeClr val="tx1"/>
                </a:solidFill>
                <a:latin typeface="+mn-lt"/>
                <a:ea typeface="+mn-ea"/>
                <a:cs typeface="+mn-cs"/>
              </a:rPr>
              <a:t>In the </a:t>
            </a:r>
            <a:r>
              <a:rPr lang="en-US" sz="1200" b="1" kern="1200" baseline="0" dirty="0" smtClean="0">
                <a:solidFill>
                  <a:schemeClr val="tx1"/>
                </a:solidFill>
                <a:latin typeface="+mn-lt"/>
                <a:ea typeface="+mn-ea"/>
                <a:cs typeface="+mn-cs"/>
              </a:rPr>
              <a:t>Transparency</a:t>
            </a:r>
            <a:r>
              <a:rPr lang="en-US" sz="1200" b="0" kern="1200" baseline="0" dirty="0" smtClean="0">
                <a:solidFill>
                  <a:schemeClr val="tx1"/>
                </a:solidFill>
                <a:latin typeface="+mn-lt"/>
                <a:ea typeface="+mn-ea"/>
                <a:cs typeface="+mn-cs"/>
              </a:rPr>
              <a:t> box, enter </a:t>
            </a:r>
            <a:r>
              <a:rPr lang="en-US" sz="1200" b="1" kern="1200" baseline="0" dirty="0" smtClean="0">
                <a:solidFill>
                  <a:schemeClr val="tx1"/>
                </a:solidFill>
                <a:latin typeface="+mn-lt"/>
                <a:ea typeface="+mn-ea"/>
                <a:cs typeface="+mn-cs"/>
              </a:rPr>
              <a:t>100%</a:t>
            </a:r>
            <a:r>
              <a:rPr lang="en-US" sz="1200" b="0" kern="1200" baseline="0" dirty="0" smtClean="0">
                <a:solidFill>
                  <a:schemeClr val="tx1"/>
                </a:solidFill>
                <a:latin typeface="+mn-lt"/>
                <a:ea typeface="+mn-ea"/>
                <a:cs typeface="+mn-cs"/>
              </a:rPr>
              <a:t>.</a:t>
            </a:r>
            <a:endParaRPr lang="en-US" sz="1200" b="0" dirty="0" smtClean="0"/>
          </a:p>
          <a:p>
            <a:pPr marL="228600" indent="-228600">
              <a:buFont typeface="+mj-lt"/>
              <a:buAutoNum type="arabicPeriod"/>
            </a:pPr>
            <a:r>
              <a:rPr lang="en-US" sz="1200" dirty="0" smtClean="0"/>
              <a:t>Also in the </a:t>
            </a:r>
            <a:r>
              <a:rPr lang="en-US" sz="1200" b="1" dirty="0" smtClean="0"/>
              <a:t>Format</a:t>
            </a:r>
            <a:r>
              <a:rPr lang="en-US" sz="1200" dirty="0" smtClean="0"/>
              <a:t> </a:t>
            </a:r>
            <a:r>
              <a:rPr lang="en-US" sz="1200" b="1" dirty="0" smtClean="0"/>
              <a:t>Shape</a:t>
            </a:r>
            <a:r>
              <a:rPr lang="en-US" sz="1200" dirty="0" smtClean="0"/>
              <a:t> dialog</a:t>
            </a:r>
            <a:r>
              <a:rPr lang="en-US" sz="1200" baseline="0" dirty="0" smtClean="0"/>
              <a:t> box, click </a:t>
            </a:r>
            <a:r>
              <a:rPr lang="en-US" sz="1200" b="1" baseline="0" dirty="0" smtClean="0"/>
              <a:t>Line</a:t>
            </a:r>
            <a:r>
              <a:rPr lang="en-US" sz="1200" baseline="0" dirty="0" smtClean="0"/>
              <a:t> </a:t>
            </a:r>
            <a:r>
              <a:rPr lang="en-US" sz="1200" b="1" baseline="0" dirty="0" smtClean="0"/>
              <a:t>Color</a:t>
            </a:r>
            <a:r>
              <a:rPr lang="en-US" sz="1200" baseline="0" dirty="0" smtClean="0"/>
              <a:t> in the left pane, select </a:t>
            </a:r>
            <a:r>
              <a:rPr lang="en-US" sz="1200" b="1" baseline="0" dirty="0" smtClean="0"/>
              <a:t>Gradient line </a:t>
            </a:r>
            <a:r>
              <a:rPr lang="en-US" sz="1200" baseline="0" dirty="0" smtClean="0"/>
              <a:t>in the </a:t>
            </a:r>
            <a:r>
              <a:rPr lang="en-US" sz="1200" b="1" baseline="0" dirty="0" smtClean="0"/>
              <a:t>Line</a:t>
            </a:r>
            <a:r>
              <a:rPr lang="en-US" sz="1200" baseline="0" dirty="0" smtClean="0"/>
              <a:t> </a:t>
            </a:r>
            <a:r>
              <a:rPr lang="en-US" sz="1200" b="1" baseline="0" dirty="0" smtClean="0"/>
              <a:t>Color</a:t>
            </a:r>
            <a:r>
              <a:rPr lang="en-US" sz="1200" baseline="0" dirty="0" smtClean="0"/>
              <a:t> pane, and then do the following:</a:t>
            </a:r>
          </a:p>
          <a:p>
            <a:pPr marL="685800" lvl="1" indent="-228600">
              <a:buFont typeface="Arial" pitchFamily="34" charset="0"/>
              <a:buChar char="•"/>
            </a:pPr>
            <a:r>
              <a:rPr lang="en-US" sz="1200" baseline="0" dirty="0" smtClean="0"/>
              <a:t>In the </a:t>
            </a:r>
            <a:r>
              <a:rPr lang="en-US" sz="1200" b="1" baseline="0" dirty="0" smtClean="0"/>
              <a:t>Type</a:t>
            </a:r>
            <a:r>
              <a:rPr lang="en-US" sz="1200" baseline="0" dirty="0" smtClean="0"/>
              <a:t> list, select </a:t>
            </a:r>
            <a:r>
              <a:rPr lang="en-US" sz="1200" b="1" baseline="0" dirty="0" smtClean="0"/>
              <a:t>Linear</a:t>
            </a:r>
            <a:r>
              <a:rPr lang="en-US" sz="1200" baseline="0" dirty="0" smtClean="0"/>
              <a:t>.</a:t>
            </a:r>
          </a:p>
          <a:p>
            <a:pPr marL="685800" lvl="1" indent="-228600">
              <a:buFont typeface="Arial" pitchFamily="34" charset="0"/>
              <a:buChar char="•"/>
            </a:pPr>
            <a:r>
              <a:rPr lang="en-US" sz="1200" baseline="0" dirty="0" smtClean="0"/>
              <a:t>Click the button next to </a:t>
            </a:r>
            <a:r>
              <a:rPr lang="en-US" sz="1200" b="1" baseline="0" dirty="0" smtClean="0"/>
              <a:t>Direction</a:t>
            </a:r>
            <a:r>
              <a:rPr lang="en-US" sz="1200" b="0" baseline="0" dirty="0" smtClean="0"/>
              <a:t>, and then</a:t>
            </a:r>
            <a:r>
              <a:rPr lang="en-US" sz="1200" baseline="0" dirty="0" smtClean="0"/>
              <a:t> click </a:t>
            </a:r>
            <a:r>
              <a:rPr lang="en-US" sz="1200" b="1" baseline="0" dirty="0" smtClean="0"/>
              <a:t>Linear</a:t>
            </a:r>
            <a:r>
              <a:rPr lang="en-US" sz="1200" baseline="0" dirty="0" smtClean="0"/>
              <a:t> </a:t>
            </a:r>
            <a:r>
              <a:rPr lang="en-US" sz="1200" b="1" baseline="0" dirty="0" smtClean="0"/>
              <a:t>Down </a:t>
            </a:r>
            <a:r>
              <a:rPr lang="en-US" sz="1200" b="0" baseline="0" dirty="0" smtClean="0"/>
              <a:t>(first row, second option from the left)</a:t>
            </a:r>
            <a:r>
              <a:rPr lang="en-US" sz="1200" baseline="0" dirty="0" smtClean="0"/>
              <a:t>.</a:t>
            </a:r>
          </a:p>
          <a:p>
            <a:pPr marL="685800" lvl="1" indent="-228600">
              <a:buFont typeface="Arial" pitchFamily="34" charset="0"/>
              <a:buChar char="•"/>
            </a:pPr>
            <a:r>
              <a:rPr lang="en-US" sz="1200" baseline="0" dirty="0" smtClean="0"/>
              <a:t>Under </a:t>
            </a:r>
            <a:r>
              <a:rPr lang="en-US" sz="1200" b="1" baseline="0" dirty="0" smtClean="0"/>
              <a:t>Gradient</a:t>
            </a:r>
            <a:r>
              <a:rPr lang="en-US" sz="1200" baseline="0" dirty="0" smtClean="0"/>
              <a:t> stops, click </a:t>
            </a:r>
            <a:r>
              <a:rPr lang="en-US" sz="1200" b="1" baseline="0" dirty="0" smtClean="0"/>
              <a:t>Add gradient stop</a:t>
            </a:r>
            <a:r>
              <a:rPr lang="en-US" sz="1200" baseline="0" dirty="0" smtClean="0"/>
              <a:t> or </a:t>
            </a:r>
            <a:r>
              <a:rPr lang="en-US" sz="1200" b="1" baseline="0" dirty="0" smtClean="0"/>
              <a:t>Remove gradient stop</a:t>
            </a:r>
            <a:r>
              <a:rPr lang="en-US" sz="1200" baseline="0" dirty="0" smtClean="0"/>
              <a:t> until two stops appear in the slider.</a:t>
            </a:r>
            <a:endParaRPr lang="en-US" sz="1200" dirty="0" smtClean="0"/>
          </a:p>
          <a:p>
            <a:pPr marL="228600" lvl="0" indent="-228600">
              <a:buFont typeface="+mj-lt"/>
              <a:buAutoNum type="arabicPeriod"/>
            </a:pPr>
            <a:r>
              <a:rPr lang="en-US" sz="1200" kern="1200" dirty="0" smtClean="0">
                <a:solidFill>
                  <a:schemeClr val="tx1"/>
                </a:solidFill>
                <a:latin typeface="+mn-lt"/>
                <a:ea typeface="+mn-ea"/>
                <a:cs typeface="+mn-cs"/>
              </a:rPr>
              <a:t>Also under </a:t>
            </a:r>
            <a:r>
              <a:rPr lang="en-US" sz="1200" b="1" kern="1200" dirty="0" smtClean="0">
                <a:solidFill>
                  <a:schemeClr val="tx1"/>
                </a:solidFill>
                <a:latin typeface="+mn-lt"/>
                <a:ea typeface="+mn-ea"/>
                <a:cs typeface="+mn-cs"/>
              </a:rPr>
              <a:t>Gradient stops</a:t>
            </a:r>
            <a:r>
              <a:rPr lang="en-US" sz="1200" kern="1200" dirty="0" smtClean="0">
                <a:solidFill>
                  <a:schemeClr val="tx1"/>
                </a:solidFill>
                <a:latin typeface="+mn-lt"/>
                <a:ea typeface="+mn-ea"/>
                <a:cs typeface="+mn-cs"/>
              </a:rPr>
              <a:t>, customize the gradient stops as follows:</a:t>
            </a:r>
          </a:p>
          <a:p>
            <a:pPr marL="685800" lvl="1" indent="-228600">
              <a:buFont typeface="Arial" pitchFamily="34" charset="0"/>
              <a:buChar char="•"/>
            </a:pPr>
            <a:r>
              <a:rPr lang="en-US" sz="1200" kern="1200" dirty="0" smtClean="0">
                <a:solidFill>
                  <a:schemeClr val="tx1"/>
                </a:solidFill>
                <a:latin typeface="+mn-lt"/>
                <a:ea typeface="+mn-ea"/>
                <a:cs typeface="+mn-cs"/>
              </a:rPr>
              <a:t>Select </a:t>
            </a:r>
            <a:r>
              <a:rPr lang="en-US" sz="1200" b="0" kern="1200" dirty="0" smtClean="0">
                <a:solidFill>
                  <a:schemeClr val="tx1"/>
                </a:solidFill>
                <a:latin typeface="+mn-lt"/>
                <a:ea typeface="+mn-ea"/>
                <a:cs typeface="+mn-cs"/>
              </a:rPr>
              <a:t>the first stop in the slider</a:t>
            </a:r>
            <a:r>
              <a:rPr lang="en-US" sz="1200" kern="1200" dirty="0" smtClean="0">
                <a:solidFill>
                  <a:schemeClr val="tx1"/>
                </a:solidFill>
                <a:latin typeface="+mn-lt"/>
                <a:ea typeface="+mn-ea"/>
                <a:cs typeface="+mn-cs"/>
              </a:rPr>
              <a:t>, and then do the following:</a:t>
            </a:r>
          </a:p>
          <a:p>
            <a:pPr marL="1143000" lvl="2"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Position </a:t>
            </a:r>
            <a:r>
              <a:rPr lang="en-US" sz="1200" kern="1200" dirty="0" smtClean="0">
                <a:solidFill>
                  <a:schemeClr val="tx1"/>
                </a:solidFill>
                <a:latin typeface="+mn-lt"/>
                <a:ea typeface="+mn-ea"/>
                <a:cs typeface="+mn-cs"/>
              </a:rPr>
              <a:t>box, enter </a:t>
            </a:r>
            <a:r>
              <a:rPr lang="en-US" sz="1200" b="1" kern="1200" dirty="0" smtClean="0">
                <a:solidFill>
                  <a:schemeClr val="tx1"/>
                </a:solidFill>
                <a:latin typeface="+mn-lt"/>
                <a:ea typeface="+mn-ea"/>
                <a:cs typeface="+mn-cs"/>
              </a:rPr>
              <a:t>0%</a:t>
            </a:r>
            <a:r>
              <a:rPr lang="en-US" sz="1200" kern="1200" dirty="0" smtClean="0">
                <a:solidFill>
                  <a:schemeClr val="tx1"/>
                </a:solidFill>
                <a:latin typeface="+mn-lt"/>
                <a:ea typeface="+mn-ea"/>
                <a:cs typeface="+mn-cs"/>
              </a:rPr>
              <a:t>.</a:t>
            </a:r>
          </a:p>
          <a:p>
            <a:pPr marL="1143000" lvl="2" indent="-228600">
              <a:buFont typeface="Arial" pitchFamily="34" charset="0"/>
              <a:buChar char="•"/>
            </a:pPr>
            <a:r>
              <a:rPr lang="en-US" sz="1200" kern="1200" dirty="0" smtClean="0">
                <a:solidFill>
                  <a:schemeClr val="tx1"/>
                </a:solidFill>
                <a:latin typeface="+mn-lt"/>
                <a:ea typeface="+mn-ea"/>
                <a:cs typeface="+mn-cs"/>
              </a:rPr>
              <a:t>Click the button next to </a:t>
            </a:r>
            <a:r>
              <a:rPr lang="en-US" sz="1200" b="1" kern="1200" dirty="0" smtClean="0">
                <a:solidFill>
                  <a:schemeClr val="tx1"/>
                </a:solidFill>
                <a:latin typeface="+mn-lt"/>
                <a:ea typeface="+mn-ea"/>
                <a:cs typeface="+mn-cs"/>
              </a:rPr>
              <a:t>Color</a:t>
            </a:r>
            <a:r>
              <a:rPr lang="en-US" sz="1200" kern="1200" dirty="0" smtClean="0">
                <a:solidFill>
                  <a:schemeClr val="tx1"/>
                </a:solidFill>
                <a:latin typeface="+mn-lt"/>
                <a:ea typeface="+mn-ea"/>
                <a:cs typeface="+mn-cs"/>
              </a:rPr>
              <a:t>, and then under </a:t>
            </a:r>
            <a:r>
              <a:rPr lang="en-US" sz="1200" b="1" kern="1200" dirty="0" smtClean="0">
                <a:solidFill>
                  <a:schemeClr val="tx1"/>
                </a:solidFill>
                <a:latin typeface="+mn-lt"/>
                <a:ea typeface="+mn-ea"/>
                <a:cs typeface="+mn-cs"/>
              </a:rPr>
              <a:t>Theme Colors </a:t>
            </a:r>
            <a:r>
              <a:rPr lang="en-US" sz="1200" kern="1200" dirty="0" smtClean="0">
                <a:solidFill>
                  <a:schemeClr val="tx1"/>
                </a:solidFill>
                <a:latin typeface="+mn-lt"/>
                <a:ea typeface="+mn-ea"/>
                <a:cs typeface="+mn-cs"/>
              </a:rPr>
              <a:t>click </a:t>
            </a:r>
            <a:r>
              <a:rPr lang="en-US" sz="1200" b="1" kern="1200" dirty="0" smtClean="0">
                <a:solidFill>
                  <a:schemeClr val="tx1"/>
                </a:solidFill>
                <a:latin typeface="+mn-lt"/>
                <a:ea typeface="+mn-ea"/>
                <a:cs typeface="+mn-cs"/>
              </a:rPr>
              <a:t>Purple, Accent 4, Lighter 40% </a:t>
            </a:r>
            <a:r>
              <a:rPr lang="en-US" sz="1200" b="0" kern="1200" baseline="0" dirty="0" smtClean="0">
                <a:solidFill>
                  <a:schemeClr val="tx1"/>
                </a:solidFill>
                <a:latin typeface="+mn-lt"/>
                <a:ea typeface="+mn-ea"/>
                <a:cs typeface="+mn-cs"/>
              </a:rPr>
              <a:t>(fourth row, eighth option from the left). </a:t>
            </a:r>
            <a:endParaRPr lang="en-US" sz="1200" b="1" kern="1200" baseline="0" dirty="0" smtClean="0">
              <a:solidFill>
                <a:schemeClr val="tx1"/>
              </a:solidFill>
              <a:latin typeface="+mn-lt"/>
              <a:ea typeface="+mn-ea"/>
              <a:cs typeface="+mn-cs"/>
            </a:endParaRPr>
          </a:p>
          <a:p>
            <a:pPr marL="685800" lvl="1" indent="-228600">
              <a:buFont typeface="Arial" pitchFamily="34" charset="0"/>
              <a:buChar char="•"/>
            </a:pPr>
            <a:r>
              <a:rPr lang="en-US" sz="1200" kern="1200" dirty="0" smtClean="0">
                <a:solidFill>
                  <a:schemeClr val="tx1"/>
                </a:solidFill>
                <a:latin typeface="+mn-lt"/>
                <a:ea typeface="+mn-ea"/>
                <a:cs typeface="+mn-cs"/>
              </a:rPr>
              <a:t>Select </a:t>
            </a:r>
            <a:r>
              <a:rPr lang="en-US" sz="1200" b="0" kern="1200" dirty="0" smtClean="0">
                <a:solidFill>
                  <a:schemeClr val="tx1"/>
                </a:solidFill>
                <a:latin typeface="+mn-lt"/>
                <a:ea typeface="+mn-ea"/>
                <a:cs typeface="+mn-cs"/>
              </a:rPr>
              <a:t>the last stop in the slider</a:t>
            </a:r>
            <a:r>
              <a:rPr lang="en-US" sz="1200" kern="1200" dirty="0" smtClean="0">
                <a:solidFill>
                  <a:schemeClr val="tx1"/>
                </a:solidFill>
                <a:latin typeface="+mn-lt"/>
                <a:ea typeface="+mn-ea"/>
                <a:cs typeface="+mn-cs"/>
              </a:rPr>
              <a:t>, and then do the following: </a:t>
            </a:r>
          </a:p>
          <a:p>
            <a:pPr marL="1143000" lvl="2"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Position </a:t>
            </a:r>
            <a:r>
              <a:rPr lang="en-US" sz="1200" kern="1200" dirty="0" smtClean="0">
                <a:solidFill>
                  <a:schemeClr val="tx1"/>
                </a:solidFill>
                <a:latin typeface="+mn-lt"/>
                <a:ea typeface="+mn-ea"/>
                <a:cs typeface="+mn-cs"/>
              </a:rPr>
              <a:t>box, enter </a:t>
            </a:r>
            <a:r>
              <a:rPr lang="en-US" sz="1200" b="1" kern="1200" dirty="0" smtClean="0">
                <a:solidFill>
                  <a:schemeClr val="tx1"/>
                </a:solidFill>
                <a:latin typeface="+mn-lt"/>
                <a:ea typeface="+mn-ea"/>
                <a:cs typeface="+mn-cs"/>
              </a:rPr>
              <a:t>100%</a:t>
            </a:r>
            <a:r>
              <a:rPr lang="en-US" sz="1200" kern="1200" dirty="0" smtClean="0">
                <a:solidFill>
                  <a:schemeClr val="tx1"/>
                </a:solidFill>
                <a:latin typeface="+mn-lt"/>
                <a:ea typeface="+mn-ea"/>
                <a:cs typeface="+mn-cs"/>
              </a:rPr>
              <a:t>.</a:t>
            </a:r>
          </a:p>
          <a:p>
            <a:pPr marL="1143000" lvl="2" indent="-228600">
              <a:buFont typeface="Arial" pitchFamily="34" charset="0"/>
              <a:buChar char="•"/>
            </a:pPr>
            <a:r>
              <a:rPr lang="en-US" sz="1200" kern="1200" dirty="0" smtClean="0">
                <a:solidFill>
                  <a:schemeClr val="tx1"/>
                </a:solidFill>
                <a:latin typeface="+mn-lt"/>
                <a:ea typeface="+mn-ea"/>
                <a:cs typeface="+mn-cs"/>
              </a:rPr>
              <a:t>Click the button next to </a:t>
            </a:r>
            <a:r>
              <a:rPr lang="en-US" sz="1200" b="1" kern="1200" dirty="0" smtClean="0">
                <a:solidFill>
                  <a:schemeClr val="tx1"/>
                </a:solidFill>
                <a:latin typeface="+mn-lt"/>
                <a:ea typeface="+mn-ea"/>
                <a:cs typeface="+mn-cs"/>
              </a:rPr>
              <a:t>Color</a:t>
            </a:r>
            <a:r>
              <a:rPr lang="en-US" sz="1200" kern="1200" dirty="0" smtClean="0">
                <a:solidFill>
                  <a:schemeClr val="tx1"/>
                </a:solidFill>
                <a:latin typeface="+mn-lt"/>
                <a:ea typeface="+mn-ea"/>
                <a:cs typeface="+mn-cs"/>
              </a:rPr>
              <a:t>, and then under </a:t>
            </a:r>
            <a:r>
              <a:rPr lang="en-US" sz="1200" b="1" kern="1200" dirty="0" smtClean="0">
                <a:solidFill>
                  <a:schemeClr val="tx1"/>
                </a:solidFill>
                <a:latin typeface="+mn-lt"/>
                <a:ea typeface="+mn-ea"/>
                <a:cs typeface="+mn-cs"/>
              </a:rPr>
              <a:t>Theme Colors </a:t>
            </a:r>
            <a:r>
              <a:rPr lang="en-US" sz="1200" b="0" kern="1200" dirty="0" smtClean="0">
                <a:solidFill>
                  <a:schemeClr val="tx1"/>
                </a:solidFill>
                <a:latin typeface="+mn-lt"/>
                <a:ea typeface="+mn-ea"/>
                <a:cs typeface="+mn-cs"/>
              </a:rPr>
              <a:t>click</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Black, Background</a:t>
            </a:r>
            <a:r>
              <a:rPr lang="en-US" sz="1200" b="1" kern="1200" baseline="0" dirty="0" smtClean="0">
                <a:solidFill>
                  <a:schemeClr val="tx1"/>
                </a:solidFill>
                <a:latin typeface="+mn-lt"/>
                <a:ea typeface="+mn-ea"/>
                <a:cs typeface="+mn-cs"/>
              </a:rPr>
              <a:t> 1 </a:t>
            </a:r>
            <a:r>
              <a:rPr lang="en-US" sz="1200" b="0" kern="1200" baseline="0" dirty="0" smtClean="0">
                <a:solidFill>
                  <a:schemeClr val="tx1"/>
                </a:solidFill>
                <a:latin typeface="+mn-lt"/>
                <a:ea typeface="+mn-ea"/>
                <a:cs typeface="+mn-cs"/>
              </a:rPr>
              <a:t>(first row, first option from the left). </a:t>
            </a:r>
          </a:p>
          <a:p>
            <a:pPr marL="1143000" lvl="2" indent="-228600">
              <a:buFont typeface="Arial" pitchFamily="34" charset="0"/>
              <a:buChar char="•"/>
            </a:pPr>
            <a:r>
              <a:rPr lang="en-US" sz="1200" b="0" kern="1200" baseline="0" dirty="0" smtClean="0">
                <a:solidFill>
                  <a:schemeClr val="tx1"/>
                </a:solidFill>
                <a:latin typeface="+mn-lt"/>
                <a:ea typeface="+mn-ea"/>
                <a:cs typeface="+mn-cs"/>
              </a:rPr>
              <a:t>In the </a:t>
            </a:r>
            <a:r>
              <a:rPr lang="en-US" sz="1200" b="1" kern="1200" baseline="0" dirty="0" smtClean="0">
                <a:solidFill>
                  <a:schemeClr val="tx1"/>
                </a:solidFill>
                <a:latin typeface="+mn-lt"/>
                <a:ea typeface="+mn-ea"/>
                <a:cs typeface="+mn-cs"/>
              </a:rPr>
              <a:t>Transparency</a:t>
            </a:r>
            <a:r>
              <a:rPr lang="en-US" sz="1200" b="0" kern="1200" baseline="0" dirty="0" smtClean="0">
                <a:solidFill>
                  <a:schemeClr val="tx1"/>
                </a:solidFill>
                <a:latin typeface="+mn-lt"/>
                <a:ea typeface="+mn-ea"/>
                <a:cs typeface="+mn-cs"/>
              </a:rPr>
              <a:t> box, enter </a:t>
            </a:r>
            <a:r>
              <a:rPr lang="en-US" sz="1200" b="1" kern="1200" baseline="0" dirty="0" smtClean="0">
                <a:solidFill>
                  <a:schemeClr val="tx1"/>
                </a:solidFill>
                <a:latin typeface="+mn-lt"/>
                <a:ea typeface="+mn-ea"/>
                <a:cs typeface="+mn-cs"/>
              </a:rPr>
              <a:t>100%</a:t>
            </a:r>
            <a:r>
              <a:rPr lang="en-US" sz="1200" b="0" kern="1200" baseline="0" dirty="0" smtClean="0">
                <a:solidFill>
                  <a:schemeClr val="tx1"/>
                </a:solidFill>
                <a:latin typeface="+mn-lt"/>
                <a:ea typeface="+mn-ea"/>
                <a:cs typeface="+mn-cs"/>
              </a:rPr>
              <a:t>.</a:t>
            </a:r>
            <a:endParaRPr lang="en-US" sz="1200" dirty="0" smtClean="0"/>
          </a:p>
          <a:p>
            <a:pPr marL="228600" indent="-228600">
              <a:buFont typeface="+mj-lt"/>
              <a:buAutoNum type="arabicPeriod"/>
            </a:pPr>
            <a:r>
              <a:rPr lang="en-US" sz="1200" dirty="0" smtClean="0"/>
              <a:t>Also in the </a:t>
            </a:r>
            <a:r>
              <a:rPr lang="en-US" sz="1200" b="1" dirty="0" smtClean="0"/>
              <a:t>Format</a:t>
            </a:r>
            <a:r>
              <a:rPr lang="en-US" sz="1200" dirty="0" smtClean="0"/>
              <a:t> </a:t>
            </a:r>
            <a:r>
              <a:rPr lang="en-US" sz="1200" b="1" dirty="0" smtClean="0"/>
              <a:t>Shape</a:t>
            </a:r>
            <a:r>
              <a:rPr lang="en-US" sz="1200" dirty="0" smtClean="0"/>
              <a:t> dialog box, click </a:t>
            </a:r>
            <a:r>
              <a:rPr lang="en-US" sz="1200" b="1" dirty="0" smtClean="0"/>
              <a:t>Line</a:t>
            </a:r>
            <a:r>
              <a:rPr lang="en-US" sz="1200" dirty="0" smtClean="0"/>
              <a:t> </a:t>
            </a:r>
            <a:r>
              <a:rPr lang="en-US" sz="1200" b="1" dirty="0" smtClean="0"/>
              <a:t>Style</a:t>
            </a:r>
            <a:r>
              <a:rPr lang="en-US" sz="1200" dirty="0" smtClean="0"/>
              <a:t> in the left</a:t>
            </a:r>
            <a:r>
              <a:rPr lang="en-US" sz="1200" baseline="0" dirty="0" smtClean="0"/>
              <a:t> pane.</a:t>
            </a:r>
            <a:r>
              <a:rPr lang="en-US" sz="1200" dirty="0" smtClean="0"/>
              <a:t> In the </a:t>
            </a:r>
            <a:r>
              <a:rPr lang="en-US" sz="1200" b="1" dirty="0" smtClean="0"/>
              <a:t>Line</a:t>
            </a:r>
            <a:r>
              <a:rPr lang="en-US" sz="1200" dirty="0" smtClean="0"/>
              <a:t> </a:t>
            </a:r>
            <a:r>
              <a:rPr lang="en-US" sz="1200" b="1" dirty="0" smtClean="0"/>
              <a:t>Style</a:t>
            </a:r>
            <a:r>
              <a:rPr lang="en-US" sz="1200" dirty="0" smtClean="0"/>
              <a:t> pane,</a:t>
            </a:r>
            <a:r>
              <a:rPr lang="en-US" sz="1200" baseline="0" dirty="0" smtClean="0"/>
              <a:t> in the </a:t>
            </a:r>
            <a:r>
              <a:rPr lang="en-US" sz="1200" b="1" baseline="0" dirty="0" smtClean="0"/>
              <a:t>Width</a:t>
            </a:r>
            <a:r>
              <a:rPr lang="en-US" sz="1200" baseline="0" dirty="0" smtClean="0"/>
              <a:t> box, enter </a:t>
            </a:r>
            <a:r>
              <a:rPr lang="en-US" sz="1200" b="1" dirty="0" smtClean="0"/>
              <a:t>1.5</a:t>
            </a:r>
            <a:r>
              <a:rPr lang="en-US" sz="1200" dirty="0" smtClean="0"/>
              <a:t> </a:t>
            </a:r>
            <a:r>
              <a:rPr lang="en-US" sz="1200" b="1" dirty="0" smtClean="0"/>
              <a:t>pt</a:t>
            </a:r>
            <a:r>
              <a:rPr lang="en-US" sz="1200" dirty="0" smtClean="0"/>
              <a:t>.</a:t>
            </a:r>
          </a:p>
          <a:p>
            <a:pPr marL="228600" indent="-228600">
              <a:buFont typeface="+mj-lt"/>
              <a:buAutoNum type="arabicPeriod"/>
            </a:pPr>
            <a:r>
              <a:rPr lang="en-US" sz="1200" dirty="0" smtClean="0"/>
              <a:t>Also in the </a:t>
            </a:r>
            <a:r>
              <a:rPr lang="en-US" sz="1200" b="1" dirty="0" smtClean="0"/>
              <a:t>Format</a:t>
            </a:r>
            <a:r>
              <a:rPr lang="en-US" sz="1200" dirty="0" smtClean="0"/>
              <a:t> </a:t>
            </a:r>
            <a:r>
              <a:rPr lang="en-US" sz="1200" b="1" dirty="0" smtClean="0"/>
              <a:t>Shape</a:t>
            </a:r>
            <a:r>
              <a:rPr lang="en-US" sz="1200" dirty="0" smtClean="0"/>
              <a:t> dialog box, click </a:t>
            </a:r>
            <a:r>
              <a:rPr lang="en-US" sz="1200" b="1" dirty="0" smtClean="0"/>
              <a:t>Text</a:t>
            </a:r>
            <a:r>
              <a:rPr lang="en-US" sz="1200" dirty="0" smtClean="0"/>
              <a:t> </a:t>
            </a:r>
            <a:r>
              <a:rPr lang="en-US" sz="1200" b="1" dirty="0" smtClean="0"/>
              <a:t>Box</a:t>
            </a:r>
            <a:r>
              <a:rPr lang="en-US" sz="1200" dirty="0" smtClean="0"/>
              <a:t> in the left pane, and then do the following in the </a:t>
            </a:r>
            <a:r>
              <a:rPr lang="en-US" sz="1200" b="1" dirty="0" smtClean="0"/>
              <a:t>Text</a:t>
            </a:r>
            <a:r>
              <a:rPr lang="en-US" sz="1200" dirty="0" smtClean="0"/>
              <a:t> </a:t>
            </a:r>
            <a:r>
              <a:rPr lang="en-US" sz="1200" b="1" dirty="0" smtClean="0"/>
              <a:t>Box</a:t>
            </a:r>
            <a:r>
              <a:rPr lang="en-US" sz="1200" dirty="0" smtClean="0"/>
              <a:t> pane:</a:t>
            </a:r>
          </a:p>
          <a:p>
            <a:pPr marL="685800" lvl="1" indent="-228600">
              <a:buFont typeface="Arial" pitchFamily="34" charset="0"/>
              <a:buChar char="•"/>
            </a:pPr>
            <a:r>
              <a:rPr lang="en-US" sz="1200" dirty="0" smtClean="0"/>
              <a:t>Under </a:t>
            </a:r>
            <a:r>
              <a:rPr lang="en-US" sz="1200" b="1" dirty="0" smtClean="0"/>
              <a:t>Text</a:t>
            </a:r>
            <a:r>
              <a:rPr lang="en-US" sz="1200" dirty="0" smtClean="0"/>
              <a:t> </a:t>
            </a:r>
            <a:r>
              <a:rPr lang="en-US" sz="1200" b="1" dirty="0" smtClean="0"/>
              <a:t>layout</a:t>
            </a:r>
            <a:r>
              <a:rPr lang="en-US" sz="1200" dirty="0" smtClean="0"/>
              <a:t>, in the </a:t>
            </a:r>
            <a:r>
              <a:rPr lang="en-US" sz="1200" b="1" baseline="0" dirty="0" smtClean="0"/>
              <a:t>Vertical</a:t>
            </a:r>
            <a:r>
              <a:rPr lang="en-US" sz="1200" baseline="0" dirty="0" smtClean="0"/>
              <a:t> </a:t>
            </a:r>
            <a:r>
              <a:rPr lang="en-US" sz="1200" b="1" baseline="0" dirty="0" smtClean="0"/>
              <a:t>alignment</a:t>
            </a:r>
            <a:r>
              <a:rPr lang="en-US" sz="1200" baseline="0" dirty="0" smtClean="0"/>
              <a:t> list, select </a:t>
            </a:r>
            <a:r>
              <a:rPr lang="en-US" sz="1200" b="1" baseline="0" dirty="0" smtClean="0"/>
              <a:t>Top</a:t>
            </a:r>
            <a:r>
              <a:rPr lang="en-US" sz="1200" baseline="0" dirty="0" smtClean="0"/>
              <a:t>. </a:t>
            </a:r>
          </a:p>
          <a:p>
            <a:pPr marL="685800" lvl="1" indent="-228600">
              <a:buFont typeface="Arial" pitchFamily="34" charset="0"/>
              <a:buChar char="•"/>
            </a:pPr>
            <a:r>
              <a:rPr lang="en-US" sz="1200" baseline="0" dirty="0" smtClean="0"/>
              <a:t>Under </a:t>
            </a:r>
            <a:r>
              <a:rPr lang="en-US" sz="1200" b="1" baseline="0" dirty="0" smtClean="0"/>
              <a:t>Internal</a:t>
            </a:r>
            <a:r>
              <a:rPr lang="en-US" sz="1200" baseline="0" dirty="0" smtClean="0"/>
              <a:t> </a:t>
            </a:r>
            <a:r>
              <a:rPr lang="en-US" sz="1200" b="1" baseline="0" dirty="0" smtClean="0"/>
              <a:t>margin</a:t>
            </a:r>
            <a:r>
              <a:rPr lang="en-US" sz="1200" baseline="0" dirty="0" smtClean="0"/>
              <a:t>, in the </a:t>
            </a:r>
            <a:r>
              <a:rPr lang="en-US" sz="1200" b="1" baseline="0" dirty="0" smtClean="0"/>
              <a:t>Left</a:t>
            </a:r>
            <a:r>
              <a:rPr lang="en-US" sz="1200" baseline="0" dirty="0" smtClean="0"/>
              <a:t> box, enter </a:t>
            </a:r>
            <a:r>
              <a:rPr lang="en-US" sz="1200" b="1" baseline="0" dirty="0" smtClean="0"/>
              <a:t>0.19”</a:t>
            </a:r>
            <a:r>
              <a:rPr lang="en-US" sz="1200" baseline="0" dirty="0" smtClean="0"/>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t>Under </a:t>
            </a:r>
            <a:r>
              <a:rPr lang="en-US" sz="1200" b="1" baseline="0" dirty="0" smtClean="0"/>
              <a:t>Internal</a:t>
            </a:r>
            <a:r>
              <a:rPr lang="en-US" sz="1200" baseline="0" dirty="0" smtClean="0"/>
              <a:t> </a:t>
            </a:r>
            <a:r>
              <a:rPr lang="en-US" sz="1200" b="1" baseline="0" dirty="0" smtClean="0"/>
              <a:t>margin</a:t>
            </a:r>
            <a:r>
              <a:rPr lang="en-US" sz="1200" baseline="0" dirty="0" smtClean="0"/>
              <a:t>, in the </a:t>
            </a:r>
            <a:r>
              <a:rPr lang="en-US" sz="1200" b="1" baseline="0" dirty="0" smtClean="0"/>
              <a:t>Top </a:t>
            </a:r>
            <a:r>
              <a:rPr lang="en-US" sz="1200" baseline="0" dirty="0" smtClean="0"/>
              <a:t>box, enter </a:t>
            </a:r>
            <a:r>
              <a:rPr lang="en-US" sz="1200" b="1" baseline="0" dirty="0" smtClean="0"/>
              <a:t>0.4”</a:t>
            </a:r>
            <a:r>
              <a:rPr lang="en-US" sz="1200" baseline="0" dirty="0" smtClean="0"/>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t>Under </a:t>
            </a:r>
            <a:r>
              <a:rPr lang="en-US" sz="1200" b="1" baseline="0" dirty="0" smtClean="0"/>
              <a:t>Internal</a:t>
            </a:r>
            <a:r>
              <a:rPr lang="en-US" sz="1200" baseline="0" dirty="0" smtClean="0"/>
              <a:t> </a:t>
            </a:r>
            <a:r>
              <a:rPr lang="en-US" sz="1200" b="1" baseline="0" dirty="0" smtClean="0"/>
              <a:t>margin</a:t>
            </a:r>
            <a:r>
              <a:rPr lang="en-US" sz="1200" baseline="0" dirty="0" smtClean="0"/>
              <a:t>, in the </a:t>
            </a:r>
            <a:r>
              <a:rPr lang="en-US" sz="1200" b="1" baseline="0" dirty="0" smtClean="0"/>
              <a:t>Right </a:t>
            </a:r>
            <a:r>
              <a:rPr lang="en-US" sz="1200" baseline="0" dirty="0" smtClean="0"/>
              <a:t>box, enter </a:t>
            </a:r>
            <a:r>
              <a:rPr lang="en-US" sz="1200" b="1" baseline="0" dirty="0" smtClean="0"/>
              <a:t>0.19”</a:t>
            </a:r>
            <a:r>
              <a:rPr lang="en-US" sz="1200" baseline="0" dirty="0" smtClean="0"/>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t>Under </a:t>
            </a:r>
            <a:r>
              <a:rPr lang="en-US" sz="1200" b="1" baseline="0" dirty="0" smtClean="0"/>
              <a:t>Internal</a:t>
            </a:r>
            <a:r>
              <a:rPr lang="en-US" sz="1200" baseline="0" dirty="0" smtClean="0"/>
              <a:t> </a:t>
            </a:r>
            <a:r>
              <a:rPr lang="en-US" sz="1200" b="1" baseline="0" dirty="0" smtClean="0"/>
              <a:t>margin</a:t>
            </a:r>
            <a:r>
              <a:rPr lang="en-US" sz="1200" baseline="0" dirty="0" smtClean="0"/>
              <a:t>, in the </a:t>
            </a:r>
            <a:r>
              <a:rPr lang="en-US" sz="1200" b="1" baseline="0" dirty="0" smtClean="0"/>
              <a:t>Bottom </a:t>
            </a:r>
            <a:r>
              <a:rPr lang="en-US" sz="1200" baseline="0" dirty="0" smtClean="0"/>
              <a:t>box, enter </a:t>
            </a:r>
            <a:r>
              <a:rPr lang="en-US" sz="1200" b="1" baseline="0" dirty="0" smtClean="0"/>
              <a:t>0.19”</a:t>
            </a:r>
            <a:r>
              <a:rPr lang="en-US" sz="1200" baseline="0" dirty="0" smtClean="0"/>
              <a:t>.</a:t>
            </a:r>
          </a:p>
          <a:p>
            <a:pPr marL="228600" indent="-228600">
              <a:buFont typeface="+mj-lt"/>
              <a:buAutoNum type="arabicPeriod"/>
            </a:pPr>
            <a:endParaRPr lang="en-US" sz="1200" baseline="0" dirty="0" smtClean="0"/>
          </a:p>
          <a:p>
            <a:pPr marL="228600" indent="-228600">
              <a:buFont typeface="+mj-lt"/>
              <a:buAutoNum type="arabicPeriod"/>
            </a:pPr>
            <a:endParaRPr lang="en-US" sz="1200" baseline="0" dirty="0" smtClean="0"/>
          </a:p>
          <a:p>
            <a:pPr marL="228600" marR="0" indent="-228600" algn="l" defTabSz="914400" rtl="0" eaLnBrk="1" fontAlgn="auto" latinLnBrk="0" hangingPunct="1">
              <a:lnSpc>
                <a:spcPct val="100000"/>
              </a:lnSpc>
              <a:spcBef>
                <a:spcPts val="0"/>
              </a:spcBef>
              <a:spcAft>
                <a:spcPts val="0"/>
              </a:spcAft>
              <a:buClrTx/>
              <a:buSzTx/>
              <a:buFont typeface="+mj-lt"/>
              <a:buNone/>
              <a:tabLst/>
              <a:defRPr/>
            </a:pPr>
            <a:r>
              <a:rPr lang="en-US" sz="1200" baseline="0" dirty="0" smtClean="0"/>
              <a:t>To reproduce the </a:t>
            </a:r>
            <a:r>
              <a:rPr lang="en-US" sz="1200" b="1" baseline="0" dirty="0" smtClean="0"/>
              <a:t>LEVEL 3</a:t>
            </a:r>
            <a:r>
              <a:rPr lang="en-US" sz="1200" baseline="0" dirty="0" smtClean="0"/>
              <a:t> rectangle effects on this slide, do the following:</a:t>
            </a:r>
          </a:p>
          <a:p>
            <a:pPr marL="228600" indent="-228600">
              <a:buFont typeface="+mj-lt"/>
              <a:buAutoNum type="arabicPeriod"/>
            </a:pPr>
            <a:r>
              <a:rPr lang="en-US" sz="1200" baseline="0" dirty="0" smtClean="0"/>
              <a:t>On the slide, select the </a:t>
            </a:r>
            <a:r>
              <a:rPr lang="en-US" sz="1200" b="1" baseline="0" dirty="0" smtClean="0"/>
              <a:t>LEVEL 3 </a:t>
            </a:r>
            <a:r>
              <a:rPr lang="en-US" sz="1200" baseline="0" dirty="0" smtClean="0"/>
              <a:t>rectangle. On the </a:t>
            </a:r>
            <a:r>
              <a:rPr lang="en-US" sz="1200" b="1" baseline="0" dirty="0" smtClean="0"/>
              <a:t>Home</a:t>
            </a:r>
            <a:r>
              <a:rPr lang="en-US" sz="1200" baseline="0" dirty="0" smtClean="0"/>
              <a:t> tab, in the </a:t>
            </a:r>
            <a:r>
              <a:rPr lang="en-US" sz="1200" b="1" baseline="0" dirty="0" smtClean="0"/>
              <a:t>Font</a:t>
            </a:r>
            <a:r>
              <a:rPr lang="en-US" sz="1200" baseline="0" dirty="0" smtClean="0"/>
              <a:t> group, enter </a:t>
            </a:r>
            <a:r>
              <a:rPr lang="en-US" sz="1200" b="1" baseline="0" dirty="0" smtClean="0"/>
              <a:t>24</a:t>
            </a:r>
            <a:r>
              <a:rPr lang="en-US" sz="1200" baseline="0" dirty="0" smtClean="0"/>
              <a:t> in the </a:t>
            </a:r>
            <a:r>
              <a:rPr lang="en-US" sz="1200" b="1" baseline="0" dirty="0" smtClean="0"/>
              <a:t>Font Size </a:t>
            </a:r>
            <a:r>
              <a:rPr lang="en-US" sz="1200" baseline="0" dirty="0" smtClean="0"/>
              <a:t>box, click </a:t>
            </a:r>
            <a:r>
              <a:rPr lang="en-US" sz="1200" b="1" baseline="0" dirty="0" smtClean="0"/>
              <a:t>Character Spacing </a:t>
            </a:r>
            <a:r>
              <a:rPr lang="en-US" sz="1200" baseline="0" dirty="0" smtClean="0"/>
              <a:t>and then click </a:t>
            </a:r>
            <a:r>
              <a:rPr lang="en-US" sz="1200" b="1" baseline="0" dirty="0" smtClean="0"/>
              <a:t>Loose</a:t>
            </a:r>
            <a:r>
              <a:rPr lang="en-US" sz="1200" baseline="0" dirty="0" smtClean="0"/>
              <a:t>, and then click the arrow next to </a:t>
            </a:r>
            <a:r>
              <a:rPr lang="en-US" sz="1200" b="1" baseline="0" dirty="0" smtClean="0"/>
              <a:t>Font Color </a:t>
            </a:r>
            <a:r>
              <a:rPr lang="en-US" sz="1200" baseline="0" dirty="0" smtClean="0"/>
              <a:t>and click </a:t>
            </a:r>
            <a:r>
              <a:rPr lang="en-US" sz="1200" b="1" baseline="0" dirty="0" smtClean="0"/>
              <a:t>Olive Green, Accent 3, Lighter 40%</a:t>
            </a:r>
            <a:r>
              <a:rPr lang="en-US" sz="1200" b="0" baseline="0" dirty="0" smtClean="0"/>
              <a:t> (fourth row, seventh option from the left).</a:t>
            </a:r>
            <a:endParaRPr lang="en-US" sz="1200" baseline="0" dirty="0" smtClean="0"/>
          </a:p>
          <a:p>
            <a:pPr marL="228600" indent="-228600">
              <a:buFont typeface="+mj-lt"/>
              <a:buAutoNum type="arabicPeriod"/>
            </a:pPr>
            <a:r>
              <a:rPr lang="en-US" sz="1200" baseline="0" dirty="0" smtClean="0"/>
              <a:t>On the </a:t>
            </a:r>
            <a:r>
              <a:rPr lang="en-US" sz="1200" b="1" baseline="0" dirty="0" smtClean="0"/>
              <a:t>Home</a:t>
            </a:r>
            <a:r>
              <a:rPr lang="en-US" sz="1200" baseline="0" dirty="0" smtClean="0"/>
              <a:t> tab, in the </a:t>
            </a:r>
            <a:r>
              <a:rPr lang="en-US" sz="1200" b="1" baseline="0" dirty="0" smtClean="0"/>
              <a:t>Drawing</a:t>
            </a:r>
            <a:r>
              <a:rPr lang="en-US" sz="1200" baseline="0" dirty="0" smtClean="0"/>
              <a:t> group, click the </a:t>
            </a:r>
            <a:r>
              <a:rPr lang="en-US" sz="1200" b="1" baseline="0" dirty="0" smtClean="0"/>
              <a:t>Format</a:t>
            </a:r>
            <a:r>
              <a:rPr lang="en-US" sz="1200" baseline="0" dirty="0" smtClean="0"/>
              <a:t> </a:t>
            </a:r>
            <a:r>
              <a:rPr lang="en-US" sz="1200" b="1" baseline="0" dirty="0" smtClean="0"/>
              <a:t>Shape</a:t>
            </a:r>
            <a:r>
              <a:rPr lang="en-US" sz="1200" baseline="0" dirty="0" smtClean="0"/>
              <a:t> dialog box Launcher. In the </a:t>
            </a:r>
            <a:r>
              <a:rPr lang="en-US" sz="1200" b="1" baseline="0" dirty="0" smtClean="0"/>
              <a:t>Format</a:t>
            </a:r>
            <a:r>
              <a:rPr lang="en-US" sz="1200" baseline="0" dirty="0" smtClean="0"/>
              <a:t> </a:t>
            </a:r>
            <a:r>
              <a:rPr lang="en-US" sz="1200" b="1" baseline="0" dirty="0" smtClean="0"/>
              <a:t>Shape</a:t>
            </a:r>
            <a:r>
              <a:rPr lang="en-US" sz="1200" baseline="0" dirty="0" smtClean="0"/>
              <a:t> dialog box, click </a:t>
            </a:r>
            <a:r>
              <a:rPr lang="en-US" sz="1200" b="1" baseline="0" dirty="0" smtClean="0"/>
              <a:t>Fill</a:t>
            </a:r>
            <a:r>
              <a:rPr lang="en-US" sz="1200" baseline="0" dirty="0" smtClean="0"/>
              <a:t> in the left pane, select </a:t>
            </a:r>
            <a:r>
              <a:rPr lang="en-US" sz="1200" b="1" baseline="0" dirty="0" smtClean="0"/>
              <a:t>Gradient fill </a:t>
            </a:r>
            <a:r>
              <a:rPr lang="en-US" sz="1200" baseline="0" dirty="0" smtClean="0"/>
              <a:t>in the </a:t>
            </a:r>
            <a:r>
              <a:rPr lang="en-US" sz="1200" b="1" baseline="0" dirty="0" smtClean="0"/>
              <a:t>Fill</a:t>
            </a:r>
            <a:r>
              <a:rPr lang="en-US" sz="1200" baseline="0" dirty="0" smtClean="0"/>
              <a:t> pane, and then do the following:</a:t>
            </a:r>
          </a:p>
          <a:p>
            <a:pPr marL="685800" lvl="1" indent="-228600">
              <a:buFont typeface="Arial" pitchFamily="34" charset="0"/>
              <a:buChar char="•"/>
            </a:pPr>
            <a:r>
              <a:rPr lang="en-US" sz="1200" baseline="0" dirty="0" smtClean="0"/>
              <a:t>In the </a:t>
            </a:r>
            <a:r>
              <a:rPr lang="en-US" sz="1200" b="1" baseline="0" dirty="0" smtClean="0"/>
              <a:t>Type</a:t>
            </a:r>
            <a:r>
              <a:rPr lang="en-US" sz="1200" baseline="0" dirty="0" smtClean="0"/>
              <a:t> list select </a:t>
            </a:r>
            <a:r>
              <a:rPr lang="en-US" sz="1200" b="1" baseline="0" dirty="0" smtClean="0"/>
              <a:t>Linear</a:t>
            </a:r>
            <a:r>
              <a:rPr lang="en-US" sz="1200" baseline="0" dirty="0" smtClean="0"/>
              <a:t>.</a:t>
            </a:r>
          </a:p>
          <a:p>
            <a:pPr marL="685800" lvl="1" indent="-228600">
              <a:buFont typeface="Arial" pitchFamily="34" charset="0"/>
              <a:buChar char="•"/>
            </a:pPr>
            <a:r>
              <a:rPr lang="en-US" sz="1200" baseline="0" dirty="0" smtClean="0"/>
              <a:t>Click the button next to </a:t>
            </a:r>
            <a:r>
              <a:rPr lang="en-US" sz="1200" b="1" baseline="0" dirty="0" smtClean="0"/>
              <a:t>Direction</a:t>
            </a:r>
            <a:r>
              <a:rPr lang="en-US" sz="1200" b="0" baseline="0" dirty="0" smtClean="0"/>
              <a:t>, and then click</a:t>
            </a:r>
            <a:r>
              <a:rPr lang="en-US" sz="1200" baseline="0" dirty="0" smtClean="0"/>
              <a:t> </a:t>
            </a:r>
            <a:r>
              <a:rPr lang="en-US" sz="1200" b="1" baseline="0" dirty="0" smtClean="0"/>
              <a:t>Linear</a:t>
            </a:r>
            <a:r>
              <a:rPr lang="en-US" sz="1200" baseline="0" dirty="0" smtClean="0"/>
              <a:t> </a:t>
            </a:r>
            <a:r>
              <a:rPr lang="en-US" sz="1200" b="1" baseline="0" dirty="0" smtClean="0"/>
              <a:t>Down </a:t>
            </a:r>
            <a:r>
              <a:rPr lang="en-US" sz="1200" b="0" baseline="0" dirty="0" smtClean="0"/>
              <a:t>(first row, second option from the left)</a:t>
            </a:r>
            <a:r>
              <a:rPr lang="en-US" sz="1200" baseline="0" dirty="0" smtClean="0"/>
              <a:t>.</a:t>
            </a:r>
          </a:p>
          <a:p>
            <a:pPr marL="685800" lvl="1" indent="-228600">
              <a:buFont typeface="Arial" pitchFamily="34" charset="0"/>
              <a:buChar char="•"/>
            </a:pPr>
            <a:r>
              <a:rPr lang="en-US" sz="1200" kern="1200" dirty="0" smtClean="0">
                <a:solidFill>
                  <a:schemeClr val="tx1"/>
                </a:solidFill>
                <a:latin typeface="+mn-lt"/>
                <a:ea typeface="+mn-ea"/>
                <a:cs typeface="+mn-cs"/>
              </a:rPr>
              <a:t>Under </a:t>
            </a:r>
            <a:r>
              <a:rPr lang="en-US" sz="1200" b="1" kern="1200" dirty="0" smtClean="0">
                <a:solidFill>
                  <a:schemeClr val="tx1"/>
                </a:solidFill>
                <a:latin typeface="+mn-lt"/>
                <a:ea typeface="+mn-ea"/>
                <a:cs typeface="+mn-cs"/>
              </a:rPr>
              <a:t>Gradient stops</a:t>
            </a:r>
            <a:r>
              <a:rPr lang="en-US" sz="1200" kern="1200" dirty="0" smtClean="0">
                <a:solidFill>
                  <a:schemeClr val="tx1"/>
                </a:solidFill>
                <a:latin typeface="+mn-lt"/>
                <a:ea typeface="+mn-ea"/>
                <a:cs typeface="+mn-cs"/>
              </a:rPr>
              <a:t>, click </a:t>
            </a:r>
            <a:r>
              <a:rPr lang="en-US" sz="1200" b="1" kern="1200" dirty="0" smtClean="0">
                <a:solidFill>
                  <a:schemeClr val="tx1"/>
                </a:solidFill>
                <a:latin typeface="+mn-lt"/>
                <a:ea typeface="+mn-ea"/>
                <a:cs typeface="+mn-cs"/>
              </a:rPr>
              <a:t>Add gradient stop</a:t>
            </a:r>
            <a:r>
              <a:rPr lang="en-US" sz="1200" b="0" kern="1200" dirty="0" smtClean="0">
                <a:solidFill>
                  <a:schemeClr val="tx1"/>
                </a:solidFill>
                <a:latin typeface="+mn-lt"/>
                <a:ea typeface="+mn-ea"/>
                <a:cs typeface="+mn-cs"/>
              </a:rPr>
              <a:t> or </a:t>
            </a:r>
            <a:r>
              <a:rPr lang="en-US" sz="1200" b="1" kern="1200" dirty="0" smtClean="0">
                <a:solidFill>
                  <a:schemeClr val="tx1"/>
                </a:solidFill>
                <a:latin typeface="+mn-lt"/>
                <a:ea typeface="+mn-ea"/>
                <a:cs typeface="+mn-cs"/>
              </a:rPr>
              <a:t>Remove gradient stop</a:t>
            </a:r>
            <a:r>
              <a:rPr lang="en-US" sz="1200" kern="1200" dirty="0" smtClean="0">
                <a:solidFill>
                  <a:schemeClr val="tx1"/>
                </a:solidFill>
                <a:latin typeface="+mn-lt"/>
                <a:ea typeface="+mn-ea"/>
                <a:cs typeface="+mn-cs"/>
              </a:rPr>
              <a:t> until two stops appear in the slider.</a:t>
            </a:r>
          </a:p>
          <a:p>
            <a:pPr marL="228600" lvl="0" indent="-228600">
              <a:buFont typeface="+mj-lt"/>
              <a:buAutoNum type="arabicPeriod"/>
            </a:pPr>
            <a:r>
              <a:rPr lang="en-US" sz="1200" kern="1200" dirty="0" smtClean="0">
                <a:solidFill>
                  <a:schemeClr val="tx1"/>
                </a:solidFill>
                <a:latin typeface="+mn-lt"/>
                <a:ea typeface="+mn-ea"/>
                <a:cs typeface="+mn-cs"/>
              </a:rPr>
              <a:t>Also under </a:t>
            </a:r>
            <a:r>
              <a:rPr lang="en-US" sz="1200" b="1" kern="1200" dirty="0" smtClean="0">
                <a:solidFill>
                  <a:schemeClr val="tx1"/>
                </a:solidFill>
                <a:latin typeface="+mn-lt"/>
                <a:ea typeface="+mn-ea"/>
                <a:cs typeface="+mn-cs"/>
              </a:rPr>
              <a:t>Gradient stops</a:t>
            </a:r>
            <a:r>
              <a:rPr lang="en-US" sz="1200" kern="1200" dirty="0" smtClean="0">
                <a:solidFill>
                  <a:schemeClr val="tx1"/>
                </a:solidFill>
                <a:latin typeface="+mn-lt"/>
                <a:ea typeface="+mn-ea"/>
                <a:cs typeface="+mn-cs"/>
              </a:rPr>
              <a:t>, customize the gradient stops as follows:</a:t>
            </a:r>
          </a:p>
          <a:p>
            <a:pPr marL="685800" lvl="1" indent="-228600">
              <a:buFont typeface="Arial" pitchFamily="34" charset="0"/>
              <a:buChar char="•"/>
            </a:pPr>
            <a:r>
              <a:rPr lang="en-US" sz="1200" kern="1200" dirty="0" smtClean="0">
                <a:solidFill>
                  <a:schemeClr val="tx1"/>
                </a:solidFill>
                <a:latin typeface="+mn-lt"/>
                <a:ea typeface="+mn-ea"/>
                <a:cs typeface="+mn-cs"/>
              </a:rPr>
              <a:t>Select </a:t>
            </a:r>
            <a:r>
              <a:rPr lang="en-US" sz="1200" b="0" kern="1200" dirty="0" smtClean="0">
                <a:solidFill>
                  <a:schemeClr val="tx1"/>
                </a:solidFill>
                <a:latin typeface="+mn-lt"/>
                <a:ea typeface="+mn-ea"/>
                <a:cs typeface="+mn-cs"/>
              </a:rPr>
              <a:t>the first stop in the slider</a:t>
            </a:r>
            <a:r>
              <a:rPr lang="en-US" sz="1200" kern="1200" dirty="0" smtClean="0">
                <a:solidFill>
                  <a:schemeClr val="tx1"/>
                </a:solidFill>
                <a:latin typeface="+mn-lt"/>
                <a:ea typeface="+mn-ea"/>
                <a:cs typeface="+mn-cs"/>
              </a:rPr>
              <a:t>, and then do the following:</a:t>
            </a:r>
          </a:p>
          <a:p>
            <a:pPr marL="1143000" lvl="2"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Position </a:t>
            </a:r>
            <a:r>
              <a:rPr lang="en-US" sz="1200" kern="1200" dirty="0" smtClean="0">
                <a:solidFill>
                  <a:schemeClr val="tx1"/>
                </a:solidFill>
                <a:latin typeface="+mn-lt"/>
                <a:ea typeface="+mn-ea"/>
                <a:cs typeface="+mn-cs"/>
              </a:rPr>
              <a:t>box, enter </a:t>
            </a:r>
            <a:r>
              <a:rPr lang="en-US" sz="1200" b="1" kern="1200" dirty="0" smtClean="0">
                <a:solidFill>
                  <a:schemeClr val="tx1"/>
                </a:solidFill>
                <a:latin typeface="+mn-lt"/>
                <a:ea typeface="+mn-ea"/>
                <a:cs typeface="+mn-cs"/>
              </a:rPr>
              <a:t>0%</a:t>
            </a:r>
            <a:r>
              <a:rPr lang="en-US" sz="1200" kern="1200" dirty="0" smtClean="0">
                <a:solidFill>
                  <a:schemeClr val="tx1"/>
                </a:solidFill>
                <a:latin typeface="+mn-lt"/>
                <a:ea typeface="+mn-ea"/>
                <a:cs typeface="+mn-cs"/>
              </a:rPr>
              <a:t>.</a:t>
            </a:r>
          </a:p>
          <a:p>
            <a:pPr marL="1143000" lvl="2" indent="-228600">
              <a:buFont typeface="Arial" pitchFamily="34" charset="0"/>
              <a:buChar char="•"/>
            </a:pPr>
            <a:r>
              <a:rPr lang="en-US" sz="1200" kern="1200" dirty="0" smtClean="0">
                <a:solidFill>
                  <a:schemeClr val="tx1"/>
                </a:solidFill>
                <a:latin typeface="+mn-lt"/>
                <a:ea typeface="+mn-ea"/>
                <a:cs typeface="+mn-cs"/>
              </a:rPr>
              <a:t>Click the button next to </a:t>
            </a:r>
            <a:r>
              <a:rPr lang="en-US" sz="1200" b="1" kern="1200" dirty="0" smtClean="0">
                <a:solidFill>
                  <a:schemeClr val="tx1"/>
                </a:solidFill>
                <a:latin typeface="+mn-lt"/>
                <a:ea typeface="+mn-ea"/>
                <a:cs typeface="+mn-cs"/>
              </a:rPr>
              <a:t>Color</a:t>
            </a:r>
            <a:r>
              <a:rPr lang="en-US" sz="1200" kern="1200" dirty="0" smtClean="0">
                <a:solidFill>
                  <a:schemeClr val="tx1"/>
                </a:solidFill>
                <a:latin typeface="+mn-lt"/>
                <a:ea typeface="+mn-ea"/>
                <a:cs typeface="+mn-cs"/>
              </a:rPr>
              <a:t>, and then under </a:t>
            </a:r>
            <a:r>
              <a:rPr lang="en-US" sz="1200" b="1" kern="1200" dirty="0" smtClean="0">
                <a:solidFill>
                  <a:schemeClr val="tx1"/>
                </a:solidFill>
                <a:latin typeface="+mn-lt"/>
                <a:ea typeface="+mn-ea"/>
                <a:cs typeface="+mn-cs"/>
              </a:rPr>
              <a:t>Theme Colors </a:t>
            </a:r>
            <a:r>
              <a:rPr lang="en-US" sz="1200" kern="1200" dirty="0" smtClean="0">
                <a:solidFill>
                  <a:schemeClr val="tx1"/>
                </a:solidFill>
                <a:latin typeface="+mn-lt"/>
                <a:ea typeface="+mn-ea"/>
                <a:cs typeface="+mn-cs"/>
              </a:rPr>
              <a:t>click </a:t>
            </a:r>
            <a:r>
              <a:rPr lang="en-US" sz="1200" b="1" kern="1200" dirty="0" smtClean="0">
                <a:solidFill>
                  <a:schemeClr val="tx1"/>
                </a:solidFill>
                <a:latin typeface="+mn-lt"/>
                <a:ea typeface="+mn-ea"/>
                <a:cs typeface="+mn-cs"/>
              </a:rPr>
              <a:t>Black, Background 1 </a:t>
            </a:r>
            <a:r>
              <a:rPr lang="en-US" sz="1200" b="0" kern="1200" baseline="0" dirty="0" smtClean="0">
                <a:solidFill>
                  <a:schemeClr val="tx1"/>
                </a:solidFill>
                <a:latin typeface="+mn-lt"/>
                <a:ea typeface="+mn-ea"/>
                <a:cs typeface="+mn-cs"/>
              </a:rPr>
              <a:t>(first row, first option from the left). </a:t>
            </a:r>
            <a:endParaRPr lang="en-US" sz="1200" b="1" kern="1200" baseline="0" dirty="0" smtClean="0">
              <a:solidFill>
                <a:schemeClr val="tx1"/>
              </a:solidFill>
              <a:latin typeface="+mn-lt"/>
              <a:ea typeface="+mn-ea"/>
              <a:cs typeface="+mn-cs"/>
            </a:endParaRPr>
          </a:p>
          <a:p>
            <a:pPr marL="685800" lvl="1" indent="-228600">
              <a:buFont typeface="Arial" pitchFamily="34" charset="0"/>
              <a:buChar char="•"/>
            </a:pPr>
            <a:r>
              <a:rPr lang="en-US" sz="1200" kern="1200" dirty="0" smtClean="0">
                <a:solidFill>
                  <a:schemeClr val="tx1"/>
                </a:solidFill>
                <a:latin typeface="+mn-lt"/>
                <a:ea typeface="+mn-ea"/>
                <a:cs typeface="+mn-cs"/>
              </a:rPr>
              <a:t>Select </a:t>
            </a:r>
            <a:r>
              <a:rPr lang="en-US" sz="1200" b="0" kern="1200" dirty="0" smtClean="0">
                <a:solidFill>
                  <a:schemeClr val="tx1"/>
                </a:solidFill>
                <a:latin typeface="+mn-lt"/>
                <a:ea typeface="+mn-ea"/>
                <a:cs typeface="+mn-cs"/>
              </a:rPr>
              <a:t>the last stop in the slider</a:t>
            </a:r>
            <a:r>
              <a:rPr lang="en-US" sz="1200" kern="1200" dirty="0" smtClean="0">
                <a:solidFill>
                  <a:schemeClr val="tx1"/>
                </a:solidFill>
                <a:latin typeface="+mn-lt"/>
                <a:ea typeface="+mn-ea"/>
                <a:cs typeface="+mn-cs"/>
              </a:rPr>
              <a:t>, and then do the following: </a:t>
            </a:r>
          </a:p>
          <a:p>
            <a:pPr marL="1143000" lvl="2"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Position</a:t>
            </a:r>
            <a:r>
              <a:rPr lang="en-US" sz="1200" b="1"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box, enter </a:t>
            </a:r>
            <a:r>
              <a:rPr lang="en-US" sz="1200" b="1" kern="1200" dirty="0" smtClean="0">
                <a:solidFill>
                  <a:schemeClr val="tx1"/>
                </a:solidFill>
                <a:latin typeface="+mn-lt"/>
                <a:ea typeface="+mn-ea"/>
                <a:cs typeface="+mn-cs"/>
              </a:rPr>
              <a:t>100%</a:t>
            </a:r>
            <a:r>
              <a:rPr lang="en-US" sz="1200" kern="1200" dirty="0" smtClean="0">
                <a:solidFill>
                  <a:schemeClr val="tx1"/>
                </a:solidFill>
                <a:latin typeface="+mn-lt"/>
                <a:ea typeface="+mn-ea"/>
                <a:cs typeface="+mn-cs"/>
              </a:rPr>
              <a:t>.</a:t>
            </a:r>
          </a:p>
          <a:p>
            <a:pPr marL="1143000" lvl="2" indent="-228600">
              <a:buFont typeface="Arial" pitchFamily="34" charset="0"/>
              <a:buChar char="•"/>
            </a:pPr>
            <a:r>
              <a:rPr lang="en-US" sz="1200" kern="1200" dirty="0" smtClean="0">
                <a:solidFill>
                  <a:schemeClr val="tx1"/>
                </a:solidFill>
                <a:latin typeface="+mn-lt"/>
                <a:ea typeface="+mn-ea"/>
                <a:cs typeface="+mn-cs"/>
              </a:rPr>
              <a:t>Click the button next to </a:t>
            </a:r>
            <a:r>
              <a:rPr lang="en-US" sz="1200" b="1" kern="1200" dirty="0" smtClean="0">
                <a:solidFill>
                  <a:schemeClr val="tx1"/>
                </a:solidFill>
                <a:latin typeface="+mn-lt"/>
                <a:ea typeface="+mn-ea"/>
                <a:cs typeface="+mn-cs"/>
              </a:rPr>
              <a:t>Color</a:t>
            </a:r>
            <a:r>
              <a:rPr lang="en-US" sz="1200" kern="1200" dirty="0" smtClean="0">
                <a:solidFill>
                  <a:schemeClr val="tx1"/>
                </a:solidFill>
                <a:latin typeface="+mn-lt"/>
                <a:ea typeface="+mn-ea"/>
                <a:cs typeface="+mn-cs"/>
              </a:rPr>
              <a:t>, and then under </a:t>
            </a:r>
            <a:r>
              <a:rPr lang="en-US" sz="1200" b="1" kern="1200" dirty="0" smtClean="0">
                <a:solidFill>
                  <a:schemeClr val="tx1"/>
                </a:solidFill>
                <a:latin typeface="+mn-lt"/>
                <a:ea typeface="+mn-ea"/>
                <a:cs typeface="+mn-cs"/>
              </a:rPr>
              <a:t>Theme Colors </a:t>
            </a:r>
            <a:r>
              <a:rPr lang="en-US" sz="1200" b="0" kern="1200" dirty="0" smtClean="0">
                <a:solidFill>
                  <a:schemeClr val="tx1"/>
                </a:solidFill>
                <a:latin typeface="+mn-lt"/>
                <a:ea typeface="+mn-ea"/>
                <a:cs typeface="+mn-cs"/>
              </a:rPr>
              <a:t>click</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Black, Background 1</a:t>
            </a:r>
            <a:r>
              <a:rPr lang="en-US" sz="1200" b="1" kern="1200" baseline="0" dirty="0" smtClean="0">
                <a:solidFill>
                  <a:schemeClr val="tx1"/>
                </a:solidFill>
                <a:latin typeface="+mn-lt"/>
                <a:ea typeface="+mn-ea"/>
                <a:cs typeface="+mn-cs"/>
              </a:rPr>
              <a:t> </a:t>
            </a:r>
            <a:r>
              <a:rPr lang="en-US" sz="1200" b="0" kern="1200" baseline="0" dirty="0" smtClean="0">
                <a:solidFill>
                  <a:schemeClr val="tx1"/>
                </a:solidFill>
                <a:latin typeface="+mn-lt"/>
                <a:ea typeface="+mn-ea"/>
                <a:cs typeface="+mn-cs"/>
              </a:rPr>
              <a:t>(first row, first option from the left).</a:t>
            </a:r>
          </a:p>
          <a:p>
            <a:pPr marL="1143000" lvl="2" indent="-228600">
              <a:buFont typeface="Arial" pitchFamily="34" charset="0"/>
              <a:buChar char="•"/>
            </a:pPr>
            <a:r>
              <a:rPr lang="en-US" sz="1200" b="0" kern="1200" baseline="0" dirty="0" smtClean="0">
                <a:solidFill>
                  <a:schemeClr val="tx1"/>
                </a:solidFill>
                <a:latin typeface="+mn-lt"/>
                <a:ea typeface="+mn-ea"/>
                <a:cs typeface="+mn-cs"/>
              </a:rPr>
              <a:t>In the </a:t>
            </a:r>
            <a:r>
              <a:rPr lang="en-US" sz="1200" b="1" kern="1200" baseline="0" dirty="0" smtClean="0">
                <a:solidFill>
                  <a:schemeClr val="tx1"/>
                </a:solidFill>
                <a:latin typeface="+mn-lt"/>
                <a:ea typeface="+mn-ea"/>
                <a:cs typeface="+mn-cs"/>
              </a:rPr>
              <a:t>Transparency</a:t>
            </a:r>
            <a:r>
              <a:rPr lang="en-US" sz="1200" b="0" kern="1200" baseline="0" dirty="0" smtClean="0">
                <a:solidFill>
                  <a:schemeClr val="tx1"/>
                </a:solidFill>
                <a:latin typeface="+mn-lt"/>
                <a:ea typeface="+mn-ea"/>
                <a:cs typeface="+mn-cs"/>
              </a:rPr>
              <a:t> box, enter </a:t>
            </a:r>
            <a:r>
              <a:rPr lang="en-US" sz="1200" b="1" kern="1200" baseline="0" dirty="0" smtClean="0">
                <a:solidFill>
                  <a:schemeClr val="tx1"/>
                </a:solidFill>
                <a:latin typeface="+mn-lt"/>
                <a:ea typeface="+mn-ea"/>
                <a:cs typeface="+mn-cs"/>
              </a:rPr>
              <a:t>100%</a:t>
            </a:r>
            <a:r>
              <a:rPr lang="en-US" sz="1200" b="0" kern="1200" baseline="0" dirty="0" smtClean="0">
                <a:solidFill>
                  <a:schemeClr val="tx1"/>
                </a:solidFill>
                <a:latin typeface="+mn-lt"/>
                <a:ea typeface="+mn-ea"/>
                <a:cs typeface="+mn-cs"/>
              </a:rPr>
              <a:t>.</a:t>
            </a:r>
            <a:endParaRPr lang="en-US" sz="1200" b="0" dirty="0" smtClean="0"/>
          </a:p>
          <a:p>
            <a:pPr marL="228600" indent="-228600">
              <a:buFont typeface="+mj-lt"/>
              <a:buAutoNum type="arabicPeriod"/>
            </a:pPr>
            <a:r>
              <a:rPr lang="en-US" sz="1200" dirty="0" smtClean="0"/>
              <a:t>Also in the </a:t>
            </a:r>
            <a:r>
              <a:rPr lang="en-US" sz="1200" b="1" dirty="0" smtClean="0"/>
              <a:t>Format</a:t>
            </a:r>
            <a:r>
              <a:rPr lang="en-US" sz="1200" dirty="0" smtClean="0"/>
              <a:t> </a:t>
            </a:r>
            <a:r>
              <a:rPr lang="en-US" sz="1200" b="1" dirty="0" smtClean="0"/>
              <a:t>Shape</a:t>
            </a:r>
            <a:r>
              <a:rPr lang="en-US" sz="1200" dirty="0" smtClean="0"/>
              <a:t> dialog</a:t>
            </a:r>
            <a:r>
              <a:rPr lang="en-US" sz="1200" baseline="0" dirty="0" smtClean="0"/>
              <a:t> box, click </a:t>
            </a:r>
            <a:r>
              <a:rPr lang="en-US" sz="1200" b="1" baseline="0" dirty="0" smtClean="0"/>
              <a:t>Line</a:t>
            </a:r>
            <a:r>
              <a:rPr lang="en-US" sz="1200" baseline="0" dirty="0" smtClean="0"/>
              <a:t> </a:t>
            </a:r>
            <a:r>
              <a:rPr lang="en-US" sz="1200" b="1" baseline="0" dirty="0" smtClean="0"/>
              <a:t>Color</a:t>
            </a:r>
            <a:r>
              <a:rPr lang="en-US" sz="1200" baseline="0" dirty="0" smtClean="0"/>
              <a:t> in the left pane, select </a:t>
            </a:r>
            <a:r>
              <a:rPr lang="en-US" sz="1200" b="1" baseline="0" dirty="0" smtClean="0"/>
              <a:t>Gradient line </a:t>
            </a:r>
            <a:r>
              <a:rPr lang="en-US" sz="1200" baseline="0" dirty="0" smtClean="0"/>
              <a:t>in the </a:t>
            </a:r>
            <a:r>
              <a:rPr lang="en-US" sz="1200" b="1" baseline="0" dirty="0" smtClean="0"/>
              <a:t>Line</a:t>
            </a:r>
            <a:r>
              <a:rPr lang="en-US" sz="1200" baseline="0" dirty="0" smtClean="0"/>
              <a:t> </a:t>
            </a:r>
            <a:r>
              <a:rPr lang="en-US" sz="1200" b="1" baseline="0" dirty="0" smtClean="0"/>
              <a:t>Color</a:t>
            </a:r>
            <a:r>
              <a:rPr lang="en-US" sz="1200" baseline="0" dirty="0" smtClean="0"/>
              <a:t> pane, and then do the following:</a:t>
            </a:r>
          </a:p>
          <a:p>
            <a:pPr marL="685800" lvl="1" indent="-228600">
              <a:buFont typeface="Arial" pitchFamily="34" charset="0"/>
              <a:buChar char="•"/>
            </a:pPr>
            <a:r>
              <a:rPr lang="en-US" sz="1200" baseline="0" dirty="0" smtClean="0"/>
              <a:t>In the </a:t>
            </a:r>
            <a:r>
              <a:rPr lang="en-US" sz="1200" b="1" baseline="0" dirty="0" smtClean="0"/>
              <a:t>Type</a:t>
            </a:r>
            <a:r>
              <a:rPr lang="en-US" sz="1200" baseline="0" dirty="0" smtClean="0"/>
              <a:t> list, select </a:t>
            </a:r>
            <a:r>
              <a:rPr lang="en-US" sz="1200" b="1" baseline="0" dirty="0" smtClean="0"/>
              <a:t>Linear</a:t>
            </a:r>
            <a:r>
              <a:rPr lang="en-US" sz="1200" baseline="0" dirty="0" smtClean="0"/>
              <a:t>.</a:t>
            </a:r>
          </a:p>
          <a:p>
            <a:pPr marL="685800" lvl="1" indent="-228600">
              <a:buFont typeface="Arial" pitchFamily="34" charset="0"/>
              <a:buChar char="•"/>
            </a:pPr>
            <a:r>
              <a:rPr lang="en-US" sz="1200" baseline="0" dirty="0" smtClean="0"/>
              <a:t>Click the button next to </a:t>
            </a:r>
            <a:r>
              <a:rPr lang="en-US" sz="1200" b="1" baseline="0" dirty="0" smtClean="0"/>
              <a:t>Direction</a:t>
            </a:r>
            <a:r>
              <a:rPr lang="en-US" sz="1200" b="0" baseline="0" dirty="0" smtClean="0"/>
              <a:t>, and then</a:t>
            </a:r>
            <a:r>
              <a:rPr lang="en-US" sz="1200" baseline="0" dirty="0" smtClean="0"/>
              <a:t> click </a:t>
            </a:r>
            <a:r>
              <a:rPr lang="en-US" sz="1200" b="1" baseline="0" dirty="0" smtClean="0"/>
              <a:t>Linear</a:t>
            </a:r>
            <a:r>
              <a:rPr lang="en-US" sz="1200" baseline="0" dirty="0" smtClean="0"/>
              <a:t> </a:t>
            </a:r>
            <a:r>
              <a:rPr lang="en-US" sz="1200" b="1" baseline="0" dirty="0" smtClean="0"/>
              <a:t>Down </a:t>
            </a:r>
            <a:r>
              <a:rPr lang="en-US" sz="1200" b="0" baseline="0" dirty="0" smtClean="0"/>
              <a:t>(first row, second option from the left)</a:t>
            </a:r>
            <a:r>
              <a:rPr lang="en-US" sz="1200" baseline="0" dirty="0" smtClean="0"/>
              <a:t>.</a:t>
            </a:r>
          </a:p>
          <a:p>
            <a:pPr marL="685800" lvl="1" indent="-228600">
              <a:buFont typeface="Arial" pitchFamily="34" charset="0"/>
              <a:buChar char="•"/>
            </a:pPr>
            <a:r>
              <a:rPr lang="en-US" sz="1200" baseline="0" dirty="0" smtClean="0"/>
              <a:t>Under </a:t>
            </a:r>
            <a:r>
              <a:rPr lang="en-US" sz="1200" b="1" baseline="0" dirty="0" smtClean="0"/>
              <a:t>Gradient</a:t>
            </a:r>
            <a:r>
              <a:rPr lang="en-US" sz="1200" baseline="0" dirty="0" smtClean="0"/>
              <a:t> stops, click </a:t>
            </a:r>
            <a:r>
              <a:rPr lang="en-US" sz="1200" b="1" baseline="0" dirty="0" smtClean="0"/>
              <a:t>Add gradient stop</a:t>
            </a:r>
            <a:r>
              <a:rPr lang="en-US" sz="1200" baseline="0" dirty="0" smtClean="0"/>
              <a:t> or </a:t>
            </a:r>
            <a:r>
              <a:rPr lang="en-US" sz="1200" b="1" baseline="0" dirty="0" smtClean="0"/>
              <a:t>Remove gradient stop</a:t>
            </a:r>
            <a:r>
              <a:rPr lang="en-US" sz="1200" baseline="0" dirty="0" smtClean="0"/>
              <a:t> until two stops appear in the slider. </a:t>
            </a:r>
            <a:endParaRPr lang="en-US" sz="1200" dirty="0" smtClean="0"/>
          </a:p>
          <a:p>
            <a:pPr marL="228600" lvl="0" indent="-228600">
              <a:buFont typeface="+mj-lt"/>
              <a:buAutoNum type="arabicPeriod"/>
            </a:pPr>
            <a:r>
              <a:rPr lang="en-US" sz="1200" kern="1200" dirty="0" smtClean="0">
                <a:solidFill>
                  <a:schemeClr val="tx1"/>
                </a:solidFill>
                <a:latin typeface="+mn-lt"/>
                <a:ea typeface="+mn-ea"/>
                <a:cs typeface="+mn-cs"/>
              </a:rPr>
              <a:t>Also under </a:t>
            </a:r>
            <a:r>
              <a:rPr lang="en-US" sz="1200" b="1" kern="1200" dirty="0" smtClean="0">
                <a:solidFill>
                  <a:schemeClr val="tx1"/>
                </a:solidFill>
                <a:latin typeface="+mn-lt"/>
                <a:ea typeface="+mn-ea"/>
                <a:cs typeface="+mn-cs"/>
              </a:rPr>
              <a:t>Gradient stops</a:t>
            </a:r>
            <a:r>
              <a:rPr lang="en-US" sz="1200" kern="1200" dirty="0" smtClean="0">
                <a:solidFill>
                  <a:schemeClr val="tx1"/>
                </a:solidFill>
                <a:latin typeface="+mn-lt"/>
                <a:ea typeface="+mn-ea"/>
                <a:cs typeface="+mn-cs"/>
              </a:rPr>
              <a:t>, customize the gradient stops as follows:</a:t>
            </a:r>
          </a:p>
          <a:p>
            <a:pPr marL="685800" lvl="1" indent="-228600">
              <a:buFont typeface="Arial" pitchFamily="34" charset="0"/>
              <a:buChar char="•"/>
            </a:pPr>
            <a:r>
              <a:rPr lang="en-US" sz="1200" kern="1200" dirty="0" smtClean="0">
                <a:solidFill>
                  <a:schemeClr val="tx1"/>
                </a:solidFill>
                <a:latin typeface="+mn-lt"/>
                <a:ea typeface="+mn-ea"/>
                <a:cs typeface="+mn-cs"/>
              </a:rPr>
              <a:t>Select </a:t>
            </a:r>
            <a:r>
              <a:rPr lang="en-US" sz="1200" b="0" kern="1200" dirty="0" smtClean="0">
                <a:solidFill>
                  <a:schemeClr val="tx1"/>
                </a:solidFill>
                <a:latin typeface="+mn-lt"/>
                <a:ea typeface="+mn-ea"/>
                <a:cs typeface="+mn-cs"/>
              </a:rPr>
              <a:t>the first stop in the slider</a:t>
            </a:r>
            <a:r>
              <a:rPr lang="en-US" sz="1200" kern="1200" dirty="0" smtClean="0">
                <a:solidFill>
                  <a:schemeClr val="tx1"/>
                </a:solidFill>
                <a:latin typeface="+mn-lt"/>
                <a:ea typeface="+mn-ea"/>
                <a:cs typeface="+mn-cs"/>
              </a:rPr>
              <a:t>, and then do the following:</a:t>
            </a:r>
          </a:p>
          <a:p>
            <a:pPr marL="1143000" lvl="2"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Position </a:t>
            </a:r>
            <a:r>
              <a:rPr lang="en-US" sz="1200" kern="1200" dirty="0" smtClean="0">
                <a:solidFill>
                  <a:schemeClr val="tx1"/>
                </a:solidFill>
                <a:latin typeface="+mn-lt"/>
                <a:ea typeface="+mn-ea"/>
                <a:cs typeface="+mn-cs"/>
              </a:rPr>
              <a:t>box, enter </a:t>
            </a:r>
            <a:r>
              <a:rPr lang="en-US" sz="1200" b="1" kern="1200" dirty="0" smtClean="0">
                <a:solidFill>
                  <a:schemeClr val="tx1"/>
                </a:solidFill>
                <a:latin typeface="+mn-lt"/>
                <a:ea typeface="+mn-ea"/>
                <a:cs typeface="+mn-cs"/>
              </a:rPr>
              <a:t>0%</a:t>
            </a:r>
            <a:r>
              <a:rPr lang="en-US" sz="1200" kern="1200" dirty="0" smtClean="0">
                <a:solidFill>
                  <a:schemeClr val="tx1"/>
                </a:solidFill>
                <a:latin typeface="+mn-lt"/>
                <a:ea typeface="+mn-ea"/>
                <a:cs typeface="+mn-cs"/>
              </a:rPr>
              <a:t>.</a:t>
            </a:r>
          </a:p>
          <a:p>
            <a:pPr marL="1143000" lvl="2" indent="-228600">
              <a:buFont typeface="Arial" pitchFamily="34" charset="0"/>
              <a:buChar char="•"/>
            </a:pPr>
            <a:r>
              <a:rPr lang="en-US" sz="1200" kern="1200" dirty="0" smtClean="0">
                <a:solidFill>
                  <a:schemeClr val="tx1"/>
                </a:solidFill>
                <a:latin typeface="+mn-lt"/>
                <a:ea typeface="+mn-ea"/>
                <a:cs typeface="+mn-cs"/>
              </a:rPr>
              <a:t>Click the button next to </a:t>
            </a:r>
            <a:r>
              <a:rPr lang="en-US" sz="1200" b="1" kern="1200" dirty="0" smtClean="0">
                <a:solidFill>
                  <a:schemeClr val="tx1"/>
                </a:solidFill>
                <a:latin typeface="+mn-lt"/>
                <a:ea typeface="+mn-ea"/>
                <a:cs typeface="+mn-cs"/>
              </a:rPr>
              <a:t>Color</a:t>
            </a:r>
            <a:r>
              <a:rPr lang="en-US" sz="1200" kern="1200" dirty="0" smtClean="0">
                <a:solidFill>
                  <a:schemeClr val="tx1"/>
                </a:solidFill>
                <a:latin typeface="+mn-lt"/>
                <a:ea typeface="+mn-ea"/>
                <a:cs typeface="+mn-cs"/>
              </a:rPr>
              <a:t>, and then under </a:t>
            </a:r>
            <a:r>
              <a:rPr lang="en-US" sz="1200" b="1" kern="1200" dirty="0" smtClean="0">
                <a:solidFill>
                  <a:schemeClr val="tx1"/>
                </a:solidFill>
                <a:latin typeface="+mn-lt"/>
                <a:ea typeface="+mn-ea"/>
                <a:cs typeface="+mn-cs"/>
              </a:rPr>
              <a:t>Theme Colors </a:t>
            </a:r>
            <a:r>
              <a:rPr lang="en-US" sz="1200" kern="1200" dirty="0" smtClean="0">
                <a:solidFill>
                  <a:schemeClr val="tx1"/>
                </a:solidFill>
                <a:latin typeface="+mn-lt"/>
                <a:ea typeface="+mn-ea"/>
                <a:cs typeface="+mn-cs"/>
              </a:rPr>
              <a:t>click </a:t>
            </a:r>
            <a:r>
              <a:rPr lang="en-US" sz="1200" b="1" kern="1200" dirty="0" smtClean="0">
                <a:solidFill>
                  <a:schemeClr val="tx1"/>
                </a:solidFill>
                <a:latin typeface="+mn-lt"/>
                <a:ea typeface="+mn-ea"/>
                <a:cs typeface="+mn-cs"/>
              </a:rPr>
              <a:t>Olive Green, Accent 3, Lighter 40% </a:t>
            </a:r>
            <a:r>
              <a:rPr lang="en-US" sz="1200" b="0" kern="1200" baseline="0" dirty="0" smtClean="0">
                <a:solidFill>
                  <a:schemeClr val="tx1"/>
                </a:solidFill>
                <a:latin typeface="+mn-lt"/>
                <a:ea typeface="+mn-ea"/>
                <a:cs typeface="+mn-cs"/>
              </a:rPr>
              <a:t>(fourth row, seventh option from the left). </a:t>
            </a:r>
            <a:endParaRPr lang="en-US" sz="1200" b="1" kern="1200" baseline="0" dirty="0" smtClean="0">
              <a:solidFill>
                <a:schemeClr val="tx1"/>
              </a:solidFill>
              <a:latin typeface="+mn-lt"/>
              <a:ea typeface="+mn-ea"/>
              <a:cs typeface="+mn-cs"/>
            </a:endParaRPr>
          </a:p>
          <a:p>
            <a:pPr marL="685800" lvl="1" indent="-228600">
              <a:buFont typeface="Arial" pitchFamily="34" charset="0"/>
              <a:buChar char="•"/>
            </a:pPr>
            <a:r>
              <a:rPr lang="en-US" sz="1200" kern="1200" dirty="0" smtClean="0">
                <a:solidFill>
                  <a:schemeClr val="tx1"/>
                </a:solidFill>
                <a:latin typeface="+mn-lt"/>
                <a:ea typeface="+mn-ea"/>
                <a:cs typeface="+mn-cs"/>
              </a:rPr>
              <a:t>Select </a:t>
            </a:r>
            <a:r>
              <a:rPr lang="en-US" sz="1200" b="0" kern="1200" dirty="0" smtClean="0">
                <a:solidFill>
                  <a:schemeClr val="tx1"/>
                </a:solidFill>
                <a:latin typeface="+mn-lt"/>
                <a:ea typeface="+mn-ea"/>
                <a:cs typeface="+mn-cs"/>
              </a:rPr>
              <a:t>the last stop in the slider</a:t>
            </a:r>
            <a:r>
              <a:rPr lang="en-US" sz="1200" kern="1200" dirty="0" smtClean="0">
                <a:solidFill>
                  <a:schemeClr val="tx1"/>
                </a:solidFill>
                <a:latin typeface="+mn-lt"/>
                <a:ea typeface="+mn-ea"/>
                <a:cs typeface="+mn-cs"/>
              </a:rPr>
              <a:t>, and then do the following: </a:t>
            </a:r>
          </a:p>
          <a:p>
            <a:pPr marL="1143000" lvl="2"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Position </a:t>
            </a:r>
            <a:r>
              <a:rPr lang="en-US" sz="1200" kern="1200" dirty="0" smtClean="0">
                <a:solidFill>
                  <a:schemeClr val="tx1"/>
                </a:solidFill>
                <a:latin typeface="+mn-lt"/>
                <a:ea typeface="+mn-ea"/>
                <a:cs typeface="+mn-cs"/>
              </a:rPr>
              <a:t>box, enter </a:t>
            </a:r>
            <a:r>
              <a:rPr lang="en-US" sz="1200" b="1" kern="1200" dirty="0" smtClean="0">
                <a:solidFill>
                  <a:schemeClr val="tx1"/>
                </a:solidFill>
                <a:latin typeface="+mn-lt"/>
                <a:ea typeface="+mn-ea"/>
                <a:cs typeface="+mn-cs"/>
              </a:rPr>
              <a:t>100%</a:t>
            </a:r>
            <a:r>
              <a:rPr lang="en-US" sz="1200" kern="1200" dirty="0" smtClean="0">
                <a:solidFill>
                  <a:schemeClr val="tx1"/>
                </a:solidFill>
                <a:latin typeface="+mn-lt"/>
                <a:ea typeface="+mn-ea"/>
                <a:cs typeface="+mn-cs"/>
              </a:rPr>
              <a:t>.</a:t>
            </a:r>
          </a:p>
          <a:p>
            <a:pPr marL="1143000" lvl="2" indent="-228600">
              <a:buFont typeface="Arial" pitchFamily="34" charset="0"/>
              <a:buChar char="•"/>
            </a:pPr>
            <a:r>
              <a:rPr lang="en-US" sz="1200" kern="1200" dirty="0" smtClean="0">
                <a:solidFill>
                  <a:schemeClr val="tx1"/>
                </a:solidFill>
                <a:latin typeface="+mn-lt"/>
                <a:ea typeface="+mn-ea"/>
                <a:cs typeface="+mn-cs"/>
              </a:rPr>
              <a:t>Click the button next to </a:t>
            </a:r>
            <a:r>
              <a:rPr lang="en-US" sz="1200" b="1" kern="1200" dirty="0" smtClean="0">
                <a:solidFill>
                  <a:schemeClr val="tx1"/>
                </a:solidFill>
                <a:latin typeface="+mn-lt"/>
                <a:ea typeface="+mn-ea"/>
                <a:cs typeface="+mn-cs"/>
              </a:rPr>
              <a:t>Color</a:t>
            </a:r>
            <a:r>
              <a:rPr lang="en-US" sz="1200" kern="1200" dirty="0" smtClean="0">
                <a:solidFill>
                  <a:schemeClr val="tx1"/>
                </a:solidFill>
                <a:latin typeface="+mn-lt"/>
                <a:ea typeface="+mn-ea"/>
                <a:cs typeface="+mn-cs"/>
              </a:rPr>
              <a:t>, and then under </a:t>
            </a:r>
            <a:r>
              <a:rPr lang="en-US" sz="1200" b="1" kern="1200" dirty="0" smtClean="0">
                <a:solidFill>
                  <a:schemeClr val="tx1"/>
                </a:solidFill>
                <a:latin typeface="+mn-lt"/>
                <a:ea typeface="+mn-ea"/>
                <a:cs typeface="+mn-cs"/>
              </a:rPr>
              <a:t>Theme Colors </a:t>
            </a:r>
            <a:r>
              <a:rPr lang="en-US" sz="1200" b="0" kern="1200" dirty="0" smtClean="0">
                <a:solidFill>
                  <a:schemeClr val="tx1"/>
                </a:solidFill>
                <a:latin typeface="+mn-lt"/>
                <a:ea typeface="+mn-ea"/>
                <a:cs typeface="+mn-cs"/>
              </a:rPr>
              <a:t>click</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Black, Background</a:t>
            </a:r>
            <a:r>
              <a:rPr lang="en-US" sz="1200" b="1" kern="1200" baseline="0" dirty="0" smtClean="0">
                <a:solidFill>
                  <a:schemeClr val="tx1"/>
                </a:solidFill>
                <a:latin typeface="+mn-lt"/>
                <a:ea typeface="+mn-ea"/>
                <a:cs typeface="+mn-cs"/>
              </a:rPr>
              <a:t> 1 </a:t>
            </a:r>
            <a:r>
              <a:rPr lang="en-US" sz="1200" b="0" kern="1200" baseline="0" dirty="0" smtClean="0">
                <a:solidFill>
                  <a:schemeClr val="tx1"/>
                </a:solidFill>
                <a:latin typeface="+mn-lt"/>
                <a:ea typeface="+mn-ea"/>
                <a:cs typeface="+mn-cs"/>
              </a:rPr>
              <a:t>(first row, first option from the left). </a:t>
            </a:r>
          </a:p>
          <a:p>
            <a:pPr marL="1143000" lvl="2" indent="-228600">
              <a:buFont typeface="Arial" pitchFamily="34" charset="0"/>
              <a:buChar char="•"/>
            </a:pPr>
            <a:r>
              <a:rPr lang="en-US" sz="1200" b="0" kern="1200" baseline="0" dirty="0" smtClean="0">
                <a:solidFill>
                  <a:schemeClr val="tx1"/>
                </a:solidFill>
                <a:latin typeface="+mn-lt"/>
                <a:ea typeface="+mn-ea"/>
                <a:cs typeface="+mn-cs"/>
              </a:rPr>
              <a:t>In the </a:t>
            </a:r>
            <a:r>
              <a:rPr lang="en-US" sz="1200" b="1" kern="1200" baseline="0" dirty="0" smtClean="0">
                <a:solidFill>
                  <a:schemeClr val="tx1"/>
                </a:solidFill>
                <a:latin typeface="+mn-lt"/>
                <a:ea typeface="+mn-ea"/>
                <a:cs typeface="+mn-cs"/>
              </a:rPr>
              <a:t>Transparency</a:t>
            </a:r>
            <a:r>
              <a:rPr lang="en-US" sz="1200" b="0" kern="1200" baseline="0" dirty="0" smtClean="0">
                <a:solidFill>
                  <a:schemeClr val="tx1"/>
                </a:solidFill>
                <a:latin typeface="+mn-lt"/>
                <a:ea typeface="+mn-ea"/>
                <a:cs typeface="+mn-cs"/>
              </a:rPr>
              <a:t> box, enter </a:t>
            </a:r>
            <a:r>
              <a:rPr lang="en-US" sz="1200" b="1" kern="1200" baseline="0" dirty="0" smtClean="0">
                <a:solidFill>
                  <a:schemeClr val="tx1"/>
                </a:solidFill>
                <a:latin typeface="+mn-lt"/>
                <a:ea typeface="+mn-ea"/>
                <a:cs typeface="+mn-cs"/>
              </a:rPr>
              <a:t>100%</a:t>
            </a:r>
            <a:r>
              <a:rPr lang="en-US" sz="1200" b="0" kern="1200" baseline="0" dirty="0" smtClean="0">
                <a:solidFill>
                  <a:schemeClr val="tx1"/>
                </a:solidFill>
                <a:latin typeface="+mn-lt"/>
                <a:ea typeface="+mn-ea"/>
                <a:cs typeface="+mn-cs"/>
              </a:rPr>
              <a:t>.</a:t>
            </a:r>
            <a:endParaRPr lang="en-US" sz="1200" dirty="0" smtClean="0"/>
          </a:p>
          <a:p>
            <a:pPr marL="228600" indent="-228600">
              <a:buFont typeface="+mj-lt"/>
              <a:buAutoNum type="arabicPeriod"/>
            </a:pPr>
            <a:r>
              <a:rPr lang="en-US" sz="1200" dirty="0" smtClean="0"/>
              <a:t>Also in the </a:t>
            </a:r>
            <a:r>
              <a:rPr lang="en-US" sz="1200" b="1" dirty="0" smtClean="0"/>
              <a:t>Format</a:t>
            </a:r>
            <a:r>
              <a:rPr lang="en-US" sz="1200" dirty="0" smtClean="0"/>
              <a:t> </a:t>
            </a:r>
            <a:r>
              <a:rPr lang="en-US" sz="1200" b="1" dirty="0" smtClean="0"/>
              <a:t>Shape</a:t>
            </a:r>
            <a:r>
              <a:rPr lang="en-US" sz="1200" dirty="0" smtClean="0"/>
              <a:t> dialog box, click </a:t>
            </a:r>
            <a:r>
              <a:rPr lang="en-US" sz="1200" b="1" dirty="0" smtClean="0"/>
              <a:t>Line</a:t>
            </a:r>
            <a:r>
              <a:rPr lang="en-US" sz="1200" dirty="0" smtClean="0"/>
              <a:t> </a:t>
            </a:r>
            <a:r>
              <a:rPr lang="en-US" sz="1200" b="1" dirty="0" smtClean="0"/>
              <a:t>Style</a:t>
            </a:r>
            <a:r>
              <a:rPr lang="en-US" sz="1200" dirty="0" smtClean="0"/>
              <a:t> in the left</a:t>
            </a:r>
            <a:r>
              <a:rPr lang="en-US" sz="1200" baseline="0" dirty="0" smtClean="0"/>
              <a:t> pane.</a:t>
            </a:r>
            <a:r>
              <a:rPr lang="en-US" sz="1200" dirty="0" smtClean="0"/>
              <a:t> In the </a:t>
            </a:r>
            <a:r>
              <a:rPr lang="en-US" sz="1200" b="1" dirty="0" smtClean="0"/>
              <a:t>Line</a:t>
            </a:r>
            <a:r>
              <a:rPr lang="en-US" sz="1200" dirty="0" smtClean="0"/>
              <a:t> </a:t>
            </a:r>
            <a:r>
              <a:rPr lang="en-US" sz="1200" b="1" dirty="0" smtClean="0"/>
              <a:t>Style</a:t>
            </a:r>
            <a:r>
              <a:rPr lang="en-US" sz="1200" dirty="0" smtClean="0"/>
              <a:t> pane,</a:t>
            </a:r>
            <a:r>
              <a:rPr lang="en-US" sz="1200" baseline="0" dirty="0" smtClean="0"/>
              <a:t> in the </a:t>
            </a:r>
            <a:r>
              <a:rPr lang="en-US" sz="1200" b="1" baseline="0" dirty="0" smtClean="0"/>
              <a:t>Width</a:t>
            </a:r>
            <a:r>
              <a:rPr lang="en-US" sz="1200" baseline="0" dirty="0" smtClean="0"/>
              <a:t> box, enter </a:t>
            </a:r>
            <a:r>
              <a:rPr lang="en-US" sz="1200" b="1" dirty="0" smtClean="0"/>
              <a:t>1.5</a:t>
            </a:r>
            <a:r>
              <a:rPr lang="en-US" sz="1200" dirty="0" smtClean="0"/>
              <a:t> </a:t>
            </a:r>
            <a:r>
              <a:rPr lang="en-US" sz="1200" b="1" dirty="0" smtClean="0"/>
              <a:t>pt</a:t>
            </a:r>
            <a:r>
              <a:rPr lang="en-US" sz="1200" dirty="0" smtClean="0"/>
              <a:t>.</a:t>
            </a:r>
          </a:p>
          <a:p>
            <a:pPr marL="228600" indent="-228600">
              <a:buFont typeface="+mj-lt"/>
              <a:buAutoNum type="arabicPeriod"/>
            </a:pPr>
            <a:r>
              <a:rPr lang="en-US" sz="1200" dirty="0" smtClean="0"/>
              <a:t>Also in the </a:t>
            </a:r>
            <a:r>
              <a:rPr lang="en-US" sz="1200" b="1" dirty="0" smtClean="0"/>
              <a:t>Format</a:t>
            </a:r>
            <a:r>
              <a:rPr lang="en-US" sz="1200" dirty="0" smtClean="0"/>
              <a:t> </a:t>
            </a:r>
            <a:r>
              <a:rPr lang="en-US" sz="1200" b="1" dirty="0" smtClean="0"/>
              <a:t>Shape</a:t>
            </a:r>
            <a:r>
              <a:rPr lang="en-US" sz="1200" dirty="0" smtClean="0"/>
              <a:t> dialog box, click </a:t>
            </a:r>
            <a:r>
              <a:rPr lang="en-US" sz="1200" b="1" dirty="0" smtClean="0"/>
              <a:t>Text</a:t>
            </a:r>
            <a:r>
              <a:rPr lang="en-US" sz="1200" dirty="0" smtClean="0"/>
              <a:t> </a:t>
            </a:r>
            <a:r>
              <a:rPr lang="en-US" sz="1200" b="1" dirty="0" smtClean="0"/>
              <a:t>Box</a:t>
            </a:r>
            <a:r>
              <a:rPr lang="en-US" sz="1200" dirty="0" smtClean="0"/>
              <a:t> in the left pane, and then do the following in the </a:t>
            </a:r>
            <a:r>
              <a:rPr lang="en-US" sz="1200" b="1" dirty="0" smtClean="0"/>
              <a:t>Text</a:t>
            </a:r>
            <a:r>
              <a:rPr lang="en-US" sz="1200" dirty="0" smtClean="0"/>
              <a:t> </a:t>
            </a:r>
            <a:r>
              <a:rPr lang="en-US" sz="1200" b="1" dirty="0" smtClean="0"/>
              <a:t>Box</a:t>
            </a:r>
            <a:r>
              <a:rPr lang="en-US" sz="1200" dirty="0" smtClean="0"/>
              <a:t> pane:</a:t>
            </a:r>
          </a:p>
          <a:p>
            <a:pPr marL="685800" lvl="1" indent="-228600">
              <a:buFont typeface="Arial" pitchFamily="34" charset="0"/>
              <a:buChar char="•"/>
            </a:pPr>
            <a:r>
              <a:rPr lang="en-US" sz="1200" dirty="0" smtClean="0"/>
              <a:t>Under </a:t>
            </a:r>
            <a:r>
              <a:rPr lang="en-US" sz="1200" b="1" dirty="0" smtClean="0"/>
              <a:t>Text</a:t>
            </a:r>
            <a:r>
              <a:rPr lang="en-US" sz="1200" dirty="0" smtClean="0"/>
              <a:t> </a:t>
            </a:r>
            <a:r>
              <a:rPr lang="en-US" sz="1200" b="1" dirty="0" smtClean="0"/>
              <a:t>layout</a:t>
            </a:r>
            <a:r>
              <a:rPr lang="en-US" sz="1200" dirty="0" smtClean="0"/>
              <a:t>, in the </a:t>
            </a:r>
            <a:r>
              <a:rPr lang="en-US" sz="1200" b="1" baseline="0" dirty="0" smtClean="0"/>
              <a:t>Vertical</a:t>
            </a:r>
            <a:r>
              <a:rPr lang="en-US" sz="1200" baseline="0" dirty="0" smtClean="0"/>
              <a:t> </a:t>
            </a:r>
            <a:r>
              <a:rPr lang="en-US" sz="1200" b="1" baseline="0" dirty="0" smtClean="0"/>
              <a:t>alignment</a:t>
            </a:r>
            <a:r>
              <a:rPr lang="en-US" sz="1200" baseline="0" dirty="0" smtClean="0"/>
              <a:t> list, select </a:t>
            </a:r>
            <a:r>
              <a:rPr lang="en-US" sz="1200" b="1" baseline="0" dirty="0" smtClean="0"/>
              <a:t>Top</a:t>
            </a:r>
            <a:r>
              <a:rPr lang="en-US" sz="1200" baseline="0" dirty="0" smtClean="0"/>
              <a:t>. </a:t>
            </a:r>
          </a:p>
          <a:p>
            <a:pPr marL="685800" lvl="1" indent="-228600">
              <a:buFont typeface="Arial" pitchFamily="34" charset="0"/>
              <a:buChar char="•"/>
            </a:pPr>
            <a:r>
              <a:rPr lang="en-US" sz="1200" baseline="0" dirty="0" smtClean="0"/>
              <a:t>Under </a:t>
            </a:r>
            <a:r>
              <a:rPr lang="en-US" sz="1200" b="1" baseline="0" dirty="0" smtClean="0"/>
              <a:t>Internal</a:t>
            </a:r>
            <a:r>
              <a:rPr lang="en-US" sz="1200" baseline="0" dirty="0" smtClean="0"/>
              <a:t> </a:t>
            </a:r>
            <a:r>
              <a:rPr lang="en-US" sz="1200" b="1" baseline="0" dirty="0" smtClean="0"/>
              <a:t>margin</a:t>
            </a:r>
            <a:r>
              <a:rPr lang="en-US" sz="1200" baseline="0" dirty="0" smtClean="0"/>
              <a:t>, in the </a:t>
            </a:r>
            <a:r>
              <a:rPr lang="en-US" sz="1200" b="1" baseline="0" dirty="0" smtClean="0"/>
              <a:t>Left</a:t>
            </a:r>
            <a:r>
              <a:rPr lang="en-US" sz="1200" baseline="0" dirty="0" smtClean="0"/>
              <a:t> box, enter </a:t>
            </a:r>
            <a:r>
              <a:rPr lang="en-US" sz="1200" b="1" baseline="0" dirty="0" smtClean="0"/>
              <a:t>0.19”</a:t>
            </a:r>
            <a:r>
              <a:rPr lang="en-US" sz="1200" baseline="0" dirty="0" smtClean="0"/>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t>Under </a:t>
            </a:r>
            <a:r>
              <a:rPr lang="en-US" sz="1200" b="1" baseline="0" dirty="0" smtClean="0"/>
              <a:t>Internal</a:t>
            </a:r>
            <a:r>
              <a:rPr lang="en-US" sz="1200" baseline="0" dirty="0" smtClean="0"/>
              <a:t> </a:t>
            </a:r>
            <a:r>
              <a:rPr lang="en-US" sz="1200" b="1" baseline="0" dirty="0" smtClean="0"/>
              <a:t>margin</a:t>
            </a:r>
            <a:r>
              <a:rPr lang="en-US" sz="1200" baseline="0" dirty="0" smtClean="0"/>
              <a:t>, in the </a:t>
            </a:r>
            <a:r>
              <a:rPr lang="en-US" sz="1200" b="1" baseline="0" dirty="0" smtClean="0"/>
              <a:t>Top </a:t>
            </a:r>
            <a:r>
              <a:rPr lang="en-US" sz="1200" baseline="0" dirty="0" smtClean="0"/>
              <a:t>box, enter </a:t>
            </a:r>
            <a:r>
              <a:rPr lang="en-US" sz="1200" b="1" baseline="0" dirty="0" smtClean="0"/>
              <a:t>0.4”</a:t>
            </a:r>
            <a:r>
              <a:rPr lang="en-US" sz="1200" baseline="0" dirty="0" smtClean="0"/>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t>Under </a:t>
            </a:r>
            <a:r>
              <a:rPr lang="en-US" sz="1200" b="1" baseline="0" dirty="0" smtClean="0"/>
              <a:t>Internal</a:t>
            </a:r>
            <a:r>
              <a:rPr lang="en-US" sz="1200" baseline="0" dirty="0" smtClean="0"/>
              <a:t> </a:t>
            </a:r>
            <a:r>
              <a:rPr lang="en-US" sz="1200" b="1" baseline="0" dirty="0" smtClean="0"/>
              <a:t>margin</a:t>
            </a:r>
            <a:r>
              <a:rPr lang="en-US" sz="1200" baseline="0" dirty="0" smtClean="0"/>
              <a:t>, in the </a:t>
            </a:r>
            <a:r>
              <a:rPr lang="en-US" sz="1200" b="1" baseline="0" dirty="0" smtClean="0"/>
              <a:t>Right </a:t>
            </a:r>
            <a:r>
              <a:rPr lang="en-US" sz="1200" baseline="0" dirty="0" smtClean="0"/>
              <a:t>box, enter </a:t>
            </a:r>
            <a:r>
              <a:rPr lang="en-US" sz="1200" b="1" baseline="0" dirty="0" smtClean="0"/>
              <a:t>0.19”</a:t>
            </a:r>
            <a:r>
              <a:rPr lang="en-US" sz="1200" baseline="0" dirty="0" smtClean="0"/>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t>Under </a:t>
            </a:r>
            <a:r>
              <a:rPr lang="en-US" sz="1200" b="1" baseline="0" dirty="0" smtClean="0"/>
              <a:t>Internal</a:t>
            </a:r>
            <a:r>
              <a:rPr lang="en-US" sz="1200" baseline="0" dirty="0" smtClean="0"/>
              <a:t> </a:t>
            </a:r>
            <a:r>
              <a:rPr lang="en-US" sz="1200" b="1" baseline="0" dirty="0" smtClean="0"/>
              <a:t>margin</a:t>
            </a:r>
            <a:r>
              <a:rPr lang="en-US" sz="1200" baseline="0" dirty="0" smtClean="0"/>
              <a:t>, in the </a:t>
            </a:r>
            <a:r>
              <a:rPr lang="en-US" sz="1200" b="1" baseline="0" dirty="0" smtClean="0"/>
              <a:t>Bottom </a:t>
            </a:r>
            <a:r>
              <a:rPr lang="en-US" sz="1200" baseline="0" dirty="0" smtClean="0"/>
              <a:t>box, enter </a:t>
            </a:r>
            <a:r>
              <a:rPr lang="en-US" sz="1200" b="1" baseline="0" dirty="0" smtClean="0"/>
              <a:t>0.19”</a:t>
            </a:r>
            <a:r>
              <a:rPr lang="en-US" sz="1200" baseline="0" dirty="0" smtClean="0"/>
              <a:t>.</a:t>
            </a:r>
          </a:p>
          <a:p>
            <a:pPr marL="228600" indent="-228600">
              <a:buFont typeface="+mj-lt"/>
              <a:buAutoNum type="arabicPeriod"/>
            </a:pPr>
            <a:endParaRPr lang="en-US" sz="1200" dirty="0" smtClean="0"/>
          </a:p>
          <a:p>
            <a:pPr marL="228600" indent="-228600">
              <a:buFont typeface="+mj-lt"/>
              <a:buAutoNum type="arabicPeriod"/>
            </a:pPr>
            <a:endParaRPr lang="en-US" sz="1200" dirty="0" smtClean="0"/>
          </a:p>
          <a:p>
            <a:pPr marL="228600" indent="-228600">
              <a:buFont typeface="+mj-lt"/>
              <a:buNone/>
            </a:pPr>
            <a:r>
              <a:rPr lang="en-US" sz="1200" dirty="0" smtClean="0"/>
              <a:t>To reproduce</a:t>
            </a:r>
            <a:r>
              <a:rPr lang="en-US" sz="1200" baseline="0" dirty="0" smtClean="0"/>
              <a:t> the director rectangle effects on this slide, do the following:</a:t>
            </a:r>
            <a:endParaRPr lang="en-US" sz="1200" dirty="0" smtClean="0"/>
          </a:p>
          <a:p>
            <a:pPr marL="228600" indent="-228600">
              <a:buFont typeface="+mj-lt"/>
              <a:buAutoNum type="arabicPeriod"/>
            </a:pPr>
            <a:r>
              <a:rPr lang="en-US" sz="1200" dirty="0" smtClean="0"/>
              <a:t>On</a:t>
            </a:r>
            <a:r>
              <a:rPr lang="en-US" sz="1200" baseline="0" dirty="0" smtClean="0"/>
              <a:t> the slide, s</a:t>
            </a:r>
            <a:r>
              <a:rPr lang="en-US" sz="1200" dirty="0" smtClean="0"/>
              <a:t>elect the director rectangle.</a:t>
            </a:r>
            <a:r>
              <a:rPr lang="en-US" sz="1200" baseline="0" dirty="0" smtClean="0"/>
              <a:t> Press the RIGHT ARROW key as needed to move the rectangle slightly off the right edge of the </a:t>
            </a:r>
            <a:r>
              <a:rPr lang="en-US" sz="1200" b="1" baseline="0" dirty="0" smtClean="0"/>
              <a:t>LEVEL 1</a:t>
            </a:r>
            <a:r>
              <a:rPr lang="en-US" sz="1200" baseline="0" dirty="0" smtClean="0"/>
              <a:t> rectangle.</a:t>
            </a:r>
          </a:p>
          <a:p>
            <a:pPr marL="228600" indent="-228600">
              <a:buFont typeface="+mj-lt"/>
              <a:buAutoNum type="arabicPeriod"/>
            </a:pPr>
            <a:r>
              <a:rPr lang="en-US" sz="1200" baseline="0" dirty="0" smtClean="0"/>
              <a:t>On the </a:t>
            </a:r>
            <a:r>
              <a:rPr lang="en-US" sz="1200" b="1" baseline="0" dirty="0" smtClean="0"/>
              <a:t>Home</a:t>
            </a:r>
            <a:r>
              <a:rPr lang="en-US" sz="1200" baseline="0" dirty="0" smtClean="0"/>
              <a:t> tab, in the </a:t>
            </a:r>
            <a:r>
              <a:rPr lang="en-US" sz="1200" b="1" baseline="0" dirty="0" smtClean="0"/>
              <a:t>Font</a:t>
            </a:r>
            <a:r>
              <a:rPr lang="en-US" sz="1200" baseline="0" dirty="0" smtClean="0"/>
              <a:t> group, enter </a:t>
            </a:r>
            <a:r>
              <a:rPr lang="en-US" sz="1200" b="1" baseline="0" dirty="0" smtClean="0"/>
              <a:t>22 </a:t>
            </a:r>
            <a:r>
              <a:rPr lang="en-US" sz="1200" baseline="0" dirty="0" smtClean="0"/>
              <a:t>in the </a:t>
            </a:r>
            <a:r>
              <a:rPr lang="en-US" sz="1200" b="1" baseline="0" dirty="0" smtClean="0"/>
              <a:t>Font</a:t>
            </a:r>
            <a:r>
              <a:rPr lang="en-US" sz="1200" baseline="0" dirty="0" smtClean="0"/>
              <a:t> </a:t>
            </a:r>
            <a:r>
              <a:rPr lang="en-US" sz="1200" b="1" baseline="0" dirty="0" smtClean="0"/>
              <a:t>Size </a:t>
            </a:r>
            <a:r>
              <a:rPr lang="en-US" sz="1200" b="0" baseline="0" dirty="0" smtClean="0"/>
              <a:t>box</a:t>
            </a:r>
            <a:r>
              <a:rPr lang="en-US" sz="1200" baseline="0" dirty="0" smtClean="0"/>
              <a:t>, and then click </a:t>
            </a:r>
            <a:r>
              <a:rPr lang="en-US" sz="1200" b="1" baseline="0" dirty="0" smtClean="0"/>
              <a:t>Text</a:t>
            </a:r>
            <a:r>
              <a:rPr lang="en-US" sz="1200" baseline="0" dirty="0" smtClean="0"/>
              <a:t> </a:t>
            </a:r>
            <a:r>
              <a:rPr lang="en-US" sz="1200" b="1" baseline="0" dirty="0" smtClean="0"/>
              <a:t>Shadow</a:t>
            </a:r>
            <a:r>
              <a:rPr lang="en-US" sz="1200" baseline="0" dirty="0" smtClean="0"/>
              <a:t>. </a:t>
            </a:r>
          </a:p>
          <a:p>
            <a:pPr marL="228600" indent="-228600">
              <a:buFont typeface="+mj-lt"/>
              <a:buAutoNum type="arabicPeriod"/>
            </a:pPr>
            <a:r>
              <a:rPr lang="en-US" sz="1200" baseline="0" dirty="0" smtClean="0"/>
              <a:t>On the </a:t>
            </a:r>
            <a:r>
              <a:rPr lang="en-US" sz="1200" b="1" baseline="0" dirty="0" smtClean="0"/>
              <a:t>Home</a:t>
            </a:r>
            <a:r>
              <a:rPr lang="en-US" sz="1200" baseline="0" dirty="0" smtClean="0"/>
              <a:t> tab, in the bottom right corner of the </a:t>
            </a:r>
            <a:r>
              <a:rPr lang="en-US" sz="1200" b="1" baseline="0" dirty="0" smtClean="0"/>
              <a:t>Drawing</a:t>
            </a:r>
            <a:r>
              <a:rPr lang="en-US" sz="1200" baseline="0" dirty="0" smtClean="0"/>
              <a:t> group, click the </a:t>
            </a:r>
            <a:r>
              <a:rPr lang="en-US" sz="1200" b="1" baseline="0" dirty="0" smtClean="0"/>
              <a:t>Format</a:t>
            </a:r>
            <a:r>
              <a:rPr lang="en-US" sz="1200" baseline="0" dirty="0" smtClean="0"/>
              <a:t> </a:t>
            </a:r>
            <a:r>
              <a:rPr lang="en-US" sz="1200" b="1" baseline="0" dirty="0" smtClean="0"/>
              <a:t>Shape</a:t>
            </a:r>
            <a:r>
              <a:rPr lang="en-US" sz="1200" baseline="0" dirty="0" smtClean="0"/>
              <a:t> dialog box launcher. In the </a:t>
            </a:r>
            <a:r>
              <a:rPr lang="en-US" sz="1200" b="1" baseline="0" dirty="0" smtClean="0"/>
              <a:t>Format</a:t>
            </a:r>
            <a:r>
              <a:rPr lang="en-US" sz="1200" baseline="0" dirty="0" smtClean="0"/>
              <a:t> </a:t>
            </a:r>
            <a:r>
              <a:rPr lang="en-US" sz="1200" b="1" baseline="0" dirty="0" smtClean="0"/>
              <a:t>Shape</a:t>
            </a:r>
            <a:r>
              <a:rPr lang="en-US" sz="1200" baseline="0" dirty="0" smtClean="0"/>
              <a:t> dialog box, in the left pane, click </a:t>
            </a:r>
            <a:r>
              <a:rPr lang="en-US" sz="1200" b="1" baseline="0" dirty="0" smtClean="0"/>
              <a:t>Fill</a:t>
            </a:r>
            <a:r>
              <a:rPr lang="en-US" sz="1200" baseline="0" dirty="0" smtClean="0"/>
              <a:t>, select </a:t>
            </a:r>
            <a:r>
              <a:rPr lang="en-US" sz="1200" b="1" baseline="0" dirty="0" smtClean="0"/>
              <a:t>Gradient fill </a:t>
            </a:r>
            <a:r>
              <a:rPr lang="en-US" sz="1200" baseline="0" dirty="0" smtClean="0"/>
              <a:t>in the </a:t>
            </a:r>
            <a:r>
              <a:rPr lang="en-US" sz="1200" b="1" baseline="0" dirty="0" smtClean="0"/>
              <a:t>Fill</a:t>
            </a:r>
            <a:r>
              <a:rPr lang="en-US" sz="1200" baseline="0" dirty="0" smtClean="0"/>
              <a:t> pane, and then do the following:</a:t>
            </a:r>
          </a:p>
          <a:p>
            <a:pPr marL="685800" lvl="1" indent="-228600">
              <a:buFont typeface="Arial" pitchFamily="34" charset="0"/>
              <a:buChar char="•"/>
            </a:pPr>
            <a:r>
              <a:rPr lang="en-US" sz="1200" baseline="0" dirty="0" smtClean="0"/>
              <a:t>In the </a:t>
            </a:r>
            <a:r>
              <a:rPr lang="en-US" sz="1200" b="1" baseline="0" dirty="0" smtClean="0"/>
              <a:t>Type</a:t>
            </a:r>
            <a:r>
              <a:rPr lang="en-US" sz="1200" baseline="0" dirty="0" smtClean="0"/>
              <a:t> list, select </a:t>
            </a:r>
            <a:r>
              <a:rPr lang="en-US" sz="1200" b="1" baseline="0" dirty="0" smtClean="0"/>
              <a:t>Linear</a:t>
            </a:r>
            <a:r>
              <a:rPr lang="en-US" sz="1200" baseline="0" dirty="0" smtClean="0"/>
              <a:t>.</a:t>
            </a:r>
          </a:p>
          <a:p>
            <a:pPr marL="685800" lvl="1" indent="-228600">
              <a:buFont typeface="Arial" pitchFamily="34" charset="0"/>
              <a:buChar char="•"/>
            </a:pPr>
            <a:r>
              <a:rPr lang="en-US" sz="1200" baseline="0" dirty="0" smtClean="0"/>
              <a:t>Click the button next to </a:t>
            </a:r>
            <a:r>
              <a:rPr lang="en-US" sz="1200" b="1" baseline="0" dirty="0" smtClean="0"/>
              <a:t>Direction</a:t>
            </a:r>
            <a:r>
              <a:rPr lang="en-US" sz="1200" b="0" baseline="0" dirty="0" smtClean="0"/>
              <a:t>,</a:t>
            </a:r>
            <a:r>
              <a:rPr lang="en-US" sz="1200" baseline="0" dirty="0" smtClean="0"/>
              <a:t> and then click </a:t>
            </a:r>
            <a:r>
              <a:rPr lang="en-US" sz="1200" b="1" baseline="0" dirty="0" smtClean="0"/>
              <a:t>Linear</a:t>
            </a:r>
            <a:r>
              <a:rPr lang="en-US" sz="1200" baseline="0" dirty="0" smtClean="0"/>
              <a:t> </a:t>
            </a:r>
            <a:r>
              <a:rPr lang="en-US" sz="1200" b="1" baseline="0" dirty="0" smtClean="0"/>
              <a:t>Down </a:t>
            </a:r>
            <a:r>
              <a:rPr lang="en-US" sz="1200" b="0" baseline="0" dirty="0" smtClean="0"/>
              <a:t>(first row, second option from the left).</a:t>
            </a:r>
            <a:endParaRPr lang="en-US" sz="1200" b="1" baseline="0" dirty="0" smtClean="0"/>
          </a:p>
          <a:p>
            <a:pPr marL="685800" lvl="1" indent="-228600">
              <a:buFont typeface="Arial" pitchFamily="34" charset="0"/>
              <a:buChar char="•"/>
            </a:pPr>
            <a:r>
              <a:rPr lang="en-US" sz="1200" baseline="0" dirty="0" smtClean="0"/>
              <a:t>Under </a:t>
            </a:r>
            <a:r>
              <a:rPr lang="en-US" sz="1200" b="1" baseline="0" dirty="0" smtClean="0"/>
              <a:t>Gradient</a:t>
            </a:r>
            <a:r>
              <a:rPr lang="en-US" sz="1200" baseline="0" dirty="0" smtClean="0"/>
              <a:t> stops, click </a:t>
            </a:r>
            <a:r>
              <a:rPr lang="en-US" sz="1200" b="1" baseline="0" dirty="0" smtClean="0"/>
              <a:t>Add gradient stop</a:t>
            </a:r>
            <a:r>
              <a:rPr lang="en-US" sz="1200" baseline="0" dirty="0" smtClean="0"/>
              <a:t> or </a:t>
            </a:r>
            <a:r>
              <a:rPr lang="en-US" sz="1200" b="1" baseline="0" dirty="0" smtClean="0"/>
              <a:t>Remove gradient stop</a:t>
            </a:r>
            <a:r>
              <a:rPr lang="en-US" sz="1200" baseline="0" dirty="0" smtClean="0"/>
              <a:t> until two stops appear in the slider. </a:t>
            </a:r>
            <a:endParaRPr lang="en-US" sz="1200" dirty="0" smtClean="0"/>
          </a:p>
          <a:p>
            <a:pPr marL="228600" lvl="0" indent="-228600">
              <a:buFont typeface="+mj-lt"/>
              <a:buAutoNum type="arabicPeriod"/>
            </a:pPr>
            <a:r>
              <a:rPr lang="en-US" sz="1200" kern="1200" dirty="0" smtClean="0">
                <a:solidFill>
                  <a:schemeClr val="tx1"/>
                </a:solidFill>
                <a:latin typeface="+mn-lt"/>
                <a:ea typeface="+mn-ea"/>
                <a:cs typeface="+mn-cs"/>
              </a:rPr>
              <a:t>Also under </a:t>
            </a:r>
            <a:r>
              <a:rPr lang="en-US" sz="1200" b="1" kern="1200" dirty="0" smtClean="0">
                <a:solidFill>
                  <a:schemeClr val="tx1"/>
                </a:solidFill>
                <a:latin typeface="+mn-lt"/>
                <a:ea typeface="+mn-ea"/>
                <a:cs typeface="+mn-cs"/>
              </a:rPr>
              <a:t>Gradient stops</a:t>
            </a:r>
            <a:r>
              <a:rPr lang="en-US" sz="1200" kern="1200" dirty="0" smtClean="0">
                <a:solidFill>
                  <a:schemeClr val="tx1"/>
                </a:solidFill>
                <a:latin typeface="+mn-lt"/>
                <a:ea typeface="+mn-ea"/>
                <a:cs typeface="+mn-cs"/>
              </a:rPr>
              <a:t>, customize the gradient stops as follows:</a:t>
            </a:r>
          </a:p>
          <a:p>
            <a:pPr marL="685800" lvl="1" indent="-228600">
              <a:buFont typeface="Arial" pitchFamily="34" charset="0"/>
              <a:buChar char="•"/>
            </a:pPr>
            <a:r>
              <a:rPr lang="en-US" sz="1200" kern="1200" dirty="0" smtClean="0">
                <a:solidFill>
                  <a:schemeClr val="tx1"/>
                </a:solidFill>
                <a:latin typeface="+mn-lt"/>
                <a:ea typeface="+mn-ea"/>
                <a:cs typeface="+mn-cs"/>
              </a:rPr>
              <a:t>Select </a:t>
            </a:r>
            <a:r>
              <a:rPr lang="en-US" sz="1200" b="0" kern="1200" dirty="0" smtClean="0">
                <a:solidFill>
                  <a:schemeClr val="tx1"/>
                </a:solidFill>
                <a:latin typeface="+mn-lt"/>
                <a:ea typeface="+mn-ea"/>
                <a:cs typeface="+mn-cs"/>
              </a:rPr>
              <a:t>the first stop in the slider</a:t>
            </a:r>
            <a:r>
              <a:rPr lang="en-US" sz="1200" kern="1200" dirty="0" smtClean="0">
                <a:solidFill>
                  <a:schemeClr val="tx1"/>
                </a:solidFill>
                <a:latin typeface="+mn-lt"/>
                <a:ea typeface="+mn-ea"/>
                <a:cs typeface="+mn-cs"/>
              </a:rPr>
              <a:t>, and then do the following:</a:t>
            </a:r>
          </a:p>
          <a:p>
            <a:pPr marL="1143000" lvl="2"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Position </a:t>
            </a:r>
            <a:r>
              <a:rPr lang="en-US" sz="1200" kern="1200" dirty="0" smtClean="0">
                <a:solidFill>
                  <a:schemeClr val="tx1"/>
                </a:solidFill>
                <a:latin typeface="+mn-lt"/>
                <a:ea typeface="+mn-ea"/>
                <a:cs typeface="+mn-cs"/>
              </a:rPr>
              <a:t>box, enter </a:t>
            </a:r>
            <a:r>
              <a:rPr lang="en-US" sz="1200" b="1" kern="1200" dirty="0" smtClean="0">
                <a:solidFill>
                  <a:schemeClr val="tx1"/>
                </a:solidFill>
                <a:latin typeface="+mn-lt"/>
                <a:ea typeface="+mn-ea"/>
                <a:cs typeface="+mn-cs"/>
              </a:rPr>
              <a:t>0%</a:t>
            </a:r>
            <a:r>
              <a:rPr lang="en-US" sz="1200" kern="1200" dirty="0" smtClean="0">
                <a:solidFill>
                  <a:schemeClr val="tx1"/>
                </a:solidFill>
                <a:latin typeface="+mn-lt"/>
                <a:ea typeface="+mn-ea"/>
                <a:cs typeface="+mn-cs"/>
              </a:rPr>
              <a:t>.</a:t>
            </a:r>
          </a:p>
          <a:p>
            <a:pPr marL="1143000" lvl="2" indent="-228600">
              <a:buFont typeface="Arial" pitchFamily="34" charset="0"/>
              <a:buChar char="•"/>
            </a:pPr>
            <a:r>
              <a:rPr lang="en-US" sz="1200" kern="1200" dirty="0" smtClean="0">
                <a:solidFill>
                  <a:schemeClr val="tx1"/>
                </a:solidFill>
                <a:latin typeface="+mn-lt"/>
                <a:ea typeface="+mn-ea"/>
                <a:cs typeface="+mn-cs"/>
              </a:rPr>
              <a:t>Click the button next to </a:t>
            </a:r>
            <a:r>
              <a:rPr lang="en-US" sz="1200" b="1" kern="1200" dirty="0" smtClean="0">
                <a:solidFill>
                  <a:schemeClr val="tx1"/>
                </a:solidFill>
                <a:latin typeface="+mn-lt"/>
                <a:ea typeface="+mn-ea"/>
                <a:cs typeface="+mn-cs"/>
              </a:rPr>
              <a:t>Color</a:t>
            </a:r>
            <a:r>
              <a:rPr lang="en-US" sz="1200" kern="1200" dirty="0" smtClean="0">
                <a:solidFill>
                  <a:schemeClr val="tx1"/>
                </a:solidFill>
                <a:latin typeface="+mn-lt"/>
                <a:ea typeface="+mn-ea"/>
                <a:cs typeface="+mn-cs"/>
              </a:rPr>
              <a:t>, and then under </a:t>
            </a:r>
            <a:r>
              <a:rPr lang="en-US" sz="1200" b="1" kern="1200" dirty="0" smtClean="0">
                <a:solidFill>
                  <a:schemeClr val="tx1"/>
                </a:solidFill>
                <a:latin typeface="+mn-lt"/>
                <a:ea typeface="+mn-ea"/>
                <a:cs typeface="+mn-cs"/>
              </a:rPr>
              <a:t>Theme Colors </a:t>
            </a:r>
            <a:r>
              <a:rPr lang="en-US" sz="1200" kern="1200" dirty="0" smtClean="0">
                <a:solidFill>
                  <a:schemeClr val="tx1"/>
                </a:solidFill>
                <a:latin typeface="+mn-lt"/>
                <a:ea typeface="+mn-ea"/>
                <a:cs typeface="+mn-cs"/>
              </a:rPr>
              <a:t>click </a:t>
            </a:r>
            <a:r>
              <a:rPr lang="en-US" sz="1200" b="1" kern="1200" dirty="0" smtClean="0">
                <a:solidFill>
                  <a:schemeClr val="tx1"/>
                </a:solidFill>
                <a:latin typeface="+mn-lt"/>
                <a:ea typeface="+mn-ea"/>
                <a:cs typeface="+mn-cs"/>
              </a:rPr>
              <a:t>Blue, Accent 1, Lighter 40% </a:t>
            </a:r>
            <a:r>
              <a:rPr lang="en-US" sz="1200" b="0" kern="1200" baseline="0" dirty="0" smtClean="0">
                <a:solidFill>
                  <a:schemeClr val="tx1"/>
                </a:solidFill>
                <a:latin typeface="+mn-lt"/>
                <a:ea typeface="+mn-ea"/>
                <a:cs typeface="+mn-cs"/>
              </a:rPr>
              <a:t>(fourth row, fifth option from the left). </a:t>
            </a:r>
            <a:endParaRPr lang="en-US" sz="1200" b="1" kern="1200" baseline="0" dirty="0" smtClean="0">
              <a:solidFill>
                <a:schemeClr val="tx1"/>
              </a:solidFill>
              <a:latin typeface="+mn-lt"/>
              <a:ea typeface="+mn-ea"/>
              <a:cs typeface="+mn-cs"/>
            </a:endParaRPr>
          </a:p>
          <a:p>
            <a:pPr marL="685800" lvl="1" indent="-228600">
              <a:buFont typeface="Arial" pitchFamily="34" charset="0"/>
              <a:buChar char="•"/>
            </a:pPr>
            <a:r>
              <a:rPr lang="en-US" sz="1200" kern="1200" dirty="0" smtClean="0">
                <a:solidFill>
                  <a:schemeClr val="tx1"/>
                </a:solidFill>
                <a:latin typeface="+mn-lt"/>
                <a:ea typeface="+mn-ea"/>
                <a:cs typeface="+mn-cs"/>
              </a:rPr>
              <a:t>Select </a:t>
            </a:r>
            <a:r>
              <a:rPr lang="en-US" sz="1200" b="0" kern="1200" dirty="0" smtClean="0">
                <a:solidFill>
                  <a:schemeClr val="tx1"/>
                </a:solidFill>
                <a:latin typeface="+mn-lt"/>
                <a:ea typeface="+mn-ea"/>
                <a:cs typeface="+mn-cs"/>
              </a:rPr>
              <a:t>the last stop in the slider</a:t>
            </a:r>
            <a:r>
              <a:rPr lang="en-US" sz="1200" kern="1200" dirty="0" smtClean="0">
                <a:solidFill>
                  <a:schemeClr val="tx1"/>
                </a:solidFill>
                <a:latin typeface="+mn-lt"/>
                <a:ea typeface="+mn-ea"/>
                <a:cs typeface="+mn-cs"/>
              </a:rPr>
              <a:t>, and then do the following: </a:t>
            </a:r>
          </a:p>
          <a:p>
            <a:pPr marL="1143000" lvl="2"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Position </a:t>
            </a:r>
            <a:r>
              <a:rPr lang="en-US" sz="1200" kern="1200" dirty="0" smtClean="0">
                <a:solidFill>
                  <a:schemeClr val="tx1"/>
                </a:solidFill>
                <a:latin typeface="+mn-lt"/>
                <a:ea typeface="+mn-ea"/>
                <a:cs typeface="+mn-cs"/>
              </a:rPr>
              <a:t>box, enter </a:t>
            </a:r>
            <a:r>
              <a:rPr lang="en-US" sz="1200" b="1" kern="1200" dirty="0" smtClean="0">
                <a:solidFill>
                  <a:schemeClr val="tx1"/>
                </a:solidFill>
                <a:latin typeface="+mn-lt"/>
                <a:ea typeface="+mn-ea"/>
                <a:cs typeface="+mn-cs"/>
              </a:rPr>
              <a:t>100%</a:t>
            </a:r>
            <a:r>
              <a:rPr lang="en-US" sz="1200" kern="1200" dirty="0" smtClean="0">
                <a:solidFill>
                  <a:schemeClr val="tx1"/>
                </a:solidFill>
                <a:latin typeface="+mn-lt"/>
                <a:ea typeface="+mn-ea"/>
                <a:cs typeface="+mn-cs"/>
              </a:rPr>
              <a:t>.</a:t>
            </a:r>
          </a:p>
          <a:p>
            <a:pPr marL="1143000" lvl="2" indent="-228600">
              <a:buFont typeface="Arial" pitchFamily="34" charset="0"/>
              <a:buChar char="•"/>
            </a:pPr>
            <a:r>
              <a:rPr lang="en-US" sz="1200" kern="1200" dirty="0" smtClean="0">
                <a:solidFill>
                  <a:schemeClr val="tx1"/>
                </a:solidFill>
                <a:latin typeface="+mn-lt"/>
                <a:ea typeface="+mn-ea"/>
                <a:cs typeface="+mn-cs"/>
              </a:rPr>
              <a:t>Click the button next to </a:t>
            </a:r>
            <a:r>
              <a:rPr lang="en-US" sz="1200" b="1" kern="1200" dirty="0" smtClean="0">
                <a:solidFill>
                  <a:schemeClr val="tx1"/>
                </a:solidFill>
                <a:latin typeface="+mn-lt"/>
                <a:ea typeface="+mn-ea"/>
                <a:cs typeface="+mn-cs"/>
              </a:rPr>
              <a:t>Color</a:t>
            </a:r>
            <a:r>
              <a:rPr lang="en-US" sz="1200" kern="1200" dirty="0" smtClean="0">
                <a:solidFill>
                  <a:schemeClr val="tx1"/>
                </a:solidFill>
                <a:latin typeface="+mn-lt"/>
                <a:ea typeface="+mn-ea"/>
                <a:cs typeface="+mn-cs"/>
              </a:rPr>
              <a:t>, and then under </a:t>
            </a:r>
            <a:r>
              <a:rPr lang="en-US" sz="1200" b="1" kern="1200" dirty="0" smtClean="0">
                <a:solidFill>
                  <a:schemeClr val="tx1"/>
                </a:solidFill>
                <a:latin typeface="+mn-lt"/>
                <a:ea typeface="+mn-ea"/>
                <a:cs typeface="+mn-cs"/>
              </a:rPr>
              <a:t>Theme Colors </a:t>
            </a:r>
            <a:r>
              <a:rPr lang="en-US" sz="1200" b="0" kern="1200" dirty="0" smtClean="0">
                <a:solidFill>
                  <a:schemeClr val="tx1"/>
                </a:solidFill>
                <a:latin typeface="+mn-lt"/>
                <a:ea typeface="+mn-ea"/>
                <a:cs typeface="+mn-cs"/>
              </a:rPr>
              <a:t>click</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Blue ,</a:t>
            </a:r>
            <a:r>
              <a:rPr lang="en-US" sz="1200" b="1" kern="1200" baseline="0" dirty="0" smtClean="0">
                <a:solidFill>
                  <a:schemeClr val="tx1"/>
                </a:solidFill>
                <a:latin typeface="+mn-lt"/>
                <a:ea typeface="+mn-ea"/>
                <a:cs typeface="+mn-cs"/>
              </a:rPr>
              <a:t> Accent 1, Darker 25% </a:t>
            </a:r>
            <a:r>
              <a:rPr lang="en-US" sz="1200" b="0" kern="1200" baseline="0" dirty="0" smtClean="0">
                <a:solidFill>
                  <a:schemeClr val="tx1"/>
                </a:solidFill>
                <a:latin typeface="+mn-lt"/>
                <a:ea typeface="+mn-ea"/>
                <a:cs typeface="+mn-cs"/>
              </a:rPr>
              <a:t>(fifth row, fifth option from the left). </a:t>
            </a:r>
          </a:p>
          <a:p>
            <a:pPr marL="228600" indent="-228600">
              <a:buFont typeface="+mj-lt"/>
              <a:buAutoNum type="arabicPeriod"/>
            </a:pPr>
            <a:r>
              <a:rPr lang="en-US" sz="1200" baseline="0" dirty="0" smtClean="0"/>
              <a:t>Also in the </a:t>
            </a:r>
            <a:r>
              <a:rPr lang="en-US" sz="1200" b="1" baseline="0" dirty="0" smtClean="0"/>
              <a:t>Format</a:t>
            </a:r>
            <a:r>
              <a:rPr lang="en-US" sz="1200" baseline="0" dirty="0" smtClean="0"/>
              <a:t> </a:t>
            </a:r>
            <a:r>
              <a:rPr lang="en-US" sz="1200" b="1" baseline="0" dirty="0" smtClean="0"/>
              <a:t>Shape</a:t>
            </a:r>
            <a:r>
              <a:rPr lang="en-US" sz="1200" baseline="0" dirty="0" smtClean="0"/>
              <a:t> dialog box, click </a:t>
            </a:r>
            <a:r>
              <a:rPr lang="en-US" sz="1200" b="1" baseline="0" dirty="0" smtClean="0"/>
              <a:t>Line</a:t>
            </a:r>
            <a:r>
              <a:rPr lang="en-US" sz="1200" baseline="0" dirty="0" smtClean="0"/>
              <a:t> </a:t>
            </a:r>
            <a:r>
              <a:rPr lang="en-US" sz="1200" b="1" baseline="0" dirty="0" smtClean="0"/>
              <a:t>Color</a:t>
            </a:r>
            <a:r>
              <a:rPr lang="en-US" sz="1200" baseline="0" dirty="0" smtClean="0"/>
              <a:t> in the left pane. In the </a:t>
            </a:r>
            <a:r>
              <a:rPr lang="en-US" sz="1200" b="1" baseline="0" dirty="0" smtClean="0"/>
              <a:t>Line</a:t>
            </a:r>
            <a:r>
              <a:rPr lang="en-US" sz="1200" baseline="0" dirty="0" smtClean="0"/>
              <a:t> </a:t>
            </a:r>
            <a:r>
              <a:rPr lang="en-US" sz="1200" b="1" baseline="0" dirty="0" smtClean="0"/>
              <a:t>Color</a:t>
            </a:r>
            <a:r>
              <a:rPr lang="en-US" sz="1200" baseline="0" dirty="0" smtClean="0"/>
              <a:t> pane, select </a:t>
            </a:r>
            <a:r>
              <a:rPr lang="en-US" sz="1200" b="1" baseline="0" dirty="0" smtClean="0"/>
              <a:t>Solid</a:t>
            </a:r>
            <a:r>
              <a:rPr lang="en-US" sz="1200" baseline="0" dirty="0" smtClean="0"/>
              <a:t> </a:t>
            </a:r>
            <a:r>
              <a:rPr lang="en-US" sz="1200" b="1" baseline="0" dirty="0" smtClean="0"/>
              <a:t>line</a:t>
            </a:r>
            <a:r>
              <a:rPr lang="en-US" sz="1200" baseline="0" dirty="0" smtClean="0"/>
              <a:t>, click the button next to </a:t>
            </a:r>
            <a:r>
              <a:rPr lang="en-US" sz="1200" b="1" baseline="0" dirty="0" smtClean="0"/>
              <a:t>Color</a:t>
            </a:r>
            <a:r>
              <a:rPr lang="en-US" sz="1200" b="0" baseline="0" dirty="0" smtClean="0"/>
              <a:t>, and then</a:t>
            </a:r>
            <a:r>
              <a:rPr lang="en-US" sz="1200" baseline="0" dirty="0" smtClean="0"/>
              <a:t> click </a:t>
            </a:r>
            <a:r>
              <a:rPr lang="en-US" sz="1200" b="1" baseline="0" dirty="0" smtClean="0"/>
              <a:t>Blue, Accent 1, Darker 25%</a:t>
            </a:r>
            <a:r>
              <a:rPr lang="en-US" sz="1200" baseline="0" dirty="0" smtClean="0"/>
              <a:t> (fifth row, fifth option from the left). </a:t>
            </a:r>
            <a:endParaRPr lang="en-US" sz="1200" dirty="0" smtClean="0"/>
          </a:p>
          <a:p>
            <a:pPr marL="228600" indent="-228600">
              <a:buFont typeface="+mj-lt"/>
              <a:buAutoNum type="arabicPeriod"/>
            </a:pPr>
            <a:r>
              <a:rPr lang="en-US" sz="1200" dirty="0" smtClean="0"/>
              <a:t>Also in the </a:t>
            </a:r>
            <a:r>
              <a:rPr lang="en-US" sz="1200" b="1" dirty="0" smtClean="0"/>
              <a:t>Format</a:t>
            </a:r>
            <a:r>
              <a:rPr lang="en-US" sz="1200" dirty="0" smtClean="0"/>
              <a:t> </a:t>
            </a:r>
            <a:r>
              <a:rPr lang="en-US" sz="1200" b="1" dirty="0" smtClean="0"/>
              <a:t>Shape</a:t>
            </a:r>
            <a:r>
              <a:rPr lang="en-US" sz="1200" dirty="0" smtClean="0"/>
              <a:t> dialog</a:t>
            </a:r>
            <a:r>
              <a:rPr lang="en-US" sz="1200" baseline="0" dirty="0" smtClean="0"/>
              <a:t> box, click </a:t>
            </a:r>
            <a:r>
              <a:rPr lang="en-US" sz="1200" b="1" baseline="0" dirty="0" smtClean="0"/>
              <a:t>Line</a:t>
            </a:r>
            <a:r>
              <a:rPr lang="en-US" sz="1200" baseline="0" dirty="0" smtClean="0"/>
              <a:t> </a:t>
            </a:r>
            <a:r>
              <a:rPr lang="en-US" sz="1200" b="1" baseline="0" dirty="0" smtClean="0"/>
              <a:t>Style</a:t>
            </a:r>
            <a:r>
              <a:rPr lang="en-US" sz="1200" baseline="0" dirty="0" smtClean="0"/>
              <a:t> in the left pane. In the </a:t>
            </a:r>
            <a:r>
              <a:rPr lang="en-US" sz="1200" b="1" baseline="0" dirty="0" smtClean="0"/>
              <a:t>Line</a:t>
            </a:r>
            <a:r>
              <a:rPr lang="en-US" sz="1200" baseline="0" dirty="0" smtClean="0"/>
              <a:t> </a:t>
            </a:r>
            <a:r>
              <a:rPr lang="en-US" sz="1200" b="1" baseline="0" dirty="0" smtClean="0"/>
              <a:t>Style</a:t>
            </a:r>
            <a:r>
              <a:rPr lang="en-US" sz="1200" baseline="0" dirty="0" smtClean="0"/>
              <a:t> pane, in the </a:t>
            </a:r>
            <a:r>
              <a:rPr lang="en-US" sz="1200" b="1" baseline="0" dirty="0" smtClean="0"/>
              <a:t>Width</a:t>
            </a:r>
            <a:r>
              <a:rPr lang="en-US" sz="1200" baseline="0" dirty="0" smtClean="0"/>
              <a:t> box, enter </a:t>
            </a:r>
            <a:r>
              <a:rPr lang="en-US" sz="1200" b="1" baseline="0" dirty="0" smtClean="0"/>
              <a:t>1 pt</a:t>
            </a:r>
            <a:r>
              <a:rPr lang="en-US" sz="1200" baseline="0" dirty="0" smtClean="0"/>
              <a:t>.</a:t>
            </a:r>
            <a:endParaRPr lang="en-US" sz="1200" dirty="0" smtClean="0"/>
          </a:p>
          <a:p>
            <a:pPr marL="228600" indent="-228600">
              <a:buFont typeface="+mj-lt"/>
              <a:buAutoNum type="arabicPeriod"/>
            </a:pPr>
            <a:r>
              <a:rPr lang="en-US" sz="1200" dirty="0" smtClean="0"/>
              <a:t>Also in the </a:t>
            </a:r>
            <a:r>
              <a:rPr lang="en-US" sz="1200" b="1" dirty="0" smtClean="0"/>
              <a:t>Format</a:t>
            </a:r>
            <a:r>
              <a:rPr lang="en-US" sz="1200" dirty="0" smtClean="0"/>
              <a:t> </a:t>
            </a:r>
            <a:r>
              <a:rPr lang="en-US" sz="1200" b="1" dirty="0" smtClean="0"/>
              <a:t>Shape</a:t>
            </a:r>
            <a:r>
              <a:rPr lang="en-US" sz="1200" dirty="0" smtClean="0"/>
              <a:t> dialog box, click </a:t>
            </a:r>
            <a:r>
              <a:rPr lang="en-US" sz="1200" b="1" dirty="0" smtClean="0"/>
              <a:t>Shadow</a:t>
            </a:r>
            <a:r>
              <a:rPr lang="en-US" sz="1200" dirty="0" smtClean="0"/>
              <a:t> in the left</a:t>
            </a:r>
            <a:r>
              <a:rPr lang="en-US" sz="1200" baseline="0" dirty="0" smtClean="0"/>
              <a:t> pane. In the </a:t>
            </a:r>
            <a:r>
              <a:rPr lang="en-US" sz="1200" b="1" baseline="0" dirty="0" smtClean="0"/>
              <a:t>Shadow</a:t>
            </a:r>
            <a:r>
              <a:rPr lang="en-US" sz="1200" baseline="0" dirty="0" smtClean="0"/>
              <a:t> pane, click the button next to </a:t>
            </a:r>
            <a:r>
              <a:rPr lang="en-US" sz="1200" b="1" baseline="0" dirty="0" smtClean="0"/>
              <a:t>Presets</a:t>
            </a:r>
            <a:r>
              <a:rPr lang="en-US" sz="1200" baseline="0" dirty="0" smtClean="0"/>
              <a:t>, and then under </a:t>
            </a:r>
            <a:r>
              <a:rPr lang="en-US" sz="1200" b="1" baseline="0" dirty="0" smtClean="0"/>
              <a:t>Outer</a:t>
            </a:r>
            <a:r>
              <a:rPr lang="en-US" sz="1200" baseline="0" dirty="0" smtClean="0"/>
              <a:t> click </a:t>
            </a:r>
            <a:r>
              <a:rPr lang="en-US" sz="1200" b="1" baseline="0" dirty="0" smtClean="0"/>
              <a:t>Offset</a:t>
            </a:r>
            <a:r>
              <a:rPr lang="en-US" sz="1200" baseline="0" dirty="0" smtClean="0"/>
              <a:t> </a:t>
            </a:r>
            <a:r>
              <a:rPr lang="en-US" sz="1200" b="1" baseline="0" dirty="0" smtClean="0"/>
              <a:t>Center</a:t>
            </a:r>
            <a:r>
              <a:rPr lang="en-US" sz="1200" b="0" baseline="0" dirty="0" smtClean="0"/>
              <a:t> (second row, second option from the left).</a:t>
            </a:r>
            <a:r>
              <a:rPr lang="en-US" sz="1200" baseline="0" dirty="0" smtClean="0"/>
              <a:t> </a:t>
            </a:r>
          </a:p>
          <a:p>
            <a:pPr marL="228600" indent="-228600">
              <a:buFont typeface="+mj-lt"/>
              <a:buAutoNum type="arabicPeriod"/>
            </a:pPr>
            <a:endParaRPr lang="en-US" sz="1200" baseline="0" dirty="0" smtClean="0"/>
          </a:p>
          <a:p>
            <a:pPr marL="228600" indent="-228600">
              <a:buFont typeface="+mj-lt"/>
              <a:buAutoNum type="arabicPeriod"/>
            </a:pPr>
            <a:endParaRPr lang="en-US" sz="1200" baseline="0" dirty="0" smtClean="0"/>
          </a:p>
          <a:p>
            <a:pPr marL="228600" indent="-228600">
              <a:buFont typeface="+mj-lt"/>
              <a:buNone/>
            </a:pPr>
            <a:r>
              <a:rPr lang="en-US" sz="1200" baseline="0" dirty="0" smtClean="0"/>
              <a:t>To reproduce the manager rectangle effects on this slide, do the following:</a:t>
            </a:r>
          </a:p>
          <a:p>
            <a:pPr marL="228600" indent="-228600">
              <a:buFont typeface="+mj-lt"/>
              <a:buAutoNum type="arabicPeriod"/>
            </a:pPr>
            <a:r>
              <a:rPr lang="en-US" sz="1200" dirty="0" smtClean="0"/>
              <a:t>Press</a:t>
            </a:r>
            <a:r>
              <a:rPr lang="en-US" sz="1200" baseline="0" dirty="0" smtClean="0"/>
              <a:t> and hold SHIFT, and then s</a:t>
            </a:r>
            <a:r>
              <a:rPr lang="en-US" sz="1200" dirty="0" smtClean="0"/>
              <a:t>elect the manager rectangles.</a:t>
            </a:r>
            <a:r>
              <a:rPr lang="en-US" sz="1200" baseline="0" dirty="0" smtClean="0"/>
              <a:t> Press the RIGHT ARROW key as needed to move the manager rectangles slightly off the right edge of the </a:t>
            </a:r>
            <a:r>
              <a:rPr lang="en-US" sz="1200" b="1" baseline="0" dirty="0" smtClean="0"/>
              <a:t>LEVEL 2</a:t>
            </a:r>
            <a:r>
              <a:rPr lang="en-US" sz="1200" baseline="0" dirty="0" smtClean="0"/>
              <a:t> rectangle.</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t>On the </a:t>
            </a:r>
            <a:r>
              <a:rPr lang="en-US" sz="1200" b="1" baseline="0" dirty="0" smtClean="0"/>
              <a:t>Home</a:t>
            </a:r>
            <a:r>
              <a:rPr lang="en-US" sz="1200" baseline="0" dirty="0" smtClean="0"/>
              <a:t> tab, in the </a:t>
            </a:r>
            <a:r>
              <a:rPr lang="en-US" sz="1200" b="1" baseline="0" dirty="0" smtClean="0"/>
              <a:t>Font</a:t>
            </a:r>
            <a:r>
              <a:rPr lang="en-US" sz="1200" baseline="0" dirty="0" smtClean="0"/>
              <a:t> group, enter </a:t>
            </a:r>
            <a:r>
              <a:rPr lang="en-US" sz="1200" b="1" baseline="0" dirty="0" smtClean="0"/>
              <a:t>22 pt </a:t>
            </a:r>
            <a:r>
              <a:rPr lang="en-US" sz="1200" baseline="0" dirty="0" smtClean="0"/>
              <a:t>in the </a:t>
            </a:r>
            <a:r>
              <a:rPr lang="en-US" sz="1200" b="1" baseline="0" dirty="0" smtClean="0"/>
              <a:t>Font</a:t>
            </a:r>
            <a:r>
              <a:rPr lang="en-US" sz="1200" baseline="0" dirty="0" smtClean="0"/>
              <a:t> </a:t>
            </a:r>
            <a:r>
              <a:rPr lang="en-US" sz="1200" b="1" baseline="0" dirty="0" smtClean="0"/>
              <a:t>Size</a:t>
            </a:r>
            <a:r>
              <a:rPr lang="en-US" sz="1200" baseline="0" dirty="0" smtClean="0"/>
              <a:t> box, and then click </a:t>
            </a:r>
            <a:r>
              <a:rPr lang="en-US" sz="1200" b="1" baseline="0" dirty="0" smtClean="0"/>
              <a:t>Text</a:t>
            </a:r>
            <a:r>
              <a:rPr lang="en-US" sz="1200" baseline="0" dirty="0" smtClean="0"/>
              <a:t> </a:t>
            </a:r>
            <a:r>
              <a:rPr lang="en-US" sz="1200" b="1" baseline="0" dirty="0" smtClean="0"/>
              <a:t>Shadow</a:t>
            </a:r>
            <a:r>
              <a:rPr lang="en-US" sz="1200" baseline="0" dirty="0" smtClean="0"/>
              <a:t>. </a:t>
            </a:r>
          </a:p>
          <a:p>
            <a:pPr marL="228600" indent="-228600">
              <a:buFont typeface="+mj-lt"/>
              <a:buAutoNum type="arabicPeriod"/>
            </a:pPr>
            <a:r>
              <a:rPr lang="en-US" sz="1200" baseline="0" dirty="0" smtClean="0"/>
              <a:t>On the </a:t>
            </a:r>
            <a:r>
              <a:rPr lang="en-US" sz="1200" b="1" baseline="0" dirty="0" smtClean="0"/>
              <a:t>Home</a:t>
            </a:r>
            <a:r>
              <a:rPr lang="en-US" sz="1200" baseline="0" dirty="0" smtClean="0"/>
              <a:t> tab, in the bottom right corner of the </a:t>
            </a:r>
            <a:r>
              <a:rPr lang="en-US" sz="1200" b="1" baseline="0" dirty="0" smtClean="0"/>
              <a:t>Drawing</a:t>
            </a:r>
            <a:r>
              <a:rPr lang="en-US" sz="1200" baseline="0" dirty="0" smtClean="0"/>
              <a:t> group, click the </a:t>
            </a:r>
            <a:r>
              <a:rPr lang="en-US" sz="1200" b="1" baseline="0" dirty="0" smtClean="0"/>
              <a:t>Format</a:t>
            </a:r>
            <a:r>
              <a:rPr lang="en-US" sz="1200" baseline="0" dirty="0" smtClean="0"/>
              <a:t> </a:t>
            </a:r>
            <a:r>
              <a:rPr lang="en-US" sz="1200" b="1" baseline="0" dirty="0" smtClean="0"/>
              <a:t>Shape</a:t>
            </a:r>
            <a:r>
              <a:rPr lang="en-US" sz="1200" baseline="0" dirty="0" smtClean="0"/>
              <a:t> dialog box launcher. In the </a:t>
            </a:r>
            <a:r>
              <a:rPr lang="en-US" sz="1200" b="1" baseline="0" dirty="0" smtClean="0"/>
              <a:t>Format</a:t>
            </a:r>
            <a:r>
              <a:rPr lang="en-US" sz="1200" baseline="0" dirty="0" smtClean="0"/>
              <a:t> </a:t>
            </a:r>
            <a:r>
              <a:rPr lang="en-US" sz="1200" b="1" baseline="0" dirty="0" smtClean="0"/>
              <a:t>Shape</a:t>
            </a:r>
            <a:r>
              <a:rPr lang="en-US" sz="1200" baseline="0" dirty="0" smtClean="0"/>
              <a:t> dialog box, in the left pane, click </a:t>
            </a:r>
            <a:r>
              <a:rPr lang="en-US" sz="1200" b="1" baseline="0" dirty="0" smtClean="0"/>
              <a:t>Fill</a:t>
            </a:r>
            <a:r>
              <a:rPr lang="en-US" sz="1200" baseline="0" dirty="0" smtClean="0"/>
              <a:t>, select </a:t>
            </a:r>
            <a:r>
              <a:rPr lang="en-US" sz="1200" b="1" baseline="0" dirty="0" smtClean="0"/>
              <a:t>Gradient fill </a:t>
            </a:r>
            <a:r>
              <a:rPr lang="en-US" sz="1200" baseline="0" dirty="0" smtClean="0"/>
              <a:t>in the </a:t>
            </a:r>
            <a:r>
              <a:rPr lang="en-US" sz="1200" b="1" baseline="0" dirty="0" smtClean="0"/>
              <a:t>Fill</a:t>
            </a:r>
            <a:r>
              <a:rPr lang="en-US" sz="1200" baseline="0" dirty="0" smtClean="0"/>
              <a:t> pane, and then do the following:</a:t>
            </a:r>
          </a:p>
          <a:p>
            <a:pPr marL="685800" lvl="1" indent="-228600">
              <a:buFont typeface="Arial" pitchFamily="34" charset="0"/>
              <a:buChar char="•"/>
            </a:pPr>
            <a:r>
              <a:rPr lang="en-US" sz="1200" baseline="0" dirty="0" smtClean="0"/>
              <a:t>In the </a:t>
            </a:r>
            <a:r>
              <a:rPr lang="en-US" sz="1200" b="1" baseline="0" dirty="0" smtClean="0"/>
              <a:t>Type</a:t>
            </a:r>
            <a:r>
              <a:rPr lang="en-US" sz="1200" baseline="0" dirty="0" smtClean="0"/>
              <a:t> list, select </a:t>
            </a:r>
            <a:r>
              <a:rPr lang="en-US" sz="1200" b="1" baseline="0" dirty="0" smtClean="0"/>
              <a:t>Linear</a:t>
            </a:r>
            <a:r>
              <a:rPr lang="en-US" sz="1200" baseline="0" dirty="0" smtClean="0"/>
              <a:t>.</a:t>
            </a:r>
          </a:p>
          <a:p>
            <a:pPr marL="685800" lvl="1" indent="-228600">
              <a:buFont typeface="Arial" pitchFamily="34" charset="0"/>
              <a:buChar char="•"/>
            </a:pPr>
            <a:r>
              <a:rPr lang="en-US" sz="1200" baseline="0" dirty="0" smtClean="0"/>
              <a:t>Click the button next to </a:t>
            </a:r>
            <a:r>
              <a:rPr lang="en-US" sz="1200" b="1" baseline="0" dirty="0" smtClean="0"/>
              <a:t>Direction</a:t>
            </a:r>
            <a:r>
              <a:rPr lang="en-US" sz="1200" baseline="0" dirty="0" smtClean="0"/>
              <a:t>, and then click </a:t>
            </a:r>
            <a:r>
              <a:rPr lang="en-US" sz="1200" b="1" baseline="0" dirty="0" smtClean="0"/>
              <a:t>Linear</a:t>
            </a:r>
            <a:r>
              <a:rPr lang="en-US" sz="1200" baseline="0" dirty="0" smtClean="0"/>
              <a:t> </a:t>
            </a:r>
            <a:r>
              <a:rPr lang="en-US" sz="1200" b="1" baseline="0" dirty="0" smtClean="0"/>
              <a:t>Down</a:t>
            </a:r>
            <a:r>
              <a:rPr lang="en-US" sz="1200" b="0" baseline="0" dirty="0" smtClean="0"/>
              <a:t> (first row, second option from the left).</a:t>
            </a:r>
            <a:endParaRPr lang="en-US" sz="1200" b="1" baseline="0" dirty="0" smtClean="0"/>
          </a:p>
          <a:p>
            <a:pPr marL="685800" lvl="1" indent="-228600">
              <a:buFont typeface="Arial" pitchFamily="34" charset="0"/>
              <a:buChar char="•"/>
            </a:pPr>
            <a:r>
              <a:rPr lang="en-US" sz="1200" baseline="0" dirty="0" smtClean="0"/>
              <a:t>Under </a:t>
            </a:r>
            <a:r>
              <a:rPr lang="en-US" sz="1200" b="1" baseline="0" dirty="0" smtClean="0"/>
              <a:t>Gradient</a:t>
            </a:r>
            <a:r>
              <a:rPr lang="en-US" sz="1200" baseline="0" dirty="0" smtClean="0"/>
              <a:t> stops, click </a:t>
            </a:r>
            <a:r>
              <a:rPr lang="en-US" sz="1200" b="1" baseline="0" dirty="0" smtClean="0"/>
              <a:t>Add gradient stop</a:t>
            </a:r>
            <a:r>
              <a:rPr lang="en-US" sz="1200" baseline="0" dirty="0" smtClean="0"/>
              <a:t> or </a:t>
            </a:r>
            <a:r>
              <a:rPr lang="en-US" sz="1200" b="1" baseline="0" dirty="0" smtClean="0"/>
              <a:t>Remove gradient stop</a:t>
            </a:r>
            <a:r>
              <a:rPr lang="en-US" sz="1200" baseline="0" dirty="0" smtClean="0"/>
              <a:t> until two stops appear in the slider. </a:t>
            </a:r>
            <a:endParaRPr lang="en-US" sz="1200" dirty="0" smtClean="0"/>
          </a:p>
          <a:p>
            <a:pPr marL="228600" lvl="0" indent="-228600">
              <a:buFont typeface="+mj-lt"/>
              <a:buAutoNum type="arabicPeriod"/>
            </a:pPr>
            <a:r>
              <a:rPr lang="en-US" sz="1200" kern="1200" dirty="0" smtClean="0">
                <a:solidFill>
                  <a:schemeClr val="tx1"/>
                </a:solidFill>
                <a:latin typeface="+mn-lt"/>
                <a:ea typeface="+mn-ea"/>
                <a:cs typeface="+mn-cs"/>
              </a:rPr>
              <a:t>Also under </a:t>
            </a:r>
            <a:r>
              <a:rPr lang="en-US" sz="1200" b="1" kern="1200" dirty="0" smtClean="0">
                <a:solidFill>
                  <a:schemeClr val="tx1"/>
                </a:solidFill>
                <a:latin typeface="+mn-lt"/>
                <a:ea typeface="+mn-ea"/>
                <a:cs typeface="+mn-cs"/>
              </a:rPr>
              <a:t>Gradient stops</a:t>
            </a:r>
            <a:r>
              <a:rPr lang="en-US" sz="1200" kern="1200" dirty="0" smtClean="0">
                <a:solidFill>
                  <a:schemeClr val="tx1"/>
                </a:solidFill>
                <a:latin typeface="+mn-lt"/>
                <a:ea typeface="+mn-ea"/>
                <a:cs typeface="+mn-cs"/>
              </a:rPr>
              <a:t>, customize the gradient stops as follows:</a:t>
            </a:r>
          </a:p>
          <a:p>
            <a:pPr marL="685800" lvl="1" indent="-228600">
              <a:buFont typeface="Arial" pitchFamily="34" charset="0"/>
              <a:buChar char="•"/>
            </a:pPr>
            <a:r>
              <a:rPr lang="en-US" sz="1200" kern="1200" dirty="0" smtClean="0">
                <a:solidFill>
                  <a:schemeClr val="tx1"/>
                </a:solidFill>
                <a:latin typeface="+mn-lt"/>
                <a:ea typeface="+mn-ea"/>
                <a:cs typeface="+mn-cs"/>
              </a:rPr>
              <a:t>Select </a:t>
            </a:r>
            <a:r>
              <a:rPr lang="en-US" sz="1200" b="0" kern="1200" dirty="0" smtClean="0">
                <a:solidFill>
                  <a:schemeClr val="tx1"/>
                </a:solidFill>
                <a:latin typeface="+mn-lt"/>
                <a:ea typeface="+mn-ea"/>
                <a:cs typeface="+mn-cs"/>
              </a:rPr>
              <a:t>the first stop in the slider, </a:t>
            </a:r>
            <a:r>
              <a:rPr lang="en-US" sz="1200" kern="1200" dirty="0" smtClean="0">
                <a:solidFill>
                  <a:schemeClr val="tx1"/>
                </a:solidFill>
                <a:latin typeface="+mn-lt"/>
                <a:ea typeface="+mn-ea"/>
                <a:cs typeface="+mn-cs"/>
              </a:rPr>
              <a:t>and then do the following:</a:t>
            </a:r>
          </a:p>
          <a:p>
            <a:pPr marL="1143000" lvl="2"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Position </a:t>
            </a:r>
            <a:r>
              <a:rPr lang="en-US" sz="1200" kern="1200" dirty="0" smtClean="0">
                <a:solidFill>
                  <a:schemeClr val="tx1"/>
                </a:solidFill>
                <a:latin typeface="+mn-lt"/>
                <a:ea typeface="+mn-ea"/>
                <a:cs typeface="+mn-cs"/>
              </a:rPr>
              <a:t>box, enter </a:t>
            </a:r>
            <a:r>
              <a:rPr lang="en-US" sz="1200" b="1" kern="1200" dirty="0" smtClean="0">
                <a:solidFill>
                  <a:schemeClr val="tx1"/>
                </a:solidFill>
                <a:latin typeface="+mn-lt"/>
                <a:ea typeface="+mn-ea"/>
                <a:cs typeface="+mn-cs"/>
              </a:rPr>
              <a:t>0%</a:t>
            </a:r>
            <a:r>
              <a:rPr lang="en-US" sz="1200" kern="1200" dirty="0" smtClean="0">
                <a:solidFill>
                  <a:schemeClr val="tx1"/>
                </a:solidFill>
                <a:latin typeface="+mn-lt"/>
                <a:ea typeface="+mn-ea"/>
                <a:cs typeface="+mn-cs"/>
              </a:rPr>
              <a:t>.</a:t>
            </a:r>
          </a:p>
          <a:p>
            <a:pPr marL="1143000" lvl="2" indent="-228600">
              <a:buFont typeface="Arial" pitchFamily="34" charset="0"/>
              <a:buChar char="•"/>
            </a:pPr>
            <a:r>
              <a:rPr lang="en-US" sz="1200" kern="1200" dirty="0" smtClean="0">
                <a:solidFill>
                  <a:schemeClr val="tx1"/>
                </a:solidFill>
                <a:latin typeface="+mn-lt"/>
                <a:ea typeface="+mn-ea"/>
                <a:cs typeface="+mn-cs"/>
              </a:rPr>
              <a:t>Click the button next to </a:t>
            </a:r>
            <a:r>
              <a:rPr lang="en-US" sz="1200" b="1" kern="1200" dirty="0" smtClean="0">
                <a:solidFill>
                  <a:schemeClr val="tx1"/>
                </a:solidFill>
                <a:latin typeface="+mn-lt"/>
                <a:ea typeface="+mn-ea"/>
                <a:cs typeface="+mn-cs"/>
              </a:rPr>
              <a:t>Color</a:t>
            </a:r>
            <a:r>
              <a:rPr lang="en-US" sz="1200" kern="1200" dirty="0" smtClean="0">
                <a:solidFill>
                  <a:schemeClr val="tx1"/>
                </a:solidFill>
                <a:latin typeface="+mn-lt"/>
                <a:ea typeface="+mn-ea"/>
                <a:cs typeface="+mn-cs"/>
              </a:rPr>
              <a:t>, and then under </a:t>
            </a:r>
            <a:r>
              <a:rPr lang="en-US" sz="1200" b="1" kern="1200" dirty="0" smtClean="0">
                <a:solidFill>
                  <a:schemeClr val="tx1"/>
                </a:solidFill>
                <a:latin typeface="+mn-lt"/>
                <a:ea typeface="+mn-ea"/>
                <a:cs typeface="+mn-cs"/>
              </a:rPr>
              <a:t>Theme Colors </a:t>
            </a:r>
            <a:r>
              <a:rPr lang="en-US" sz="1200" kern="1200" dirty="0" smtClean="0">
                <a:solidFill>
                  <a:schemeClr val="tx1"/>
                </a:solidFill>
                <a:latin typeface="+mn-lt"/>
                <a:ea typeface="+mn-ea"/>
                <a:cs typeface="+mn-cs"/>
              </a:rPr>
              <a:t>click </a:t>
            </a:r>
            <a:r>
              <a:rPr lang="en-US" sz="1200" b="1" kern="1200" dirty="0" smtClean="0">
                <a:solidFill>
                  <a:schemeClr val="tx1"/>
                </a:solidFill>
                <a:latin typeface="+mn-lt"/>
                <a:ea typeface="+mn-ea"/>
                <a:cs typeface="+mn-cs"/>
              </a:rPr>
              <a:t>Purple, Accent 4, Lighter 40% </a:t>
            </a:r>
            <a:r>
              <a:rPr lang="en-US" sz="1200" b="0" kern="1200" baseline="0" dirty="0" smtClean="0">
                <a:solidFill>
                  <a:schemeClr val="tx1"/>
                </a:solidFill>
                <a:latin typeface="+mn-lt"/>
                <a:ea typeface="+mn-ea"/>
                <a:cs typeface="+mn-cs"/>
              </a:rPr>
              <a:t>(fourth row, eighth option from the left). </a:t>
            </a:r>
            <a:endParaRPr lang="en-US" sz="1200" b="1" kern="1200" baseline="0" dirty="0" smtClean="0">
              <a:solidFill>
                <a:schemeClr val="tx1"/>
              </a:solidFill>
              <a:latin typeface="+mn-lt"/>
              <a:ea typeface="+mn-ea"/>
              <a:cs typeface="+mn-cs"/>
            </a:endParaRPr>
          </a:p>
          <a:p>
            <a:pPr marL="685800" lvl="1" indent="-228600">
              <a:buFont typeface="Arial" pitchFamily="34" charset="0"/>
              <a:buChar char="•"/>
            </a:pPr>
            <a:r>
              <a:rPr lang="en-US" sz="1200" kern="1200" dirty="0" smtClean="0">
                <a:solidFill>
                  <a:schemeClr val="tx1"/>
                </a:solidFill>
                <a:latin typeface="+mn-lt"/>
                <a:ea typeface="+mn-ea"/>
                <a:cs typeface="+mn-cs"/>
              </a:rPr>
              <a:t>Select </a:t>
            </a:r>
            <a:r>
              <a:rPr lang="en-US" sz="1200" b="0" kern="1200" dirty="0" smtClean="0">
                <a:solidFill>
                  <a:schemeClr val="tx1"/>
                </a:solidFill>
                <a:latin typeface="+mn-lt"/>
                <a:ea typeface="+mn-ea"/>
                <a:cs typeface="+mn-cs"/>
              </a:rPr>
              <a:t>the last stop in the slider</a:t>
            </a:r>
            <a:r>
              <a:rPr lang="en-US" sz="1200" kern="1200" dirty="0" smtClean="0">
                <a:solidFill>
                  <a:schemeClr val="tx1"/>
                </a:solidFill>
                <a:latin typeface="+mn-lt"/>
                <a:ea typeface="+mn-ea"/>
                <a:cs typeface="+mn-cs"/>
              </a:rPr>
              <a:t>, and then do the following: </a:t>
            </a:r>
          </a:p>
          <a:p>
            <a:pPr marL="1143000" lvl="2"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Position</a:t>
            </a:r>
            <a:r>
              <a:rPr lang="en-US" sz="1200" b="1"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box, enter </a:t>
            </a:r>
            <a:r>
              <a:rPr lang="en-US" sz="1200" b="1" kern="1200" dirty="0" smtClean="0">
                <a:solidFill>
                  <a:schemeClr val="tx1"/>
                </a:solidFill>
                <a:latin typeface="+mn-lt"/>
                <a:ea typeface="+mn-ea"/>
                <a:cs typeface="+mn-cs"/>
              </a:rPr>
              <a:t>100%</a:t>
            </a:r>
            <a:r>
              <a:rPr lang="en-US" sz="1200" kern="1200" dirty="0" smtClean="0">
                <a:solidFill>
                  <a:schemeClr val="tx1"/>
                </a:solidFill>
                <a:latin typeface="+mn-lt"/>
                <a:ea typeface="+mn-ea"/>
                <a:cs typeface="+mn-cs"/>
              </a:rPr>
              <a:t>.</a:t>
            </a:r>
          </a:p>
          <a:p>
            <a:pPr marL="1143000" lvl="2" indent="-228600">
              <a:buFont typeface="Arial" pitchFamily="34" charset="0"/>
              <a:buChar char="•"/>
            </a:pPr>
            <a:r>
              <a:rPr lang="en-US" sz="1200" kern="1200" dirty="0" smtClean="0">
                <a:solidFill>
                  <a:schemeClr val="tx1"/>
                </a:solidFill>
                <a:latin typeface="+mn-lt"/>
                <a:ea typeface="+mn-ea"/>
                <a:cs typeface="+mn-cs"/>
              </a:rPr>
              <a:t>Click the button next to </a:t>
            </a:r>
            <a:r>
              <a:rPr lang="en-US" sz="1200" b="1" kern="1200" dirty="0" smtClean="0">
                <a:solidFill>
                  <a:schemeClr val="tx1"/>
                </a:solidFill>
                <a:latin typeface="+mn-lt"/>
                <a:ea typeface="+mn-ea"/>
                <a:cs typeface="+mn-cs"/>
              </a:rPr>
              <a:t>Color</a:t>
            </a:r>
            <a:r>
              <a:rPr lang="en-US" sz="1200" kern="1200" dirty="0" smtClean="0">
                <a:solidFill>
                  <a:schemeClr val="tx1"/>
                </a:solidFill>
                <a:latin typeface="+mn-lt"/>
                <a:ea typeface="+mn-ea"/>
                <a:cs typeface="+mn-cs"/>
              </a:rPr>
              <a:t>, and then under </a:t>
            </a:r>
            <a:r>
              <a:rPr lang="en-US" sz="1200" b="1" kern="1200" dirty="0" smtClean="0">
                <a:solidFill>
                  <a:schemeClr val="tx1"/>
                </a:solidFill>
                <a:latin typeface="+mn-lt"/>
                <a:ea typeface="+mn-ea"/>
                <a:cs typeface="+mn-cs"/>
              </a:rPr>
              <a:t>Theme Colors </a:t>
            </a:r>
            <a:r>
              <a:rPr lang="en-US" sz="1200" b="0" kern="1200" dirty="0" smtClean="0">
                <a:solidFill>
                  <a:schemeClr val="tx1"/>
                </a:solidFill>
                <a:latin typeface="+mn-lt"/>
                <a:ea typeface="+mn-ea"/>
                <a:cs typeface="+mn-cs"/>
              </a:rPr>
              <a:t>click</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Purple ,</a:t>
            </a:r>
            <a:r>
              <a:rPr lang="en-US" sz="1200" b="1" kern="1200" baseline="0" dirty="0" smtClean="0">
                <a:solidFill>
                  <a:schemeClr val="tx1"/>
                </a:solidFill>
                <a:latin typeface="+mn-lt"/>
                <a:ea typeface="+mn-ea"/>
                <a:cs typeface="+mn-cs"/>
              </a:rPr>
              <a:t> Accent 4, Darker 25% </a:t>
            </a:r>
            <a:r>
              <a:rPr lang="en-US" sz="1200" b="0" kern="1200" baseline="0" dirty="0" smtClean="0">
                <a:solidFill>
                  <a:schemeClr val="tx1"/>
                </a:solidFill>
                <a:latin typeface="+mn-lt"/>
                <a:ea typeface="+mn-ea"/>
                <a:cs typeface="+mn-cs"/>
              </a:rPr>
              <a:t>(fifth row, eighth option from the left). </a:t>
            </a:r>
          </a:p>
          <a:p>
            <a:pPr marL="228600" indent="-228600">
              <a:buFont typeface="+mj-lt"/>
              <a:buAutoNum type="arabicPeriod"/>
            </a:pPr>
            <a:r>
              <a:rPr lang="en-US" sz="1200" baseline="0" dirty="0" smtClean="0"/>
              <a:t>Also in the </a:t>
            </a:r>
            <a:r>
              <a:rPr lang="en-US" sz="1200" b="1" baseline="0" dirty="0" smtClean="0"/>
              <a:t>Format</a:t>
            </a:r>
            <a:r>
              <a:rPr lang="en-US" sz="1200" baseline="0" dirty="0" smtClean="0"/>
              <a:t> </a:t>
            </a:r>
            <a:r>
              <a:rPr lang="en-US" sz="1200" b="1" baseline="0" dirty="0" smtClean="0"/>
              <a:t>Shape</a:t>
            </a:r>
            <a:r>
              <a:rPr lang="en-US" sz="1200" baseline="0" dirty="0" smtClean="0"/>
              <a:t> dialog box, click </a:t>
            </a:r>
            <a:r>
              <a:rPr lang="en-US" sz="1200" b="1" baseline="0" dirty="0" smtClean="0"/>
              <a:t>Line</a:t>
            </a:r>
            <a:r>
              <a:rPr lang="en-US" sz="1200" baseline="0" dirty="0" smtClean="0"/>
              <a:t> </a:t>
            </a:r>
            <a:r>
              <a:rPr lang="en-US" sz="1200" b="1" baseline="0" dirty="0" smtClean="0"/>
              <a:t>Color</a:t>
            </a:r>
            <a:r>
              <a:rPr lang="en-US" sz="1200" baseline="0" dirty="0" smtClean="0"/>
              <a:t> in the left pane. In the </a:t>
            </a:r>
            <a:r>
              <a:rPr lang="en-US" sz="1200" b="1" baseline="0" dirty="0" smtClean="0"/>
              <a:t>Line</a:t>
            </a:r>
            <a:r>
              <a:rPr lang="en-US" sz="1200" baseline="0" dirty="0" smtClean="0"/>
              <a:t> </a:t>
            </a:r>
            <a:r>
              <a:rPr lang="en-US" sz="1200" b="1" baseline="0" dirty="0" smtClean="0"/>
              <a:t>Color</a:t>
            </a:r>
            <a:r>
              <a:rPr lang="en-US" sz="1200" baseline="0" dirty="0" smtClean="0"/>
              <a:t> pane, select </a:t>
            </a:r>
            <a:r>
              <a:rPr lang="en-US" sz="1200" b="1" baseline="0" dirty="0" smtClean="0"/>
              <a:t>Solid</a:t>
            </a:r>
            <a:r>
              <a:rPr lang="en-US" sz="1200" baseline="0" dirty="0" smtClean="0"/>
              <a:t> </a:t>
            </a:r>
            <a:r>
              <a:rPr lang="en-US" sz="1200" b="1" baseline="0" dirty="0" smtClean="0"/>
              <a:t>line</a:t>
            </a:r>
            <a:r>
              <a:rPr lang="en-US" sz="1200" baseline="0" dirty="0" smtClean="0"/>
              <a:t>, click the button next to </a:t>
            </a:r>
            <a:r>
              <a:rPr lang="en-US" sz="1200" b="1" baseline="0" dirty="0" smtClean="0"/>
              <a:t>Color</a:t>
            </a:r>
            <a:r>
              <a:rPr lang="en-US" sz="1200" b="0" baseline="0" dirty="0" smtClean="0"/>
              <a:t>, and then click</a:t>
            </a:r>
            <a:r>
              <a:rPr lang="en-US" sz="1200" baseline="0" dirty="0" smtClean="0"/>
              <a:t> </a:t>
            </a:r>
            <a:r>
              <a:rPr lang="en-US" sz="1200" b="1" baseline="0" dirty="0" smtClean="0"/>
              <a:t>Purple, Accent 4, Darker 25% </a:t>
            </a:r>
            <a:r>
              <a:rPr lang="en-US" sz="1200" baseline="0" dirty="0" smtClean="0"/>
              <a:t>(fifth row, eighth option from the left).</a:t>
            </a:r>
            <a:endParaRPr lang="en-US" sz="1200" dirty="0" smtClean="0"/>
          </a:p>
          <a:p>
            <a:pPr marL="228600" indent="-228600">
              <a:buFont typeface="+mj-lt"/>
              <a:buAutoNum type="arabicPeriod"/>
            </a:pPr>
            <a:r>
              <a:rPr lang="en-US" sz="1200" dirty="0" smtClean="0"/>
              <a:t>Also in the </a:t>
            </a:r>
            <a:r>
              <a:rPr lang="en-US" sz="1200" b="1" dirty="0" smtClean="0"/>
              <a:t>Format</a:t>
            </a:r>
            <a:r>
              <a:rPr lang="en-US" sz="1200" dirty="0" smtClean="0"/>
              <a:t> </a:t>
            </a:r>
            <a:r>
              <a:rPr lang="en-US" sz="1200" b="1" dirty="0" smtClean="0"/>
              <a:t>Shape</a:t>
            </a:r>
            <a:r>
              <a:rPr lang="en-US" sz="1200" dirty="0" smtClean="0"/>
              <a:t> dialog box, click </a:t>
            </a:r>
            <a:r>
              <a:rPr lang="en-US" sz="1200" b="1" dirty="0" smtClean="0"/>
              <a:t>Line</a:t>
            </a:r>
            <a:r>
              <a:rPr lang="en-US" sz="1200" dirty="0" smtClean="0"/>
              <a:t> </a:t>
            </a:r>
            <a:r>
              <a:rPr lang="en-US" sz="1200" b="1" dirty="0" smtClean="0"/>
              <a:t>Style</a:t>
            </a:r>
            <a:r>
              <a:rPr lang="en-US" sz="1200" dirty="0" smtClean="0"/>
              <a:t> in the left pane. In the </a:t>
            </a:r>
            <a:r>
              <a:rPr lang="en-US" sz="1200" b="1" dirty="0" smtClean="0"/>
              <a:t>Line</a:t>
            </a:r>
            <a:r>
              <a:rPr lang="en-US" sz="1200" dirty="0" smtClean="0"/>
              <a:t> </a:t>
            </a:r>
            <a:r>
              <a:rPr lang="en-US" sz="1200" b="1" dirty="0" smtClean="0"/>
              <a:t>Style</a:t>
            </a:r>
            <a:r>
              <a:rPr lang="en-US" sz="1200" dirty="0" smtClean="0"/>
              <a:t> pane, in the </a:t>
            </a:r>
            <a:r>
              <a:rPr lang="en-US" sz="1200" b="1" dirty="0" smtClean="0"/>
              <a:t>Width</a:t>
            </a:r>
            <a:r>
              <a:rPr lang="en-US" sz="1200" dirty="0" smtClean="0"/>
              <a:t> box, enter </a:t>
            </a:r>
            <a:r>
              <a:rPr lang="en-US" sz="1200" b="1" dirty="0" smtClean="0"/>
              <a:t>1 pt</a:t>
            </a:r>
            <a:r>
              <a:rPr lang="en-US" sz="1200" dirty="0" smtClean="0"/>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t>Also in the </a:t>
            </a:r>
            <a:r>
              <a:rPr lang="en-US" sz="1200" b="1" dirty="0" smtClean="0"/>
              <a:t>Format</a:t>
            </a:r>
            <a:r>
              <a:rPr lang="en-US" sz="1200" dirty="0" smtClean="0"/>
              <a:t> </a:t>
            </a:r>
            <a:r>
              <a:rPr lang="en-US" sz="1200" b="1" dirty="0" smtClean="0"/>
              <a:t>Shape</a:t>
            </a:r>
            <a:r>
              <a:rPr lang="en-US" sz="1200" dirty="0" smtClean="0"/>
              <a:t> dialog box, click </a:t>
            </a:r>
            <a:r>
              <a:rPr lang="en-US" sz="1200" b="1" dirty="0" smtClean="0"/>
              <a:t>Shadow</a:t>
            </a:r>
            <a:r>
              <a:rPr lang="en-US" sz="1200" dirty="0" smtClean="0"/>
              <a:t> in the left</a:t>
            </a:r>
            <a:r>
              <a:rPr lang="en-US" sz="1200" baseline="0" dirty="0" smtClean="0"/>
              <a:t> pane. In the </a:t>
            </a:r>
            <a:r>
              <a:rPr lang="en-US" sz="1200" b="1" baseline="0" dirty="0" smtClean="0"/>
              <a:t>Shadow</a:t>
            </a:r>
            <a:r>
              <a:rPr lang="en-US" sz="1200" baseline="0" dirty="0" smtClean="0"/>
              <a:t> pane, click the button next to </a:t>
            </a:r>
            <a:r>
              <a:rPr lang="en-US" sz="1200" b="1" baseline="0" dirty="0" smtClean="0"/>
              <a:t>Presets</a:t>
            </a:r>
            <a:r>
              <a:rPr lang="en-US" sz="1200" baseline="0" dirty="0" smtClean="0"/>
              <a:t> , and then under </a:t>
            </a:r>
            <a:r>
              <a:rPr lang="en-US" sz="1200" b="1" baseline="0" dirty="0" smtClean="0"/>
              <a:t>Outer</a:t>
            </a:r>
            <a:r>
              <a:rPr lang="en-US" sz="1200" baseline="0" dirty="0" smtClean="0"/>
              <a:t> click </a:t>
            </a:r>
            <a:r>
              <a:rPr lang="en-US" sz="1200" b="1" baseline="0" dirty="0" smtClean="0"/>
              <a:t>Offset</a:t>
            </a:r>
            <a:r>
              <a:rPr lang="en-US" sz="1200" baseline="0" dirty="0" smtClean="0"/>
              <a:t> </a:t>
            </a:r>
            <a:r>
              <a:rPr lang="en-US" sz="1200" b="1" baseline="0" dirty="0" smtClean="0"/>
              <a:t>Center </a:t>
            </a:r>
            <a:r>
              <a:rPr lang="en-US" sz="1200" b="0" baseline="0" dirty="0" smtClean="0"/>
              <a:t>(second row, second option from the left)</a:t>
            </a:r>
            <a:r>
              <a:rPr lang="en-US" sz="1200" baseline="0" dirty="0" smtClean="0"/>
              <a:t>. </a:t>
            </a:r>
          </a:p>
          <a:p>
            <a:pPr marL="228600" indent="-228600">
              <a:buFont typeface="+mj-lt"/>
              <a:buAutoNum type="arabicPeriod"/>
            </a:pPr>
            <a:endParaRPr lang="en-US" sz="1200" baseline="0" dirty="0" smtClean="0"/>
          </a:p>
          <a:p>
            <a:pPr marL="228600" indent="-228600">
              <a:buFont typeface="+mj-lt"/>
              <a:buAutoNum type="arabicPeriod"/>
            </a:pPr>
            <a:endParaRPr lang="en-US" sz="1200" baseline="0" dirty="0" smtClean="0"/>
          </a:p>
          <a:p>
            <a:pPr marL="228600" indent="-228600">
              <a:buFont typeface="+mj-lt"/>
              <a:buNone/>
            </a:pPr>
            <a:r>
              <a:rPr lang="en-US" sz="1200" baseline="0" dirty="0" smtClean="0"/>
              <a:t>To reproduce the employee rectangle effects on this slide, do the following:</a:t>
            </a:r>
          </a:p>
          <a:p>
            <a:pPr marL="228600" indent="-228600">
              <a:buFont typeface="+mj-lt"/>
              <a:buAutoNum type="arabicPeriod"/>
            </a:pPr>
            <a:r>
              <a:rPr lang="en-US" sz="1200" dirty="0" smtClean="0"/>
              <a:t>Press and hold SHIFT,</a:t>
            </a:r>
            <a:r>
              <a:rPr lang="en-US" sz="1200" baseline="0" dirty="0" smtClean="0"/>
              <a:t> and then s</a:t>
            </a:r>
            <a:r>
              <a:rPr lang="en-US" sz="1200" dirty="0" smtClean="0"/>
              <a:t>elect the employee rectangles. </a:t>
            </a:r>
            <a:r>
              <a:rPr lang="en-US" sz="1200" baseline="0" dirty="0" smtClean="0"/>
              <a:t>Press the RIGHT ARROW key as needed to move the employee rectangles slightly off the right edge of the </a:t>
            </a:r>
            <a:r>
              <a:rPr lang="en-US" sz="1200" b="1" baseline="0" dirty="0" smtClean="0"/>
              <a:t>LEVEL 3</a:t>
            </a:r>
            <a:r>
              <a:rPr lang="en-US" sz="1200" baseline="0" dirty="0" smtClean="0"/>
              <a:t> rectangle.</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t>On the </a:t>
            </a:r>
            <a:r>
              <a:rPr lang="en-US" sz="1200" b="1" baseline="0" dirty="0" smtClean="0"/>
              <a:t>Home</a:t>
            </a:r>
            <a:r>
              <a:rPr lang="en-US" sz="1200" baseline="0" dirty="0" smtClean="0"/>
              <a:t> tab, in the </a:t>
            </a:r>
            <a:r>
              <a:rPr lang="en-US" sz="1200" b="1" baseline="0" dirty="0" smtClean="0"/>
              <a:t>Font</a:t>
            </a:r>
            <a:r>
              <a:rPr lang="en-US" sz="1200" baseline="0" dirty="0" smtClean="0"/>
              <a:t> group, enter </a:t>
            </a:r>
            <a:r>
              <a:rPr lang="en-US" sz="1200" b="1" baseline="0" dirty="0" smtClean="0"/>
              <a:t>22 pt </a:t>
            </a:r>
            <a:r>
              <a:rPr lang="en-US" sz="1200" baseline="0" dirty="0" smtClean="0"/>
              <a:t>in the </a:t>
            </a:r>
            <a:r>
              <a:rPr lang="en-US" sz="1200" b="1" baseline="0" dirty="0" smtClean="0"/>
              <a:t>Font</a:t>
            </a:r>
            <a:r>
              <a:rPr lang="en-US" sz="1200" baseline="0" dirty="0" smtClean="0"/>
              <a:t> </a:t>
            </a:r>
            <a:r>
              <a:rPr lang="en-US" sz="1200" b="1" baseline="0" dirty="0" smtClean="0"/>
              <a:t>Size</a:t>
            </a:r>
            <a:r>
              <a:rPr lang="en-US" sz="1200" baseline="0" dirty="0" smtClean="0"/>
              <a:t> box, and then click </a:t>
            </a:r>
            <a:r>
              <a:rPr lang="en-US" sz="1200" b="1" baseline="0" dirty="0" smtClean="0"/>
              <a:t>Text</a:t>
            </a:r>
            <a:r>
              <a:rPr lang="en-US" sz="1200" baseline="0" dirty="0" smtClean="0"/>
              <a:t> </a:t>
            </a:r>
            <a:r>
              <a:rPr lang="en-US" sz="1200" b="1" baseline="0" dirty="0" smtClean="0"/>
              <a:t>Shadow</a:t>
            </a:r>
            <a:r>
              <a:rPr lang="en-US" sz="1200" baseline="0" dirty="0" smtClean="0"/>
              <a:t>. </a:t>
            </a:r>
          </a:p>
          <a:p>
            <a:pPr marL="228600" indent="-228600">
              <a:buFont typeface="+mj-lt"/>
              <a:buAutoNum type="arabicPeriod"/>
            </a:pPr>
            <a:r>
              <a:rPr lang="en-US" sz="1200" baseline="0" dirty="0" smtClean="0"/>
              <a:t>On the </a:t>
            </a:r>
            <a:r>
              <a:rPr lang="en-US" sz="1200" b="1" baseline="0" dirty="0" smtClean="0"/>
              <a:t>Home</a:t>
            </a:r>
            <a:r>
              <a:rPr lang="en-US" sz="1200" baseline="0" dirty="0" smtClean="0"/>
              <a:t> tab, in the bottom right corner of the </a:t>
            </a:r>
            <a:r>
              <a:rPr lang="en-US" sz="1200" b="1" baseline="0" dirty="0" smtClean="0"/>
              <a:t>Drawing</a:t>
            </a:r>
            <a:r>
              <a:rPr lang="en-US" sz="1200" baseline="0" dirty="0" smtClean="0"/>
              <a:t> group, click the </a:t>
            </a:r>
            <a:r>
              <a:rPr lang="en-US" sz="1200" b="1" baseline="0" dirty="0" smtClean="0"/>
              <a:t>Format</a:t>
            </a:r>
            <a:r>
              <a:rPr lang="en-US" sz="1200" baseline="0" dirty="0" smtClean="0"/>
              <a:t> </a:t>
            </a:r>
            <a:r>
              <a:rPr lang="en-US" sz="1200" b="1" baseline="0" dirty="0" smtClean="0"/>
              <a:t>Shape</a:t>
            </a:r>
            <a:r>
              <a:rPr lang="en-US" sz="1200" baseline="0" dirty="0" smtClean="0"/>
              <a:t> dialog box launcher. In the </a:t>
            </a:r>
            <a:r>
              <a:rPr lang="en-US" sz="1200" b="1" baseline="0" dirty="0" smtClean="0"/>
              <a:t>Format</a:t>
            </a:r>
            <a:r>
              <a:rPr lang="en-US" sz="1200" baseline="0" dirty="0" smtClean="0"/>
              <a:t> </a:t>
            </a:r>
            <a:r>
              <a:rPr lang="en-US" sz="1200" b="1" baseline="0" dirty="0" smtClean="0"/>
              <a:t>Shape</a:t>
            </a:r>
            <a:r>
              <a:rPr lang="en-US" sz="1200" baseline="0" dirty="0" smtClean="0"/>
              <a:t> dialog box, in the left pane, click </a:t>
            </a:r>
            <a:r>
              <a:rPr lang="en-US" sz="1200" b="1" baseline="0" dirty="0" smtClean="0"/>
              <a:t>Fill</a:t>
            </a:r>
            <a:r>
              <a:rPr lang="en-US" sz="1200" baseline="0" dirty="0" smtClean="0"/>
              <a:t>, select </a:t>
            </a:r>
            <a:r>
              <a:rPr lang="en-US" sz="1200" b="1" baseline="0" dirty="0" smtClean="0"/>
              <a:t>Gradient fill </a:t>
            </a:r>
            <a:r>
              <a:rPr lang="en-US" sz="1200" baseline="0" dirty="0" smtClean="0"/>
              <a:t>in the </a:t>
            </a:r>
            <a:r>
              <a:rPr lang="en-US" sz="1200" b="1" baseline="0" dirty="0" smtClean="0"/>
              <a:t>Fill</a:t>
            </a:r>
            <a:r>
              <a:rPr lang="en-US" sz="1200" baseline="0" dirty="0" smtClean="0"/>
              <a:t> pane, and then do the following:</a:t>
            </a:r>
          </a:p>
          <a:p>
            <a:pPr marL="685800" lvl="1" indent="-228600">
              <a:buFont typeface="Arial" pitchFamily="34" charset="0"/>
              <a:buChar char="•"/>
            </a:pPr>
            <a:r>
              <a:rPr lang="en-US" sz="1200" baseline="0" dirty="0" smtClean="0"/>
              <a:t>In the </a:t>
            </a:r>
            <a:r>
              <a:rPr lang="en-US" sz="1200" b="1" baseline="0" dirty="0" smtClean="0"/>
              <a:t>Type</a:t>
            </a:r>
            <a:r>
              <a:rPr lang="en-US" sz="1200" baseline="0" dirty="0" smtClean="0"/>
              <a:t> list, select </a:t>
            </a:r>
            <a:r>
              <a:rPr lang="en-US" sz="1200" b="1" baseline="0" dirty="0" smtClean="0"/>
              <a:t>Linear</a:t>
            </a:r>
            <a:r>
              <a:rPr lang="en-US" sz="1200" baseline="0" dirty="0" smtClean="0"/>
              <a:t>.</a:t>
            </a:r>
          </a:p>
          <a:p>
            <a:pPr marL="685800" lvl="1" indent="-228600">
              <a:buFont typeface="Arial" pitchFamily="34" charset="0"/>
              <a:buChar char="•"/>
            </a:pPr>
            <a:r>
              <a:rPr lang="en-US" sz="1200" baseline="0" dirty="0" smtClean="0"/>
              <a:t>Click the button next to </a:t>
            </a:r>
            <a:r>
              <a:rPr lang="en-US" sz="1200" b="1" baseline="0" dirty="0" smtClean="0"/>
              <a:t>Direction</a:t>
            </a:r>
            <a:r>
              <a:rPr lang="en-US" sz="1200" baseline="0" dirty="0" smtClean="0"/>
              <a:t>, and then click </a:t>
            </a:r>
            <a:r>
              <a:rPr lang="en-US" sz="1200" b="1" baseline="0" dirty="0" smtClean="0"/>
              <a:t>Linear</a:t>
            </a:r>
            <a:r>
              <a:rPr lang="en-US" sz="1200" baseline="0" dirty="0" smtClean="0"/>
              <a:t> </a:t>
            </a:r>
            <a:r>
              <a:rPr lang="en-US" sz="1200" b="1" baseline="0" dirty="0" smtClean="0"/>
              <a:t>Down</a:t>
            </a:r>
            <a:r>
              <a:rPr lang="en-US" sz="1200" b="0" baseline="0" dirty="0" smtClean="0"/>
              <a:t> (first row, second option from the left).</a:t>
            </a:r>
            <a:endParaRPr lang="en-US" sz="1200" b="1" baseline="0" dirty="0" smtClean="0"/>
          </a:p>
          <a:p>
            <a:pPr marL="685800" lvl="1" indent="-228600">
              <a:buFont typeface="Arial" pitchFamily="34" charset="0"/>
              <a:buChar char="•"/>
            </a:pPr>
            <a:r>
              <a:rPr lang="en-US" sz="1200" baseline="0" dirty="0" smtClean="0"/>
              <a:t>Under </a:t>
            </a:r>
            <a:r>
              <a:rPr lang="en-US" sz="1200" b="1" baseline="0" dirty="0" smtClean="0"/>
              <a:t>Gradient</a:t>
            </a:r>
            <a:r>
              <a:rPr lang="en-US" sz="1200" baseline="0" dirty="0" smtClean="0"/>
              <a:t> stops, click </a:t>
            </a:r>
            <a:r>
              <a:rPr lang="en-US" sz="1200" b="1" baseline="0" dirty="0" smtClean="0"/>
              <a:t>Add gradient stop</a:t>
            </a:r>
            <a:r>
              <a:rPr lang="en-US" sz="1200" baseline="0" dirty="0" smtClean="0"/>
              <a:t> or </a:t>
            </a:r>
            <a:r>
              <a:rPr lang="en-US" sz="1200" b="1" baseline="0" dirty="0" smtClean="0"/>
              <a:t>Remove gradient stop</a:t>
            </a:r>
            <a:r>
              <a:rPr lang="en-US" sz="1200" baseline="0" dirty="0" smtClean="0"/>
              <a:t> until two stops appear in the slider. </a:t>
            </a:r>
          </a:p>
          <a:p>
            <a:pPr marL="228600" lvl="0" indent="-228600">
              <a:buFont typeface="+mj-lt"/>
              <a:buAutoNum type="arabicPeriod"/>
            </a:pPr>
            <a:r>
              <a:rPr lang="en-US" sz="1200" kern="1200" dirty="0" smtClean="0">
                <a:solidFill>
                  <a:schemeClr val="tx1"/>
                </a:solidFill>
                <a:latin typeface="+mn-lt"/>
                <a:ea typeface="+mn-ea"/>
                <a:cs typeface="+mn-cs"/>
              </a:rPr>
              <a:t>Also under </a:t>
            </a:r>
            <a:r>
              <a:rPr lang="en-US" sz="1200" b="1" kern="1200" dirty="0" smtClean="0">
                <a:solidFill>
                  <a:schemeClr val="tx1"/>
                </a:solidFill>
                <a:latin typeface="+mn-lt"/>
                <a:ea typeface="+mn-ea"/>
                <a:cs typeface="+mn-cs"/>
              </a:rPr>
              <a:t>Gradient stops</a:t>
            </a:r>
            <a:r>
              <a:rPr lang="en-US" sz="1200" kern="1200" dirty="0" smtClean="0">
                <a:solidFill>
                  <a:schemeClr val="tx1"/>
                </a:solidFill>
                <a:latin typeface="+mn-lt"/>
                <a:ea typeface="+mn-ea"/>
                <a:cs typeface="+mn-cs"/>
              </a:rPr>
              <a:t>, customize the gradient stops as follows:</a:t>
            </a:r>
          </a:p>
          <a:p>
            <a:pPr marL="685800" lvl="1" indent="-228600">
              <a:buFont typeface="Arial" pitchFamily="34" charset="0"/>
              <a:buChar char="•"/>
            </a:pPr>
            <a:r>
              <a:rPr lang="en-US" sz="1200" kern="1200" dirty="0" smtClean="0">
                <a:solidFill>
                  <a:schemeClr val="tx1"/>
                </a:solidFill>
                <a:latin typeface="+mn-lt"/>
                <a:ea typeface="+mn-ea"/>
                <a:cs typeface="+mn-cs"/>
              </a:rPr>
              <a:t>Select </a:t>
            </a:r>
            <a:r>
              <a:rPr lang="en-US" sz="1200" b="0" kern="1200" dirty="0" smtClean="0">
                <a:solidFill>
                  <a:schemeClr val="tx1"/>
                </a:solidFill>
                <a:latin typeface="+mn-lt"/>
                <a:ea typeface="+mn-ea"/>
                <a:cs typeface="+mn-cs"/>
              </a:rPr>
              <a:t>the first stop in the slider</a:t>
            </a:r>
            <a:r>
              <a:rPr lang="en-US" sz="1200" kern="1200" dirty="0" smtClean="0">
                <a:solidFill>
                  <a:schemeClr val="tx1"/>
                </a:solidFill>
                <a:latin typeface="+mn-lt"/>
                <a:ea typeface="+mn-ea"/>
                <a:cs typeface="+mn-cs"/>
              </a:rPr>
              <a:t>, and then do the following:</a:t>
            </a:r>
          </a:p>
          <a:p>
            <a:pPr marL="1143000" lvl="2"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Position</a:t>
            </a:r>
            <a:r>
              <a:rPr lang="en-US" sz="1200" b="1"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box, enter </a:t>
            </a:r>
            <a:r>
              <a:rPr lang="en-US" sz="1200" b="1" kern="1200" dirty="0" smtClean="0">
                <a:solidFill>
                  <a:schemeClr val="tx1"/>
                </a:solidFill>
                <a:latin typeface="+mn-lt"/>
                <a:ea typeface="+mn-ea"/>
                <a:cs typeface="+mn-cs"/>
              </a:rPr>
              <a:t>0%</a:t>
            </a:r>
            <a:r>
              <a:rPr lang="en-US" sz="1200" kern="1200" dirty="0" smtClean="0">
                <a:solidFill>
                  <a:schemeClr val="tx1"/>
                </a:solidFill>
                <a:latin typeface="+mn-lt"/>
                <a:ea typeface="+mn-ea"/>
                <a:cs typeface="+mn-cs"/>
              </a:rPr>
              <a:t>.</a:t>
            </a:r>
          </a:p>
          <a:p>
            <a:pPr marL="1143000" lvl="2" indent="-228600">
              <a:buFont typeface="Arial" pitchFamily="34" charset="0"/>
              <a:buChar char="•"/>
            </a:pPr>
            <a:r>
              <a:rPr lang="en-US" sz="1200" kern="1200" dirty="0" smtClean="0">
                <a:solidFill>
                  <a:schemeClr val="tx1"/>
                </a:solidFill>
                <a:latin typeface="+mn-lt"/>
                <a:ea typeface="+mn-ea"/>
                <a:cs typeface="+mn-cs"/>
              </a:rPr>
              <a:t>Click the button next to </a:t>
            </a:r>
            <a:r>
              <a:rPr lang="en-US" sz="1200" b="1" kern="1200" dirty="0" smtClean="0">
                <a:solidFill>
                  <a:schemeClr val="tx1"/>
                </a:solidFill>
                <a:latin typeface="+mn-lt"/>
                <a:ea typeface="+mn-ea"/>
                <a:cs typeface="+mn-cs"/>
              </a:rPr>
              <a:t>Color</a:t>
            </a:r>
            <a:r>
              <a:rPr lang="en-US" sz="1200" kern="1200" dirty="0" smtClean="0">
                <a:solidFill>
                  <a:schemeClr val="tx1"/>
                </a:solidFill>
                <a:latin typeface="+mn-lt"/>
                <a:ea typeface="+mn-ea"/>
                <a:cs typeface="+mn-cs"/>
              </a:rPr>
              <a:t>, and then under </a:t>
            </a:r>
            <a:r>
              <a:rPr lang="en-US" sz="1200" b="1" kern="1200" dirty="0" smtClean="0">
                <a:solidFill>
                  <a:schemeClr val="tx1"/>
                </a:solidFill>
                <a:latin typeface="+mn-lt"/>
                <a:ea typeface="+mn-ea"/>
                <a:cs typeface="+mn-cs"/>
              </a:rPr>
              <a:t>Theme Colors </a:t>
            </a:r>
            <a:r>
              <a:rPr lang="en-US" sz="1200" kern="1200" dirty="0" smtClean="0">
                <a:solidFill>
                  <a:schemeClr val="tx1"/>
                </a:solidFill>
                <a:latin typeface="+mn-lt"/>
                <a:ea typeface="+mn-ea"/>
                <a:cs typeface="+mn-cs"/>
              </a:rPr>
              <a:t>click </a:t>
            </a:r>
            <a:r>
              <a:rPr lang="en-US" sz="1200" b="1" kern="1200" dirty="0" smtClean="0">
                <a:solidFill>
                  <a:schemeClr val="tx1"/>
                </a:solidFill>
                <a:latin typeface="+mn-lt"/>
                <a:ea typeface="+mn-ea"/>
                <a:cs typeface="+mn-cs"/>
              </a:rPr>
              <a:t>Olive Green, Accent 3, Lighter 40% </a:t>
            </a:r>
            <a:r>
              <a:rPr lang="en-US" sz="1200" b="0" kern="1200" baseline="0" dirty="0" smtClean="0">
                <a:solidFill>
                  <a:schemeClr val="tx1"/>
                </a:solidFill>
                <a:latin typeface="+mn-lt"/>
                <a:ea typeface="+mn-ea"/>
                <a:cs typeface="+mn-cs"/>
              </a:rPr>
              <a:t>(fourth row, seventh option from the left). </a:t>
            </a:r>
            <a:endParaRPr lang="en-US" sz="1200" b="1" kern="1200" baseline="0" dirty="0" smtClean="0">
              <a:solidFill>
                <a:schemeClr val="tx1"/>
              </a:solidFill>
              <a:latin typeface="+mn-lt"/>
              <a:ea typeface="+mn-ea"/>
              <a:cs typeface="+mn-cs"/>
            </a:endParaRPr>
          </a:p>
          <a:p>
            <a:pPr marL="685800" lvl="1" indent="-228600">
              <a:buFont typeface="Arial" pitchFamily="34" charset="0"/>
              <a:buChar char="•"/>
            </a:pPr>
            <a:r>
              <a:rPr lang="en-US" sz="1200" kern="1200" dirty="0" smtClean="0">
                <a:solidFill>
                  <a:schemeClr val="tx1"/>
                </a:solidFill>
                <a:latin typeface="+mn-lt"/>
                <a:ea typeface="+mn-ea"/>
                <a:cs typeface="+mn-cs"/>
              </a:rPr>
              <a:t>Select </a:t>
            </a:r>
            <a:r>
              <a:rPr lang="en-US" sz="1200" b="0" kern="1200" dirty="0" smtClean="0">
                <a:solidFill>
                  <a:schemeClr val="tx1"/>
                </a:solidFill>
                <a:latin typeface="+mn-lt"/>
                <a:ea typeface="+mn-ea"/>
                <a:cs typeface="+mn-cs"/>
              </a:rPr>
              <a:t>the last stop in the slider</a:t>
            </a:r>
            <a:r>
              <a:rPr lang="en-US" sz="1200" kern="1200" dirty="0" smtClean="0">
                <a:solidFill>
                  <a:schemeClr val="tx1"/>
                </a:solidFill>
                <a:latin typeface="+mn-lt"/>
                <a:ea typeface="+mn-ea"/>
                <a:cs typeface="+mn-cs"/>
              </a:rPr>
              <a:t>, and then do the following: </a:t>
            </a:r>
          </a:p>
          <a:p>
            <a:pPr marL="1143000" lvl="2"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Position </a:t>
            </a:r>
            <a:r>
              <a:rPr lang="en-US" sz="1200" kern="1200" dirty="0" smtClean="0">
                <a:solidFill>
                  <a:schemeClr val="tx1"/>
                </a:solidFill>
                <a:latin typeface="+mn-lt"/>
                <a:ea typeface="+mn-ea"/>
                <a:cs typeface="+mn-cs"/>
              </a:rPr>
              <a:t>box, enter </a:t>
            </a:r>
            <a:r>
              <a:rPr lang="en-US" sz="1200" b="1" kern="1200" dirty="0" smtClean="0">
                <a:solidFill>
                  <a:schemeClr val="tx1"/>
                </a:solidFill>
                <a:latin typeface="+mn-lt"/>
                <a:ea typeface="+mn-ea"/>
                <a:cs typeface="+mn-cs"/>
              </a:rPr>
              <a:t>100%</a:t>
            </a:r>
            <a:r>
              <a:rPr lang="en-US" sz="1200" kern="1200" dirty="0" smtClean="0">
                <a:solidFill>
                  <a:schemeClr val="tx1"/>
                </a:solidFill>
                <a:latin typeface="+mn-lt"/>
                <a:ea typeface="+mn-ea"/>
                <a:cs typeface="+mn-cs"/>
              </a:rPr>
              <a:t>.</a:t>
            </a:r>
          </a:p>
          <a:p>
            <a:pPr marL="1143000" lvl="2" indent="-228600">
              <a:buFont typeface="Arial" pitchFamily="34" charset="0"/>
              <a:buChar char="•"/>
            </a:pPr>
            <a:r>
              <a:rPr lang="en-US" sz="1200" kern="1200" dirty="0" smtClean="0">
                <a:solidFill>
                  <a:schemeClr val="tx1"/>
                </a:solidFill>
                <a:latin typeface="+mn-lt"/>
                <a:ea typeface="+mn-ea"/>
                <a:cs typeface="+mn-cs"/>
              </a:rPr>
              <a:t>Click the button next to </a:t>
            </a:r>
            <a:r>
              <a:rPr lang="en-US" sz="1200" b="1" kern="1200" dirty="0" smtClean="0">
                <a:solidFill>
                  <a:schemeClr val="tx1"/>
                </a:solidFill>
                <a:latin typeface="+mn-lt"/>
                <a:ea typeface="+mn-ea"/>
                <a:cs typeface="+mn-cs"/>
              </a:rPr>
              <a:t>Color</a:t>
            </a:r>
            <a:r>
              <a:rPr lang="en-US" sz="1200" kern="1200" dirty="0" smtClean="0">
                <a:solidFill>
                  <a:schemeClr val="tx1"/>
                </a:solidFill>
                <a:latin typeface="+mn-lt"/>
                <a:ea typeface="+mn-ea"/>
                <a:cs typeface="+mn-cs"/>
              </a:rPr>
              <a:t>, and then under </a:t>
            </a:r>
            <a:r>
              <a:rPr lang="en-US" sz="1200" b="1" kern="1200" dirty="0" smtClean="0">
                <a:solidFill>
                  <a:schemeClr val="tx1"/>
                </a:solidFill>
                <a:latin typeface="+mn-lt"/>
                <a:ea typeface="+mn-ea"/>
                <a:cs typeface="+mn-cs"/>
              </a:rPr>
              <a:t>Theme Colors </a:t>
            </a:r>
            <a:r>
              <a:rPr lang="en-US" sz="1200" b="0" kern="1200" dirty="0" smtClean="0">
                <a:solidFill>
                  <a:schemeClr val="tx1"/>
                </a:solidFill>
                <a:latin typeface="+mn-lt"/>
                <a:ea typeface="+mn-ea"/>
                <a:cs typeface="+mn-cs"/>
              </a:rPr>
              <a:t>click</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Olive Green,</a:t>
            </a:r>
            <a:r>
              <a:rPr lang="en-US" sz="1200" b="1" kern="1200" baseline="0" dirty="0" smtClean="0">
                <a:solidFill>
                  <a:schemeClr val="tx1"/>
                </a:solidFill>
                <a:latin typeface="+mn-lt"/>
                <a:ea typeface="+mn-ea"/>
                <a:cs typeface="+mn-cs"/>
              </a:rPr>
              <a:t> Accent 3, Darker 25% </a:t>
            </a:r>
            <a:r>
              <a:rPr lang="en-US" sz="1200" b="0" kern="1200" baseline="0" dirty="0" smtClean="0">
                <a:solidFill>
                  <a:schemeClr val="tx1"/>
                </a:solidFill>
                <a:latin typeface="+mn-lt"/>
                <a:ea typeface="+mn-ea"/>
                <a:cs typeface="+mn-cs"/>
              </a:rPr>
              <a:t>(fifth row, seventh option from the left). </a:t>
            </a:r>
          </a:p>
          <a:p>
            <a:pPr marL="228600" indent="-228600">
              <a:buFont typeface="+mj-lt"/>
              <a:buAutoNum type="arabicPeriod"/>
            </a:pPr>
            <a:r>
              <a:rPr lang="en-US" sz="1200" baseline="0" dirty="0" smtClean="0"/>
              <a:t>Also in the </a:t>
            </a:r>
            <a:r>
              <a:rPr lang="en-US" sz="1200" b="1" baseline="0" dirty="0" smtClean="0"/>
              <a:t>Format</a:t>
            </a:r>
            <a:r>
              <a:rPr lang="en-US" sz="1200" baseline="0" dirty="0" smtClean="0"/>
              <a:t> </a:t>
            </a:r>
            <a:r>
              <a:rPr lang="en-US" sz="1200" b="1" baseline="0" dirty="0" smtClean="0"/>
              <a:t>Shape</a:t>
            </a:r>
            <a:r>
              <a:rPr lang="en-US" sz="1200" baseline="0" dirty="0" smtClean="0"/>
              <a:t> dialog box, click </a:t>
            </a:r>
            <a:r>
              <a:rPr lang="en-US" sz="1200" b="1" baseline="0" dirty="0" smtClean="0"/>
              <a:t>Line</a:t>
            </a:r>
            <a:r>
              <a:rPr lang="en-US" sz="1200" baseline="0" dirty="0" smtClean="0"/>
              <a:t> </a:t>
            </a:r>
            <a:r>
              <a:rPr lang="en-US" sz="1200" b="1" baseline="0" dirty="0" smtClean="0"/>
              <a:t>Color</a:t>
            </a:r>
            <a:r>
              <a:rPr lang="en-US" sz="1200" baseline="0" dirty="0" smtClean="0"/>
              <a:t> in the left pane. In the </a:t>
            </a:r>
            <a:r>
              <a:rPr lang="en-US" sz="1200" b="1" baseline="0" dirty="0" smtClean="0"/>
              <a:t>Line</a:t>
            </a:r>
            <a:r>
              <a:rPr lang="en-US" sz="1200" baseline="0" dirty="0" smtClean="0"/>
              <a:t> </a:t>
            </a:r>
            <a:r>
              <a:rPr lang="en-US" sz="1200" b="1" baseline="0" dirty="0" smtClean="0"/>
              <a:t>Color</a:t>
            </a:r>
            <a:r>
              <a:rPr lang="en-US" sz="1200" baseline="0" dirty="0" smtClean="0"/>
              <a:t> pane, select </a:t>
            </a:r>
            <a:r>
              <a:rPr lang="en-US" sz="1200" b="1" baseline="0" dirty="0" smtClean="0"/>
              <a:t>Solid</a:t>
            </a:r>
            <a:r>
              <a:rPr lang="en-US" sz="1200" baseline="0" dirty="0" smtClean="0"/>
              <a:t> </a:t>
            </a:r>
            <a:r>
              <a:rPr lang="en-US" sz="1200" b="1" baseline="0" dirty="0" smtClean="0"/>
              <a:t>line</a:t>
            </a:r>
            <a:r>
              <a:rPr lang="en-US" sz="1200" baseline="0" dirty="0" smtClean="0"/>
              <a:t>, click the button next to </a:t>
            </a:r>
            <a:r>
              <a:rPr lang="en-US" sz="1200" b="1" baseline="0" dirty="0" smtClean="0"/>
              <a:t>Color</a:t>
            </a:r>
            <a:r>
              <a:rPr lang="en-US" sz="1200" b="0" baseline="0" dirty="0" smtClean="0"/>
              <a:t>, and then click</a:t>
            </a:r>
            <a:r>
              <a:rPr lang="en-US" sz="1200" baseline="0" dirty="0" smtClean="0"/>
              <a:t> </a:t>
            </a:r>
            <a:r>
              <a:rPr lang="en-US" sz="1200" b="1" baseline="0" dirty="0" smtClean="0"/>
              <a:t>Purple, Accent 4, Darker 25% </a:t>
            </a:r>
            <a:r>
              <a:rPr lang="en-US" sz="1200" baseline="0" dirty="0" smtClean="0"/>
              <a:t>(fifth row, eighth option from the left).</a:t>
            </a:r>
            <a:endParaRPr lang="en-US" sz="1200" dirty="0" smtClean="0"/>
          </a:p>
          <a:p>
            <a:pPr marL="228600" indent="-228600">
              <a:buFont typeface="+mj-lt"/>
              <a:buAutoNum type="arabicPeriod"/>
            </a:pPr>
            <a:r>
              <a:rPr lang="en-US" sz="1200" dirty="0" smtClean="0"/>
              <a:t>Also in the </a:t>
            </a:r>
            <a:r>
              <a:rPr lang="en-US" sz="1200" b="1" dirty="0" smtClean="0"/>
              <a:t>Format</a:t>
            </a:r>
            <a:r>
              <a:rPr lang="en-US" sz="1200" dirty="0" smtClean="0"/>
              <a:t> </a:t>
            </a:r>
            <a:r>
              <a:rPr lang="en-US" sz="1200" b="1" dirty="0" smtClean="0"/>
              <a:t>Shape</a:t>
            </a:r>
            <a:r>
              <a:rPr lang="en-US" sz="1200" dirty="0" smtClean="0"/>
              <a:t> dialog box, click </a:t>
            </a:r>
            <a:r>
              <a:rPr lang="en-US" sz="1200" b="1" dirty="0" smtClean="0"/>
              <a:t>Line</a:t>
            </a:r>
            <a:r>
              <a:rPr lang="en-US" sz="1200" dirty="0" smtClean="0"/>
              <a:t> </a:t>
            </a:r>
            <a:r>
              <a:rPr lang="en-US" sz="1200" b="1" dirty="0" smtClean="0"/>
              <a:t>Style</a:t>
            </a:r>
            <a:r>
              <a:rPr lang="en-US" sz="1200" dirty="0" smtClean="0"/>
              <a:t> in the left pane. In the </a:t>
            </a:r>
            <a:r>
              <a:rPr lang="en-US" sz="1200" b="1" dirty="0" smtClean="0"/>
              <a:t>Line</a:t>
            </a:r>
            <a:r>
              <a:rPr lang="en-US" sz="1200" dirty="0" smtClean="0"/>
              <a:t> </a:t>
            </a:r>
            <a:r>
              <a:rPr lang="en-US" sz="1200" b="1" dirty="0" smtClean="0"/>
              <a:t>Style</a:t>
            </a:r>
            <a:r>
              <a:rPr lang="en-US" sz="1200" dirty="0" smtClean="0"/>
              <a:t> pane, in the </a:t>
            </a:r>
            <a:r>
              <a:rPr lang="en-US" sz="1200" b="1" dirty="0" smtClean="0"/>
              <a:t>Width</a:t>
            </a:r>
            <a:r>
              <a:rPr lang="en-US" sz="1200" dirty="0" smtClean="0"/>
              <a:t> box, enter </a:t>
            </a:r>
            <a:r>
              <a:rPr lang="en-US" sz="1200" b="1" dirty="0" smtClean="0"/>
              <a:t>1 pt</a:t>
            </a:r>
            <a:r>
              <a:rPr lang="en-US" sz="1200" dirty="0" smtClean="0"/>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t>Also in the </a:t>
            </a:r>
            <a:r>
              <a:rPr lang="en-US" sz="1200" b="1" dirty="0" smtClean="0"/>
              <a:t>Format</a:t>
            </a:r>
            <a:r>
              <a:rPr lang="en-US" sz="1200" dirty="0" smtClean="0"/>
              <a:t> </a:t>
            </a:r>
            <a:r>
              <a:rPr lang="en-US" sz="1200" b="1" dirty="0" smtClean="0"/>
              <a:t>Shape</a:t>
            </a:r>
            <a:r>
              <a:rPr lang="en-US" sz="1200" dirty="0" smtClean="0"/>
              <a:t> dialog box, click </a:t>
            </a:r>
            <a:r>
              <a:rPr lang="en-US" sz="1200" b="1" dirty="0" smtClean="0"/>
              <a:t>Shadow</a:t>
            </a:r>
            <a:r>
              <a:rPr lang="en-US" sz="1200" dirty="0" smtClean="0"/>
              <a:t> in the left</a:t>
            </a:r>
            <a:r>
              <a:rPr lang="en-US" sz="1200" baseline="0" dirty="0" smtClean="0"/>
              <a:t> pane. In the </a:t>
            </a:r>
            <a:r>
              <a:rPr lang="en-US" sz="1200" b="1" baseline="0" dirty="0" smtClean="0"/>
              <a:t>Shadow</a:t>
            </a:r>
            <a:r>
              <a:rPr lang="en-US" sz="1200" baseline="0" dirty="0" smtClean="0"/>
              <a:t> pane, click the button next to </a:t>
            </a:r>
            <a:r>
              <a:rPr lang="en-US" sz="1200" b="1" baseline="0" dirty="0" smtClean="0"/>
              <a:t>Presets</a:t>
            </a:r>
            <a:r>
              <a:rPr lang="en-US" sz="1200" baseline="0" dirty="0" smtClean="0"/>
              <a:t> , and then under </a:t>
            </a:r>
            <a:r>
              <a:rPr lang="en-US" sz="1200" b="1" baseline="0" dirty="0" smtClean="0"/>
              <a:t>Outer</a:t>
            </a:r>
            <a:r>
              <a:rPr lang="en-US" sz="1200" baseline="0" dirty="0" smtClean="0"/>
              <a:t> click </a:t>
            </a:r>
            <a:r>
              <a:rPr lang="en-US" sz="1200" b="1" baseline="0" dirty="0" smtClean="0"/>
              <a:t>Offset</a:t>
            </a:r>
            <a:r>
              <a:rPr lang="en-US" sz="1200" baseline="0" dirty="0" smtClean="0"/>
              <a:t> </a:t>
            </a:r>
            <a:r>
              <a:rPr lang="en-US" sz="1200" b="1" baseline="0" dirty="0" smtClean="0"/>
              <a:t>Center </a:t>
            </a:r>
            <a:r>
              <a:rPr lang="en-US" sz="1200" b="0" baseline="0" dirty="0" smtClean="0"/>
              <a:t>(second row, second option from the left)</a:t>
            </a:r>
            <a:r>
              <a:rPr lang="en-US" sz="1200" baseline="0" dirty="0" smtClean="0"/>
              <a:t>. </a:t>
            </a:r>
          </a:p>
          <a:p>
            <a:pPr marL="0" indent="0">
              <a:buFont typeface="+mj-lt"/>
              <a:buNone/>
            </a:pPr>
            <a:endParaRPr lang="en-US" sz="1200" dirty="0" smtClean="0"/>
          </a:p>
          <a:p>
            <a:pPr marL="228600" indent="-228600">
              <a:buFont typeface="+mj-lt"/>
              <a:buAutoNum type="arabicPeriod"/>
            </a:pPr>
            <a:endParaRPr lang="en-US" sz="1200" dirty="0" smtClean="0"/>
          </a:p>
          <a:p>
            <a:pPr marL="228600" indent="-228600">
              <a:buFont typeface="+mj-lt"/>
              <a:buNone/>
            </a:pPr>
            <a:r>
              <a:rPr lang="en-US" sz="1200" dirty="0" smtClean="0"/>
              <a:t>To reproduce</a:t>
            </a:r>
            <a:r>
              <a:rPr lang="en-US" sz="1200" baseline="0" dirty="0" smtClean="0"/>
              <a:t> the line effects on this slide, do the following:</a:t>
            </a:r>
            <a:endParaRPr lang="en-US" sz="1200" dirty="0" smtClean="0"/>
          </a:p>
          <a:p>
            <a:pPr marL="228600" indent="-228600">
              <a:buFont typeface="+mj-lt"/>
              <a:buAutoNum type="arabicPeriod"/>
            </a:pPr>
            <a:r>
              <a:rPr lang="en-US" sz="1200" dirty="0" smtClean="0"/>
              <a:t>Press and hold</a:t>
            </a:r>
            <a:r>
              <a:rPr lang="en-US" sz="1200" baseline="0" dirty="0" smtClean="0"/>
              <a:t> SHIFT, and then </a:t>
            </a:r>
            <a:r>
              <a:rPr lang="en-US" sz="1200" dirty="0" smtClean="0"/>
              <a:t>select all of</a:t>
            </a:r>
            <a:r>
              <a:rPr lang="en-US" sz="1200" baseline="0" dirty="0" smtClean="0"/>
              <a:t> the connecting lines. </a:t>
            </a:r>
            <a:r>
              <a:rPr lang="en-US" sz="1200" dirty="0" smtClean="0"/>
              <a:t>On the </a:t>
            </a:r>
            <a:r>
              <a:rPr lang="en-US" sz="1200" b="1" dirty="0" smtClean="0"/>
              <a:t>Home</a:t>
            </a:r>
            <a:r>
              <a:rPr lang="en-US" sz="1200" dirty="0" smtClean="0"/>
              <a:t> tab, in the bottom right corner of</a:t>
            </a:r>
            <a:r>
              <a:rPr lang="en-US" sz="1200" baseline="0" dirty="0" smtClean="0"/>
              <a:t> the</a:t>
            </a:r>
            <a:r>
              <a:rPr lang="en-US" sz="1200" dirty="0" smtClean="0"/>
              <a:t> </a:t>
            </a:r>
            <a:r>
              <a:rPr lang="en-US" sz="1200" b="1" dirty="0" smtClean="0"/>
              <a:t>Drawing</a:t>
            </a:r>
            <a:r>
              <a:rPr lang="en-US" sz="1200" dirty="0" smtClean="0"/>
              <a:t> group, click the </a:t>
            </a:r>
            <a:r>
              <a:rPr lang="en-US" sz="1200" b="1" dirty="0" smtClean="0"/>
              <a:t>Format</a:t>
            </a:r>
            <a:r>
              <a:rPr lang="en-US" sz="1200" dirty="0" smtClean="0"/>
              <a:t> </a:t>
            </a:r>
            <a:r>
              <a:rPr lang="en-US" sz="1200" b="1" dirty="0" smtClean="0"/>
              <a:t>Shape</a:t>
            </a:r>
            <a:r>
              <a:rPr lang="en-US" sz="1200" dirty="0" smtClean="0"/>
              <a:t> dialog box launcher. In the </a:t>
            </a:r>
            <a:r>
              <a:rPr lang="en-US" sz="1200" b="1" dirty="0" smtClean="0"/>
              <a:t>Format</a:t>
            </a:r>
            <a:r>
              <a:rPr lang="en-US" sz="1200" dirty="0" smtClean="0"/>
              <a:t> </a:t>
            </a:r>
            <a:r>
              <a:rPr lang="en-US" sz="1200" b="1" dirty="0" smtClean="0"/>
              <a:t>Shape</a:t>
            </a:r>
            <a:r>
              <a:rPr lang="en-US" sz="1200" dirty="0" smtClean="0"/>
              <a:t> dialog box, in the left pane, click </a:t>
            </a:r>
            <a:r>
              <a:rPr lang="en-US" sz="1200" b="1" dirty="0" smtClean="0"/>
              <a:t>Line</a:t>
            </a:r>
            <a:r>
              <a:rPr lang="en-US" sz="1200" dirty="0" smtClean="0"/>
              <a:t> </a:t>
            </a:r>
            <a:r>
              <a:rPr lang="en-US" sz="1200" b="1" dirty="0" smtClean="0"/>
              <a:t>Color</a:t>
            </a:r>
            <a:r>
              <a:rPr lang="en-US" sz="1200" dirty="0" smtClean="0"/>
              <a:t>, select </a:t>
            </a:r>
            <a:r>
              <a:rPr lang="en-US" sz="1200" b="1" dirty="0" smtClean="0"/>
              <a:t>Solid line </a:t>
            </a:r>
            <a:r>
              <a:rPr lang="en-US" sz="1200" dirty="0" smtClean="0"/>
              <a:t>in the </a:t>
            </a:r>
            <a:r>
              <a:rPr lang="en-US" sz="1200" b="1" dirty="0" smtClean="0"/>
              <a:t>Line</a:t>
            </a:r>
            <a:r>
              <a:rPr lang="en-US" sz="1200" dirty="0" smtClean="0"/>
              <a:t> </a:t>
            </a:r>
            <a:r>
              <a:rPr lang="en-US" sz="1200" b="1" dirty="0" smtClean="0"/>
              <a:t>Color</a:t>
            </a:r>
            <a:r>
              <a:rPr lang="en-US" sz="1200" dirty="0" smtClean="0"/>
              <a:t> pane, and then do the following:</a:t>
            </a:r>
          </a:p>
          <a:p>
            <a:pPr marL="685800" lvl="1" indent="-228600">
              <a:buFont typeface="Arial" pitchFamily="34" charset="0"/>
              <a:buChar char="•"/>
            </a:pPr>
            <a:r>
              <a:rPr lang="en-US" sz="1200" baseline="0" dirty="0" smtClean="0"/>
              <a:t>Click the button next to </a:t>
            </a:r>
            <a:r>
              <a:rPr lang="en-US" sz="1200" b="1" baseline="0" dirty="0" smtClean="0"/>
              <a:t>Color</a:t>
            </a:r>
            <a:r>
              <a:rPr lang="en-US" sz="1200" b="0" baseline="0" dirty="0" smtClean="0"/>
              <a:t>, and then click</a:t>
            </a:r>
            <a:r>
              <a:rPr lang="en-US" sz="1200" baseline="0" dirty="0" smtClean="0"/>
              <a:t> </a:t>
            </a:r>
            <a:r>
              <a:rPr lang="en-US" sz="1200" b="1" baseline="0" dirty="0" smtClean="0"/>
              <a:t>White, Text 1 </a:t>
            </a:r>
            <a:r>
              <a:rPr lang="en-US" sz="1200" b="0" baseline="0" dirty="0" smtClean="0"/>
              <a:t>(first row, second option from the left).</a:t>
            </a:r>
          </a:p>
          <a:p>
            <a:pPr marL="685800" lvl="1" indent="-228600">
              <a:buFont typeface="Arial" pitchFamily="34" charset="0"/>
              <a:buChar char="•"/>
            </a:pPr>
            <a:r>
              <a:rPr lang="en-US" sz="1200" baseline="0" dirty="0" smtClean="0"/>
              <a:t>In the </a:t>
            </a:r>
            <a:r>
              <a:rPr lang="en-US" sz="1200" b="1" baseline="0" dirty="0" smtClean="0"/>
              <a:t>Transparency</a:t>
            </a:r>
            <a:r>
              <a:rPr lang="en-US" sz="1200" baseline="0" dirty="0" smtClean="0"/>
              <a:t> box, enter </a:t>
            </a:r>
            <a:r>
              <a:rPr lang="en-US" sz="1200" b="1" baseline="0" dirty="0" smtClean="0"/>
              <a:t>80%</a:t>
            </a:r>
            <a:r>
              <a:rPr lang="en-US" sz="1200" baseline="0" dirty="0" smtClean="0"/>
              <a:t>. </a:t>
            </a:r>
          </a:p>
          <a:p>
            <a:pPr marL="228600" indent="-228600">
              <a:buFont typeface="+mj-lt"/>
              <a:buAutoNum type="arabicPeriod"/>
            </a:pPr>
            <a:r>
              <a:rPr lang="en-US" sz="1200" baseline="0" dirty="0" smtClean="0"/>
              <a:t>Also in the </a:t>
            </a:r>
            <a:r>
              <a:rPr lang="en-US" sz="1200" b="1" baseline="0" dirty="0" smtClean="0"/>
              <a:t>Format</a:t>
            </a:r>
            <a:r>
              <a:rPr lang="en-US" sz="1200" baseline="0" dirty="0" smtClean="0"/>
              <a:t> </a:t>
            </a:r>
            <a:r>
              <a:rPr lang="en-US" sz="1200" b="1" baseline="0" dirty="0" smtClean="0"/>
              <a:t>Shape</a:t>
            </a:r>
            <a:r>
              <a:rPr lang="en-US" sz="1200" baseline="0" dirty="0" smtClean="0"/>
              <a:t> dialog box, click </a:t>
            </a:r>
            <a:r>
              <a:rPr lang="en-US" sz="1200" b="1" baseline="0" dirty="0" smtClean="0"/>
              <a:t>Line</a:t>
            </a:r>
            <a:r>
              <a:rPr lang="en-US" sz="1200" baseline="0" dirty="0" smtClean="0"/>
              <a:t> </a:t>
            </a:r>
            <a:r>
              <a:rPr lang="en-US" sz="1200" b="1" baseline="0" dirty="0" smtClean="0"/>
              <a:t>Style</a:t>
            </a:r>
            <a:r>
              <a:rPr lang="en-US" sz="1200" baseline="0" dirty="0" smtClean="0"/>
              <a:t> in the left pane. In the </a:t>
            </a:r>
            <a:r>
              <a:rPr lang="en-US" sz="1200" b="1" baseline="0" dirty="0" smtClean="0"/>
              <a:t>Line</a:t>
            </a:r>
            <a:r>
              <a:rPr lang="en-US" sz="1200" baseline="0" dirty="0" smtClean="0"/>
              <a:t> </a:t>
            </a:r>
            <a:r>
              <a:rPr lang="en-US" sz="1200" b="1" baseline="0" dirty="0" smtClean="0"/>
              <a:t>Style</a:t>
            </a:r>
            <a:r>
              <a:rPr lang="en-US" sz="1200" baseline="0" dirty="0" smtClean="0"/>
              <a:t> pane, do the following:</a:t>
            </a:r>
          </a:p>
          <a:p>
            <a:pPr marL="685800" lvl="1" indent="-228600">
              <a:buFont typeface="Arial" pitchFamily="34" charset="0"/>
              <a:buChar char="•"/>
            </a:pPr>
            <a:r>
              <a:rPr lang="en-US" sz="1200" baseline="0" dirty="0" smtClean="0"/>
              <a:t>In the </a:t>
            </a:r>
            <a:r>
              <a:rPr lang="en-US" sz="1200" b="1" baseline="0" dirty="0" smtClean="0"/>
              <a:t>Width</a:t>
            </a:r>
            <a:r>
              <a:rPr lang="en-US" sz="1200" baseline="0" dirty="0" smtClean="0"/>
              <a:t> box, enter </a:t>
            </a:r>
            <a:r>
              <a:rPr lang="en-US" sz="1200" b="1" baseline="0" dirty="0" smtClean="0"/>
              <a:t>2.5 pt</a:t>
            </a:r>
            <a:r>
              <a:rPr lang="en-US" sz="1200" b="0" baseline="0" dirty="0" smtClean="0"/>
              <a:t>.</a:t>
            </a:r>
            <a:endParaRPr lang="en-US" sz="1200" baseline="0" dirty="0" smtClean="0"/>
          </a:p>
          <a:p>
            <a:pPr marL="685800" lvl="1" indent="-228600">
              <a:buFont typeface="Arial" pitchFamily="34" charset="0"/>
              <a:buChar char="•"/>
            </a:pPr>
            <a:r>
              <a:rPr lang="en-US" sz="1200" baseline="0" dirty="0" smtClean="0"/>
              <a:t>In the </a:t>
            </a:r>
            <a:r>
              <a:rPr lang="en-US" sz="1200" b="1" baseline="0" dirty="0" smtClean="0"/>
              <a:t>Dash</a:t>
            </a:r>
            <a:r>
              <a:rPr lang="en-US" sz="1200" baseline="0" dirty="0" smtClean="0"/>
              <a:t> </a:t>
            </a:r>
            <a:r>
              <a:rPr lang="en-US" sz="1200" b="1" baseline="0" dirty="0" smtClean="0"/>
              <a:t>type</a:t>
            </a:r>
            <a:r>
              <a:rPr lang="en-US" sz="1200" baseline="0" dirty="0" smtClean="0"/>
              <a:t> list select </a:t>
            </a:r>
            <a:r>
              <a:rPr lang="en-US" sz="1200" b="1" baseline="0" dirty="0" smtClean="0"/>
              <a:t>Round</a:t>
            </a:r>
            <a:r>
              <a:rPr lang="en-US" sz="1200" baseline="0" dirty="0" smtClean="0"/>
              <a:t> </a:t>
            </a:r>
            <a:r>
              <a:rPr lang="en-US" sz="1200" b="1" baseline="0" dirty="0" smtClean="0"/>
              <a:t>Dot </a:t>
            </a:r>
            <a:r>
              <a:rPr lang="en-US" sz="1200" b="0" baseline="0" dirty="0" smtClean="0"/>
              <a:t>(second option from the top)</a:t>
            </a:r>
            <a:r>
              <a:rPr lang="en-US" sz="1200" baseline="0" dirty="0" smtClean="0"/>
              <a:t>.</a:t>
            </a:r>
          </a:p>
          <a:p>
            <a:pPr marL="228600" indent="-228600">
              <a:buFont typeface="+mj-lt"/>
              <a:buNone/>
            </a:pPr>
            <a:endParaRPr lang="en-US" sz="1200" dirty="0" smtClean="0"/>
          </a:p>
          <a:p>
            <a:pPr marL="228600" indent="-228600">
              <a:buFont typeface="+mj-lt"/>
              <a:buNone/>
            </a:pPr>
            <a:endParaRPr lang="en-US" sz="1200" dirty="0" smtClean="0"/>
          </a:p>
          <a:p>
            <a:pPr marL="228600" indent="-228600">
              <a:buFont typeface="+mj-lt"/>
              <a:buNone/>
            </a:pPr>
            <a:r>
              <a:rPr lang="en-US" sz="1200" dirty="0" smtClean="0"/>
              <a:t>To reproduce the animation effects for the rectangles on this slide, do the following:</a:t>
            </a:r>
          </a:p>
          <a:p>
            <a:pPr marL="228600" indent="-228600">
              <a:buFont typeface="+mj-lt"/>
              <a:buAutoNum type="arabicPeriod"/>
            </a:pPr>
            <a:r>
              <a:rPr lang="en-US" sz="1200" dirty="0" smtClean="0"/>
              <a:t>On the slide, select</a:t>
            </a:r>
            <a:r>
              <a:rPr lang="en-US" sz="1200" baseline="0" dirty="0" smtClean="0"/>
              <a:t> the graphic. On the </a:t>
            </a:r>
            <a:r>
              <a:rPr lang="en-US" sz="1200" b="1" baseline="0" dirty="0" smtClean="0"/>
              <a:t>Animations</a:t>
            </a:r>
            <a:r>
              <a:rPr lang="en-US" sz="1200" baseline="0" dirty="0" smtClean="0"/>
              <a:t> tab, in the </a:t>
            </a:r>
            <a:r>
              <a:rPr lang="en-US" sz="1200" b="1" baseline="0" dirty="0" smtClean="0"/>
              <a:t>Advanced Animation</a:t>
            </a:r>
            <a:r>
              <a:rPr lang="en-US" sz="1200" baseline="0" dirty="0" smtClean="0"/>
              <a:t> group, click </a:t>
            </a:r>
            <a:r>
              <a:rPr lang="en-US" sz="1200" b="1" baseline="0" dirty="0" smtClean="0"/>
              <a:t>Add Animation</a:t>
            </a:r>
            <a:r>
              <a:rPr lang="en-US" sz="1200" baseline="0" dirty="0" smtClean="0"/>
              <a:t>, and then under </a:t>
            </a:r>
            <a:r>
              <a:rPr lang="en-US" sz="1200" b="1" baseline="0" dirty="0" smtClean="0"/>
              <a:t>Entrance</a:t>
            </a:r>
            <a:r>
              <a:rPr lang="en-US" sz="1200" baseline="0" dirty="0" smtClean="0"/>
              <a:t> click </a:t>
            </a:r>
            <a:r>
              <a:rPr lang="en-US" sz="1200" b="1" baseline="0" dirty="0" smtClean="0"/>
              <a:t>Float In</a:t>
            </a:r>
            <a:r>
              <a:rPr lang="en-US" sz="1200" baseline="0" dirty="0" smtClean="0"/>
              <a:t>.</a:t>
            </a:r>
          </a:p>
          <a:p>
            <a:pPr marL="228600" indent="-228600">
              <a:buFont typeface="+mj-lt"/>
              <a:buAutoNum type="arabicPeriod"/>
            </a:pPr>
            <a:r>
              <a:rPr lang="en-US" sz="1200" baseline="0" dirty="0" smtClean="0"/>
              <a:t>Also on the </a:t>
            </a:r>
            <a:r>
              <a:rPr lang="en-US" sz="1200" b="1" baseline="0" dirty="0" smtClean="0"/>
              <a:t>Animations</a:t>
            </a:r>
            <a:r>
              <a:rPr lang="en-US" sz="1200" baseline="0" dirty="0" smtClean="0"/>
              <a:t> tab, in the </a:t>
            </a:r>
            <a:r>
              <a:rPr lang="en-US" sz="1200" b="1" baseline="0" dirty="0" smtClean="0"/>
              <a:t>Timing</a:t>
            </a:r>
            <a:r>
              <a:rPr lang="en-US" sz="1200" baseline="0" dirty="0" smtClean="0"/>
              <a:t> group, in the </a:t>
            </a:r>
            <a:r>
              <a:rPr lang="en-US" sz="1200" b="1" baseline="0" dirty="0" smtClean="0"/>
              <a:t>Duration</a:t>
            </a:r>
            <a:r>
              <a:rPr lang="en-US" sz="1200" baseline="0" dirty="0" smtClean="0"/>
              <a:t> box, enter </a:t>
            </a:r>
            <a:r>
              <a:rPr lang="en-US" sz="1200" b="1" baseline="0" dirty="0" smtClean="0"/>
              <a:t>1.00 seconds</a:t>
            </a:r>
            <a:r>
              <a:rPr lang="en-US" sz="1200" baseline="0" dirty="0" smtClean="0"/>
              <a:t>.</a:t>
            </a:r>
          </a:p>
          <a:p>
            <a:pPr marL="228600" indent="-228600">
              <a:buFont typeface="+mj-lt"/>
              <a:buAutoNum type="arabicPeriod"/>
            </a:pPr>
            <a:r>
              <a:rPr lang="en-US" sz="1200" baseline="0" dirty="0" smtClean="0"/>
              <a:t>Also on the </a:t>
            </a:r>
            <a:r>
              <a:rPr lang="en-US" sz="1200" b="1" baseline="0" dirty="0" smtClean="0"/>
              <a:t>Animations</a:t>
            </a:r>
            <a:r>
              <a:rPr lang="en-US" sz="1200" baseline="0" dirty="0" smtClean="0"/>
              <a:t> tab, in the </a:t>
            </a:r>
            <a:r>
              <a:rPr lang="en-US" sz="1200" b="1" baseline="0" dirty="0" smtClean="0"/>
              <a:t>Animation</a:t>
            </a:r>
            <a:r>
              <a:rPr lang="en-US" sz="1200" baseline="0" dirty="0" smtClean="0"/>
              <a:t> group, click </a:t>
            </a:r>
            <a:r>
              <a:rPr lang="en-US" sz="1200" b="1" baseline="0" dirty="0" smtClean="0"/>
              <a:t>Effect Options</a:t>
            </a:r>
            <a:r>
              <a:rPr lang="en-US" sz="1200" baseline="0" dirty="0" smtClean="0"/>
              <a:t>, and then do the following:</a:t>
            </a:r>
          </a:p>
          <a:p>
            <a:pPr marL="685800" lvl="1" indent="-228600">
              <a:buFont typeface="+mj-lt"/>
              <a:buAutoNum type="arabicPeriod"/>
            </a:pPr>
            <a:r>
              <a:rPr lang="en-US" sz="1200" baseline="0" dirty="0" smtClean="0"/>
              <a:t>Click </a:t>
            </a:r>
            <a:r>
              <a:rPr lang="en-US" sz="1200" b="1" baseline="0" dirty="0" smtClean="0"/>
              <a:t>Float Down</a:t>
            </a:r>
            <a:r>
              <a:rPr lang="en-US" sz="1200" baseline="0" dirty="0" smtClean="0"/>
              <a:t>.</a:t>
            </a:r>
          </a:p>
          <a:p>
            <a:pPr marL="685800" lvl="1" indent="-228600">
              <a:buFont typeface="+mj-lt"/>
              <a:buAutoNum type="arabicPeriod"/>
            </a:pPr>
            <a:r>
              <a:rPr lang="en-US" sz="1200" baseline="0" dirty="0" smtClean="0"/>
              <a:t>Click </a:t>
            </a:r>
            <a:r>
              <a:rPr lang="en-US" sz="1200" b="1" baseline="0" dirty="0" smtClean="0"/>
              <a:t>Level One by One</a:t>
            </a:r>
            <a:r>
              <a:rPr lang="en-US" sz="1200" baseline="0" dirty="0" smtClean="0"/>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t>Also on the </a:t>
            </a:r>
            <a:r>
              <a:rPr lang="en-US" sz="1200" b="1" i="0" baseline="0" dirty="0" smtClean="0"/>
              <a:t>Animations</a:t>
            </a:r>
            <a:r>
              <a:rPr lang="en-US" sz="1200" i="0" baseline="0" dirty="0" smtClean="0"/>
              <a:t> tab, in the </a:t>
            </a:r>
            <a:r>
              <a:rPr lang="en-US" sz="1200" b="1" i="0" baseline="0" dirty="0" smtClean="0"/>
              <a:t>Advanced Animation </a:t>
            </a:r>
            <a:r>
              <a:rPr lang="en-US" sz="1200" i="0" baseline="0" dirty="0" smtClean="0"/>
              <a:t>group, click </a:t>
            </a:r>
            <a:r>
              <a:rPr lang="en-US" sz="1200" b="1" i="0" baseline="0" dirty="0" smtClean="0"/>
              <a:t>Animation Pane.</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t>In the </a:t>
            </a:r>
            <a:r>
              <a:rPr lang="en-US" sz="1200" b="1" i="0" baseline="0" dirty="0" smtClean="0"/>
              <a:t>Animation Pane</a:t>
            </a:r>
            <a:r>
              <a:rPr lang="en-US" sz="1200" i="0" baseline="0" dirty="0" smtClean="0"/>
              <a:t>, click the double arrow under the </a:t>
            </a:r>
            <a:r>
              <a:rPr lang="en-US" sz="1200" b="0" i="0" baseline="0" dirty="0" smtClean="0"/>
              <a:t>animation </a:t>
            </a:r>
            <a:r>
              <a:rPr lang="en-US" sz="1200" i="0" baseline="0" dirty="0" smtClean="0"/>
              <a:t>effect to expand the contents of the list of effects.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t>Also in the </a:t>
            </a:r>
            <a:r>
              <a:rPr lang="en-US" sz="1200" b="1" dirty="0" smtClean="0"/>
              <a:t>Animation Pane</a:t>
            </a:r>
            <a:r>
              <a:rPr lang="en-US" sz="1200" dirty="0" smtClean="0"/>
              <a:t>, press and hold CTRL,</a:t>
            </a:r>
            <a:r>
              <a:rPr lang="en-US" sz="1200" baseline="0" dirty="0" smtClean="0"/>
              <a:t> and then select the first four </a:t>
            </a:r>
            <a:r>
              <a:rPr lang="en-US" sz="1200" b="0" baseline="0" dirty="0" smtClean="0"/>
              <a:t>animation</a:t>
            </a:r>
            <a:r>
              <a:rPr lang="en-US" sz="1200" b="1" baseline="0" dirty="0" smtClean="0"/>
              <a:t> </a:t>
            </a:r>
            <a:r>
              <a:rPr lang="en-US" sz="1200" baseline="0" dirty="0" smtClean="0"/>
              <a:t>effects (float down effects). On the </a:t>
            </a:r>
            <a:r>
              <a:rPr lang="en-US" sz="1200" b="1" baseline="0" dirty="0" smtClean="0"/>
              <a:t>Animations</a:t>
            </a:r>
            <a:r>
              <a:rPr lang="en-US" sz="1200" baseline="0" dirty="0" smtClean="0"/>
              <a:t> tab, in the </a:t>
            </a:r>
            <a:r>
              <a:rPr lang="en-US" sz="1200" b="1" baseline="0" dirty="0" smtClean="0"/>
              <a:t>Timing</a:t>
            </a:r>
            <a:r>
              <a:rPr lang="en-US" sz="1200" baseline="0" dirty="0" smtClean="0"/>
              <a:t> group, in the </a:t>
            </a:r>
            <a:r>
              <a:rPr lang="en-US" sz="1200" b="1" baseline="0" dirty="0" smtClean="0"/>
              <a:t>Start</a:t>
            </a:r>
            <a:r>
              <a:rPr lang="en-US" sz="1200" baseline="0" dirty="0" smtClean="0"/>
              <a:t> list, select </a:t>
            </a:r>
            <a:r>
              <a:rPr lang="en-US" sz="1200" b="1" baseline="0" dirty="0" smtClean="0"/>
              <a:t>With Previous</a:t>
            </a:r>
            <a:r>
              <a:rPr lang="en-US" sz="1200" baseline="0" dirty="0" smtClean="0"/>
              <a:t>.</a:t>
            </a:r>
          </a:p>
          <a:p>
            <a:pPr marL="228600" lvl="0" indent="-228600">
              <a:buFont typeface="+mj-lt"/>
              <a:buAutoNum type="arabicPeriod"/>
            </a:pPr>
            <a:r>
              <a:rPr lang="en-US" sz="1200" dirty="0" smtClean="0"/>
              <a:t>In the </a:t>
            </a:r>
            <a:r>
              <a:rPr lang="en-US" sz="1200" b="1" dirty="0" smtClean="0"/>
              <a:t>Animation Pane</a:t>
            </a:r>
            <a:r>
              <a:rPr lang="en-US" sz="1200" dirty="0" smtClean="0"/>
              <a:t>, select the first animation effect. On the </a:t>
            </a:r>
            <a:r>
              <a:rPr lang="en-US" sz="1200" b="1" dirty="0" smtClean="0"/>
              <a:t>Animations</a:t>
            </a:r>
            <a:r>
              <a:rPr lang="en-US" sz="1200" dirty="0" smtClean="0"/>
              <a:t> tab</a:t>
            </a:r>
            <a:r>
              <a:rPr lang="en-US" sz="1200" b="0" baseline="0" dirty="0" smtClean="0"/>
              <a:t>, on the </a:t>
            </a:r>
            <a:r>
              <a:rPr lang="en-US" sz="1200" b="1" baseline="0" dirty="0" smtClean="0"/>
              <a:t>Timing</a:t>
            </a:r>
            <a:r>
              <a:rPr lang="en-US" sz="1200" b="0" baseline="0" dirty="0" smtClean="0"/>
              <a:t> group, in the </a:t>
            </a:r>
            <a:r>
              <a:rPr lang="en-US" sz="1200" b="1" baseline="0" dirty="0" smtClean="0"/>
              <a:t>Delay</a:t>
            </a:r>
            <a:r>
              <a:rPr lang="en-US" sz="1200" b="0" baseline="0" dirty="0" smtClean="0"/>
              <a:t> box, enter </a:t>
            </a:r>
            <a:r>
              <a:rPr lang="en-US" sz="1200" b="1" baseline="0" dirty="0" smtClean="0"/>
              <a:t>2</a:t>
            </a:r>
            <a:r>
              <a:rPr lang="en-US" sz="1200" b="0" baseline="0" dirty="0" smtClean="0"/>
              <a:t>.</a:t>
            </a:r>
            <a:endParaRPr lang="en-US" sz="1200" baseline="0" dirty="0" smtClean="0"/>
          </a:p>
          <a:p>
            <a:pPr marL="228600" lvl="0" indent="-228600">
              <a:buFont typeface="+mj-lt"/>
              <a:buAutoNum type="arabicPeriod"/>
            </a:pPr>
            <a:r>
              <a:rPr lang="en-US" sz="1200" dirty="0" smtClean="0"/>
              <a:t>In the </a:t>
            </a:r>
            <a:r>
              <a:rPr lang="en-US" sz="1200" b="1" dirty="0" smtClean="0"/>
              <a:t>Animation Pane</a:t>
            </a:r>
            <a:r>
              <a:rPr lang="en-US" sz="1200" dirty="0" smtClean="0"/>
              <a:t>, select the second animation effect. On the </a:t>
            </a:r>
            <a:r>
              <a:rPr lang="en-US" sz="1200" b="1" dirty="0" smtClean="0"/>
              <a:t>Animations</a:t>
            </a:r>
            <a:r>
              <a:rPr lang="en-US" sz="1200" baseline="0" dirty="0" smtClean="0"/>
              <a:t> tab, in the </a:t>
            </a:r>
            <a:r>
              <a:rPr lang="en-US" sz="1200" b="1" baseline="0" dirty="0" smtClean="0"/>
              <a:t>Animation</a:t>
            </a:r>
            <a:r>
              <a:rPr lang="en-US" sz="1200" baseline="0" dirty="0" smtClean="0"/>
              <a:t> group, click </a:t>
            </a:r>
            <a:r>
              <a:rPr lang="en-US" sz="1200" b="1" baseline="0" dirty="0" smtClean="0"/>
              <a:t>More</a:t>
            </a:r>
            <a:r>
              <a:rPr lang="en-US" sz="1200" baseline="0" dirty="0" smtClean="0"/>
              <a:t>, and then click </a:t>
            </a:r>
            <a:r>
              <a:rPr lang="en-US" sz="1200" b="1" baseline="0" dirty="0" smtClean="0"/>
              <a:t>More Entrance Effects</a:t>
            </a:r>
            <a:r>
              <a:rPr lang="en-US" sz="1200" baseline="0" dirty="0" smtClean="0"/>
              <a:t>. In the </a:t>
            </a:r>
            <a:r>
              <a:rPr lang="en-US" sz="1200" b="1" baseline="0" dirty="0" smtClean="0"/>
              <a:t>Change</a:t>
            </a:r>
            <a:r>
              <a:rPr lang="en-US" sz="1200" baseline="0" dirty="0" smtClean="0"/>
              <a:t> </a:t>
            </a:r>
            <a:r>
              <a:rPr lang="en-US" sz="1200" b="1" baseline="0" dirty="0" smtClean="0"/>
              <a:t>Entrance</a:t>
            </a:r>
            <a:r>
              <a:rPr lang="en-US" sz="1200" baseline="0" dirty="0" smtClean="0"/>
              <a:t> </a:t>
            </a:r>
            <a:r>
              <a:rPr lang="en-US" sz="1200" b="1" baseline="0" dirty="0" smtClean="0"/>
              <a:t>Effect</a:t>
            </a:r>
            <a:r>
              <a:rPr lang="en-US" sz="1200" baseline="0" dirty="0" smtClean="0"/>
              <a:t> dialog box, under </a:t>
            </a:r>
            <a:r>
              <a:rPr lang="en-US" sz="1200" b="1" baseline="0" dirty="0" smtClean="0"/>
              <a:t>Moderate</a:t>
            </a:r>
            <a:r>
              <a:rPr lang="en-US" sz="1200" b="0" baseline="0" dirty="0" smtClean="0"/>
              <a:t>,</a:t>
            </a:r>
            <a:r>
              <a:rPr lang="en-US" sz="1200" baseline="0" dirty="0" smtClean="0"/>
              <a:t> click </a:t>
            </a:r>
            <a:r>
              <a:rPr lang="en-US" sz="1200" b="1" baseline="0" dirty="0" smtClean="0"/>
              <a:t>Rise</a:t>
            </a:r>
            <a:r>
              <a:rPr lang="en-US" sz="1200" baseline="0" dirty="0" smtClean="0"/>
              <a:t> </a:t>
            </a:r>
            <a:r>
              <a:rPr lang="en-US" sz="1200" b="1" baseline="0" dirty="0" smtClean="0"/>
              <a:t>Up</a:t>
            </a:r>
            <a:r>
              <a:rPr lang="en-US" sz="1200" b="0" baseline="0" dirty="0" smtClean="0"/>
              <a:t>, and then click </a:t>
            </a:r>
            <a:r>
              <a:rPr lang="en-US" sz="1200" b="1" baseline="0" dirty="0" smtClean="0"/>
              <a:t>OK</a:t>
            </a:r>
            <a:r>
              <a:rPr lang="en-US" sz="1200" baseline="0" dirty="0" smtClean="0"/>
              <a:t>.</a:t>
            </a:r>
          </a:p>
          <a:p>
            <a:pPr marL="228600" lvl="0" indent="-228600">
              <a:buFont typeface="+mj-lt"/>
              <a:buAutoNum type="arabicPeriod"/>
            </a:pPr>
            <a:r>
              <a:rPr lang="en-US" sz="1200" dirty="0" smtClean="0"/>
              <a:t>In the </a:t>
            </a:r>
            <a:r>
              <a:rPr lang="en-US" sz="1200" b="1" dirty="0" smtClean="0"/>
              <a:t>Animation Pane</a:t>
            </a:r>
            <a:r>
              <a:rPr lang="en-US" sz="1200" dirty="0" smtClean="0"/>
              <a:t>, select </a:t>
            </a:r>
            <a:r>
              <a:rPr lang="en-US" sz="1200" baseline="0" dirty="0" smtClean="0"/>
              <a:t>the third animation effect. </a:t>
            </a:r>
            <a:r>
              <a:rPr lang="en-US" sz="1200" dirty="0" smtClean="0"/>
              <a:t>On the </a:t>
            </a:r>
            <a:r>
              <a:rPr lang="en-US" sz="1200" b="1" dirty="0" smtClean="0"/>
              <a:t>Animations</a:t>
            </a:r>
            <a:r>
              <a:rPr lang="en-US" sz="1200" baseline="0" dirty="0" smtClean="0"/>
              <a:t> tab, in the </a:t>
            </a:r>
            <a:r>
              <a:rPr lang="en-US" sz="1200" b="1" baseline="0" dirty="0" smtClean="0"/>
              <a:t>Animation</a:t>
            </a:r>
            <a:r>
              <a:rPr lang="en-US" sz="1200" baseline="0" dirty="0" smtClean="0"/>
              <a:t> group, click </a:t>
            </a:r>
            <a:r>
              <a:rPr lang="en-US" sz="1200" b="1" baseline="0" dirty="0" smtClean="0"/>
              <a:t>More</a:t>
            </a:r>
            <a:r>
              <a:rPr lang="en-US" sz="1200" baseline="0" dirty="0" smtClean="0"/>
              <a:t>, and then click </a:t>
            </a:r>
            <a:r>
              <a:rPr lang="en-US" sz="1200" b="1" baseline="0" dirty="0" smtClean="0"/>
              <a:t>More Entrance Effects</a:t>
            </a:r>
            <a:r>
              <a:rPr lang="en-US" sz="1200" baseline="0" dirty="0" smtClean="0"/>
              <a:t>. In the </a:t>
            </a:r>
            <a:r>
              <a:rPr lang="en-US" sz="1200" b="1" baseline="0" dirty="0" smtClean="0"/>
              <a:t>Change</a:t>
            </a:r>
            <a:r>
              <a:rPr lang="en-US" sz="1200" baseline="0" dirty="0" smtClean="0"/>
              <a:t> </a:t>
            </a:r>
            <a:r>
              <a:rPr lang="en-US" sz="1200" b="1" baseline="0" dirty="0" smtClean="0"/>
              <a:t>Entrance</a:t>
            </a:r>
            <a:r>
              <a:rPr lang="en-US" sz="1200" baseline="0" dirty="0" smtClean="0"/>
              <a:t> </a:t>
            </a:r>
            <a:r>
              <a:rPr lang="en-US" sz="1200" b="1" baseline="0" dirty="0" smtClean="0"/>
              <a:t>Effect</a:t>
            </a:r>
            <a:r>
              <a:rPr lang="en-US" sz="1200" baseline="0" dirty="0" smtClean="0"/>
              <a:t> dialog box, under </a:t>
            </a:r>
            <a:r>
              <a:rPr lang="en-US" sz="1200" b="1" baseline="0" dirty="0" smtClean="0"/>
              <a:t>Moderate</a:t>
            </a:r>
            <a:r>
              <a:rPr lang="en-US" sz="1200" b="0" baseline="0" dirty="0" smtClean="0"/>
              <a:t>,</a:t>
            </a:r>
            <a:r>
              <a:rPr lang="en-US" sz="1200" b="1" baseline="0" dirty="0" smtClean="0"/>
              <a:t> </a:t>
            </a:r>
            <a:r>
              <a:rPr lang="en-US" sz="1200" baseline="0" dirty="0" smtClean="0"/>
              <a:t>click </a:t>
            </a:r>
            <a:r>
              <a:rPr lang="en-US" sz="1200" b="1" baseline="0" dirty="0" smtClean="0"/>
              <a:t>Rise</a:t>
            </a:r>
            <a:r>
              <a:rPr lang="en-US" sz="1200" baseline="0" dirty="0" smtClean="0"/>
              <a:t> </a:t>
            </a:r>
            <a:r>
              <a:rPr lang="en-US" sz="1200" b="1" baseline="0" dirty="0" smtClean="0"/>
              <a:t>Up</a:t>
            </a:r>
            <a:r>
              <a:rPr lang="en-US" sz="1200" b="0" baseline="0" dirty="0" smtClean="0"/>
              <a:t>, and then click </a:t>
            </a:r>
            <a:r>
              <a:rPr lang="en-US" sz="1200" b="1" baseline="0" dirty="0" smtClean="0"/>
              <a:t>OK</a:t>
            </a:r>
            <a:r>
              <a:rPr lang="en-US" sz="1200" baseline="0" dirty="0" smtClean="0"/>
              <a:t>.</a:t>
            </a:r>
          </a:p>
          <a:p>
            <a:pPr marL="228600" lvl="0" indent="-228600">
              <a:buFont typeface="+mj-lt"/>
              <a:buAutoNum type="arabicPeriod"/>
            </a:pPr>
            <a:r>
              <a:rPr lang="en-US" sz="1200" baseline="0" dirty="0" smtClean="0"/>
              <a:t>Also on the </a:t>
            </a:r>
            <a:r>
              <a:rPr lang="en-US" sz="1200" b="1" baseline="0" dirty="0" smtClean="0"/>
              <a:t>Animations</a:t>
            </a:r>
            <a:r>
              <a:rPr lang="en-US" sz="1200" baseline="0" dirty="0" smtClean="0"/>
              <a:t> tab, in the </a:t>
            </a:r>
            <a:r>
              <a:rPr lang="en-US" sz="1200" b="1" baseline="0" dirty="0" smtClean="0"/>
              <a:t>Timing</a:t>
            </a:r>
            <a:r>
              <a:rPr lang="en-US" sz="1200" baseline="0" dirty="0" smtClean="0"/>
              <a:t> group, in the </a:t>
            </a:r>
            <a:r>
              <a:rPr lang="en-US" sz="1200" b="1" baseline="0" dirty="0" smtClean="0"/>
              <a:t>Delay</a:t>
            </a:r>
            <a:r>
              <a:rPr lang="en-US" sz="1200" baseline="0" dirty="0" smtClean="0"/>
              <a:t> box, enter </a:t>
            </a:r>
            <a:r>
              <a:rPr lang="en-US" sz="1200" b="1" baseline="0" dirty="0" smtClean="0"/>
              <a:t>0.5</a:t>
            </a:r>
            <a:r>
              <a:rPr lang="en-US" sz="1200" baseline="0" dirty="0" smtClean="0"/>
              <a:t>.</a:t>
            </a:r>
          </a:p>
          <a:p>
            <a:pPr marL="228600" lvl="0" indent="-228600">
              <a:buFont typeface="+mj-lt"/>
              <a:buAutoNum type="arabicPeriod"/>
            </a:pPr>
            <a:r>
              <a:rPr lang="en-US" sz="1200" dirty="0" smtClean="0"/>
              <a:t>In the </a:t>
            </a:r>
            <a:r>
              <a:rPr lang="en-US" sz="1200" b="1" dirty="0" smtClean="0"/>
              <a:t>Animation Pane</a:t>
            </a:r>
            <a:r>
              <a:rPr lang="en-US" sz="1200" dirty="0" smtClean="0"/>
              <a:t>, select </a:t>
            </a:r>
            <a:r>
              <a:rPr lang="en-US" sz="1200" baseline="0" dirty="0" smtClean="0"/>
              <a:t>the fourth animation effect. </a:t>
            </a:r>
            <a:r>
              <a:rPr lang="en-US" sz="1200" dirty="0" smtClean="0"/>
              <a:t>On the </a:t>
            </a:r>
            <a:r>
              <a:rPr lang="en-US" sz="1200" b="1" dirty="0" smtClean="0"/>
              <a:t>Animations</a:t>
            </a:r>
            <a:r>
              <a:rPr lang="en-US" sz="1200" baseline="0" dirty="0" smtClean="0"/>
              <a:t> tab, in the </a:t>
            </a:r>
            <a:r>
              <a:rPr lang="en-US" sz="1200" b="1" baseline="0" dirty="0" smtClean="0"/>
              <a:t>Animation</a:t>
            </a:r>
            <a:r>
              <a:rPr lang="en-US" sz="1200" baseline="0" dirty="0" smtClean="0"/>
              <a:t> group, click </a:t>
            </a:r>
            <a:r>
              <a:rPr lang="en-US" sz="1200" b="1" baseline="0" dirty="0" smtClean="0"/>
              <a:t>More</a:t>
            </a:r>
            <a:r>
              <a:rPr lang="en-US" sz="1200" baseline="0" dirty="0" smtClean="0"/>
              <a:t>, and then click </a:t>
            </a:r>
            <a:r>
              <a:rPr lang="en-US" sz="1200" b="1" baseline="0" dirty="0" smtClean="0"/>
              <a:t>More Entrance Effects</a:t>
            </a:r>
            <a:r>
              <a:rPr lang="en-US" sz="1200" baseline="0" dirty="0" smtClean="0"/>
              <a:t>. In the </a:t>
            </a:r>
            <a:r>
              <a:rPr lang="en-US" sz="1200" b="1" baseline="0" dirty="0" smtClean="0"/>
              <a:t>Change</a:t>
            </a:r>
            <a:r>
              <a:rPr lang="en-US" sz="1200" baseline="0" dirty="0" smtClean="0"/>
              <a:t> </a:t>
            </a:r>
            <a:r>
              <a:rPr lang="en-US" sz="1200" b="1" baseline="0" dirty="0" smtClean="0"/>
              <a:t>Entrance</a:t>
            </a:r>
            <a:r>
              <a:rPr lang="en-US" sz="1200" baseline="0" dirty="0" smtClean="0"/>
              <a:t> </a:t>
            </a:r>
            <a:r>
              <a:rPr lang="en-US" sz="1200" b="1" baseline="0" dirty="0" smtClean="0"/>
              <a:t>Effect</a:t>
            </a:r>
            <a:r>
              <a:rPr lang="en-US" sz="1200" baseline="0" dirty="0" smtClean="0"/>
              <a:t> dialog box, under </a:t>
            </a:r>
            <a:r>
              <a:rPr lang="en-US" sz="1200" b="1" baseline="0" dirty="0" smtClean="0"/>
              <a:t>Moderate</a:t>
            </a:r>
            <a:r>
              <a:rPr lang="en-US" sz="1200" b="0" baseline="0" dirty="0" smtClean="0"/>
              <a:t>, </a:t>
            </a:r>
            <a:r>
              <a:rPr lang="en-US" sz="1200" baseline="0" dirty="0" smtClean="0"/>
              <a:t>click </a:t>
            </a:r>
            <a:r>
              <a:rPr lang="en-US" sz="1200" b="1" baseline="0" dirty="0" smtClean="0"/>
              <a:t>Rise</a:t>
            </a:r>
            <a:r>
              <a:rPr lang="en-US" sz="1200" baseline="0" dirty="0" smtClean="0"/>
              <a:t> </a:t>
            </a:r>
            <a:r>
              <a:rPr lang="en-US" sz="1200" b="1" baseline="0" dirty="0" smtClean="0"/>
              <a:t>Up</a:t>
            </a:r>
            <a:r>
              <a:rPr lang="en-US" sz="1200" b="0" baseline="0" dirty="0" smtClean="0"/>
              <a:t>, and then click </a:t>
            </a:r>
            <a:r>
              <a:rPr lang="en-US" sz="1200" b="1" baseline="0" dirty="0" smtClean="0"/>
              <a:t>OK</a:t>
            </a:r>
            <a:r>
              <a:rPr lang="en-US" sz="1200" baseline="0" dirty="0" smtClean="0"/>
              <a:t>.</a:t>
            </a:r>
          </a:p>
          <a:p>
            <a:pPr marL="228600" lvl="0" indent="-228600">
              <a:buFont typeface="+mj-lt"/>
              <a:buAutoNum type="arabicPeriod"/>
            </a:pPr>
            <a:r>
              <a:rPr lang="en-US" sz="1200" baseline="0" dirty="0" smtClean="0"/>
              <a:t>Also on the </a:t>
            </a:r>
            <a:r>
              <a:rPr lang="en-US" sz="1200" b="1" baseline="0" dirty="0" smtClean="0"/>
              <a:t>Animations</a:t>
            </a:r>
            <a:r>
              <a:rPr lang="en-US" sz="1200" baseline="0" dirty="0" smtClean="0"/>
              <a:t> tab, in the </a:t>
            </a:r>
            <a:r>
              <a:rPr lang="en-US" sz="1200" b="1" baseline="0" dirty="0" smtClean="0"/>
              <a:t>Timing</a:t>
            </a:r>
            <a:r>
              <a:rPr lang="en-US" sz="1200" baseline="0" dirty="0" smtClean="0"/>
              <a:t> group, in the </a:t>
            </a:r>
            <a:r>
              <a:rPr lang="en-US" sz="1200" b="1" baseline="0" dirty="0" smtClean="0"/>
              <a:t>Delay</a:t>
            </a:r>
            <a:r>
              <a:rPr lang="en-US" sz="1200" baseline="0" dirty="0" smtClean="0"/>
              <a:t> box, enter </a:t>
            </a:r>
            <a:r>
              <a:rPr lang="en-US" sz="1200" b="1" baseline="0" dirty="0" smtClean="0"/>
              <a:t>1</a:t>
            </a:r>
            <a:r>
              <a:rPr lang="en-US" sz="1200" baseline="0" dirty="0" smtClean="0"/>
              <a:t>. </a:t>
            </a:r>
            <a:endParaRPr lang="en-US" sz="1200" i="1" baseline="0" dirty="0" smtClean="0"/>
          </a:p>
          <a:p>
            <a:pPr marL="228600" indent="-228600">
              <a:buFont typeface="+mj-lt"/>
              <a:buAutoNum type="arabicPeriod"/>
            </a:pPr>
            <a:endParaRPr lang="en-US" sz="1200" dirty="0" smtClean="0"/>
          </a:p>
          <a:p>
            <a:pPr marL="228600" indent="-228600">
              <a:buFont typeface="+mj-lt"/>
              <a:buAutoNum type="arabicPeriod"/>
            </a:pPr>
            <a:endParaRPr lang="en-US" sz="1200" dirty="0" smtClean="0"/>
          </a:p>
          <a:p>
            <a:pPr marL="228600" indent="-228600">
              <a:buFont typeface="+mj-lt"/>
              <a:buNone/>
            </a:pPr>
            <a:r>
              <a:rPr lang="en-US" sz="1200" dirty="0" smtClean="0"/>
              <a:t>To reproduce</a:t>
            </a:r>
            <a:r>
              <a:rPr lang="en-US" sz="1200" baseline="0" dirty="0" smtClean="0"/>
              <a:t> the animation effects for the connecting lines on this slide, do the following:</a:t>
            </a:r>
          </a:p>
          <a:p>
            <a:pPr marL="228600" lvl="1" indent="-228600">
              <a:buFont typeface="+mj-lt"/>
              <a:buAutoNum type="arabicPeriod"/>
            </a:pPr>
            <a:r>
              <a:rPr lang="en-US" sz="1200" baseline="0" dirty="0" smtClean="0"/>
              <a:t>In the </a:t>
            </a:r>
            <a:r>
              <a:rPr lang="en-US" sz="1200" b="1" baseline="0" dirty="0" smtClean="0"/>
              <a:t>Animation Pane</a:t>
            </a:r>
            <a:r>
              <a:rPr lang="en-US" sz="1200" baseline="0" dirty="0" smtClean="0"/>
              <a:t>, press and hold CTRL, and then select the fifth and ninth animation effects (float down entrance effects). On the </a:t>
            </a:r>
            <a:r>
              <a:rPr lang="en-US" sz="1200" b="1" baseline="0" dirty="0" smtClean="0"/>
              <a:t>Animations</a:t>
            </a:r>
            <a:r>
              <a:rPr lang="en-US" sz="1200" baseline="0" dirty="0" smtClean="0"/>
              <a:t> tab, in the </a:t>
            </a:r>
            <a:r>
              <a:rPr lang="en-US" sz="1200" b="1" baseline="0" dirty="0" smtClean="0"/>
              <a:t>Animation</a:t>
            </a:r>
            <a:r>
              <a:rPr lang="en-US" sz="1200" baseline="0" dirty="0" smtClean="0"/>
              <a:t> group, click </a:t>
            </a:r>
            <a:r>
              <a:rPr lang="en-US" sz="1200" b="1" baseline="0" dirty="0" smtClean="0"/>
              <a:t>More</a:t>
            </a:r>
            <a:r>
              <a:rPr lang="en-US" sz="1200" baseline="0" dirty="0" smtClean="0"/>
              <a:t>, and then under </a:t>
            </a:r>
            <a:r>
              <a:rPr lang="en-US" sz="1200" b="1" baseline="0" dirty="0" smtClean="0"/>
              <a:t>Entrance</a:t>
            </a:r>
            <a:r>
              <a:rPr lang="en-US" sz="1200" baseline="0" dirty="0" smtClean="0"/>
              <a:t> click </a:t>
            </a:r>
            <a:r>
              <a:rPr lang="en-US" sz="1200" b="1" baseline="0" dirty="0" smtClean="0"/>
              <a:t>Wipe</a:t>
            </a:r>
            <a:r>
              <a:rPr lang="en-US" sz="1200" baseline="0" dirty="0" smtClean="0"/>
              <a:t>.</a:t>
            </a:r>
          </a:p>
          <a:p>
            <a:pPr marL="228600" lvl="1" indent="-228600">
              <a:buFont typeface="+mj-lt"/>
              <a:buAutoNum type="arabicPeriod"/>
            </a:pPr>
            <a:r>
              <a:rPr lang="en-US" sz="1200" baseline="0" dirty="0" smtClean="0"/>
              <a:t>Also on the </a:t>
            </a:r>
            <a:r>
              <a:rPr lang="en-US" sz="1200" b="1" baseline="0" dirty="0" smtClean="0"/>
              <a:t>Animations</a:t>
            </a:r>
            <a:r>
              <a:rPr lang="en-US" sz="1200" baseline="0" dirty="0" smtClean="0"/>
              <a:t> tab, in the </a:t>
            </a:r>
            <a:r>
              <a:rPr lang="en-US" sz="1200" b="1" baseline="0" dirty="0" smtClean="0"/>
              <a:t>Timing</a:t>
            </a:r>
            <a:r>
              <a:rPr lang="en-US" sz="1200" baseline="0" dirty="0" smtClean="0"/>
              <a:t> group, do the following:</a:t>
            </a:r>
          </a:p>
          <a:p>
            <a:pPr marL="685800" lvl="2" indent="-228600">
              <a:buFont typeface="Arial" pitchFamily="34" charset="0"/>
              <a:buChar char="•"/>
            </a:pPr>
            <a:r>
              <a:rPr lang="en-US" sz="1200" baseline="0" dirty="0" smtClean="0"/>
              <a:t>In the </a:t>
            </a:r>
            <a:r>
              <a:rPr lang="en-US" sz="1200" b="1" baseline="0" dirty="0" smtClean="0"/>
              <a:t>Start</a:t>
            </a:r>
            <a:r>
              <a:rPr lang="en-US" sz="1200" baseline="0" dirty="0" smtClean="0"/>
              <a:t> list, select </a:t>
            </a:r>
            <a:r>
              <a:rPr lang="en-US" sz="1200" b="1" baseline="0" dirty="0" smtClean="0"/>
              <a:t>On Click</a:t>
            </a:r>
            <a:r>
              <a:rPr lang="en-US" sz="1200" baseline="0" dirty="0" smtClean="0"/>
              <a:t>.</a:t>
            </a:r>
          </a:p>
          <a:p>
            <a:pPr marL="685800" lvl="2" indent="-228600">
              <a:buFont typeface="Arial" pitchFamily="34" charset="0"/>
              <a:buChar char="•"/>
            </a:pPr>
            <a:r>
              <a:rPr lang="en-US" sz="1200" baseline="0" dirty="0" smtClean="0"/>
              <a:t>In the </a:t>
            </a:r>
            <a:r>
              <a:rPr lang="en-US" sz="1200" b="1" baseline="0" dirty="0" smtClean="0"/>
              <a:t>Duration</a:t>
            </a:r>
            <a:r>
              <a:rPr lang="en-US" sz="1200" baseline="0" dirty="0" smtClean="0"/>
              <a:t> box, enter </a:t>
            </a:r>
            <a:r>
              <a:rPr lang="en-US" sz="1200" b="1" baseline="0" dirty="0" smtClean="0"/>
              <a:t>1.00 second</a:t>
            </a:r>
            <a:r>
              <a:rPr lang="en-US" sz="1200" baseline="0" dirty="0" smtClean="0"/>
              <a:t>.</a:t>
            </a:r>
          </a:p>
          <a:p>
            <a:pPr marL="228600" lvl="1" indent="-228600">
              <a:buFont typeface="+mj-lt"/>
              <a:buAutoNum type="arabicPeriod"/>
            </a:pPr>
            <a:r>
              <a:rPr lang="en-US" sz="1200" baseline="0" dirty="0" smtClean="0"/>
              <a:t>Also on the </a:t>
            </a:r>
            <a:r>
              <a:rPr lang="en-US" sz="1200" b="1" baseline="0" dirty="0" smtClean="0"/>
              <a:t>Animation</a:t>
            </a:r>
            <a:r>
              <a:rPr lang="en-US" sz="1200" baseline="0" dirty="0" smtClean="0"/>
              <a:t> tab, in the </a:t>
            </a:r>
            <a:r>
              <a:rPr lang="en-US" sz="1200" b="1" baseline="0" dirty="0" smtClean="0"/>
              <a:t>Animation</a:t>
            </a:r>
            <a:r>
              <a:rPr lang="en-US" sz="1200" baseline="0" dirty="0" smtClean="0"/>
              <a:t> group, click </a:t>
            </a:r>
            <a:r>
              <a:rPr lang="en-US" sz="1200" b="1" baseline="0" dirty="0" smtClean="0"/>
              <a:t>Effect Options</a:t>
            </a:r>
            <a:r>
              <a:rPr lang="en-US" sz="1200" baseline="0" dirty="0" smtClean="0"/>
              <a:t>, and then click </a:t>
            </a:r>
            <a:r>
              <a:rPr lang="en-US" sz="1200" b="1" baseline="0" dirty="0" smtClean="0"/>
              <a:t>From Left</a:t>
            </a:r>
            <a:r>
              <a:rPr lang="en-US" sz="1200" baseline="0" dirty="0" smtClean="0"/>
              <a:t>.</a:t>
            </a:r>
            <a:endParaRPr lang="en-US" sz="1200" dirty="0" smtClean="0"/>
          </a:p>
          <a:p>
            <a:pPr marL="2286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t>In the </a:t>
            </a:r>
            <a:r>
              <a:rPr lang="en-US" sz="1200" b="1" dirty="0" smtClean="0"/>
              <a:t>Animations Pane</a:t>
            </a:r>
            <a:r>
              <a:rPr lang="en-US" sz="1200" dirty="0" smtClean="0"/>
              <a:t>, press and hold CTRL, and then select the seventh </a:t>
            </a:r>
            <a:r>
              <a:rPr lang="en-US" sz="1200" baseline="0" dirty="0" smtClean="0"/>
              <a:t>and 11</a:t>
            </a:r>
            <a:r>
              <a:rPr lang="en-US" sz="1200" baseline="30000" dirty="0" smtClean="0"/>
              <a:t>th</a:t>
            </a:r>
            <a:r>
              <a:rPr lang="en-US" sz="1200" baseline="0" dirty="0" smtClean="0"/>
              <a:t> animation effects (float down entrance effects). </a:t>
            </a:r>
            <a:r>
              <a:rPr lang="en-US" sz="1200" dirty="0" smtClean="0"/>
              <a:t>On the </a:t>
            </a:r>
            <a:r>
              <a:rPr lang="en-US" sz="1200" b="1" dirty="0" smtClean="0"/>
              <a:t>Animations</a:t>
            </a:r>
            <a:r>
              <a:rPr lang="en-US" sz="1200" baseline="0" dirty="0" smtClean="0"/>
              <a:t> tab, in the </a:t>
            </a:r>
            <a:r>
              <a:rPr lang="en-US" sz="1200" b="1" baseline="0" dirty="0" smtClean="0"/>
              <a:t>Animation</a:t>
            </a:r>
            <a:r>
              <a:rPr lang="en-US" sz="1200" baseline="0" dirty="0" smtClean="0"/>
              <a:t> group, click </a:t>
            </a:r>
            <a:r>
              <a:rPr lang="en-US" sz="1200" b="1" baseline="0" dirty="0" smtClean="0"/>
              <a:t>More</a:t>
            </a:r>
            <a:r>
              <a:rPr lang="en-US" sz="1200" baseline="0" dirty="0" smtClean="0"/>
              <a:t>, and then under </a:t>
            </a:r>
            <a:r>
              <a:rPr lang="en-US" sz="1200" b="1" baseline="0" dirty="0" smtClean="0"/>
              <a:t>Entrance</a:t>
            </a:r>
            <a:r>
              <a:rPr lang="en-US" sz="1200" baseline="0" dirty="0" smtClean="0"/>
              <a:t> click </a:t>
            </a:r>
            <a:r>
              <a:rPr lang="en-US" sz="1200" b="1" baseline="0" dirty="0" smtClean="0"/>
              <a:t>Wipe</a:t>
            </a:r>
            <a:r>
              <a:rPr lang="en-US" sz="1200" baseline="0" dirty="0" smtClean="0"/>
              <a:t>. </a:t>
            </a:r>
          </a:p>
          <a:p>
            <a:pPr marL="2286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t>Also on the </a:t>
            </a:r>
            <a:r>
              <a:rPr lang="en-US" sz="1200" b="1" baseline="0" dirty="0" smtClean="0"/>
              <a:t>Animations</a:t>
            </a:r>
            <a:r>
              <a:rPr lang="en-US" sz="1200" baseline="0" dirty="0" smtClean="0"/>
              <a:t> tab, in the </a:t>
            </a:r>
            <a:r>
              <a:rPr lang="en-US" sz="1200" b="1" baseline="0" dirty="0" smtClean="0"/>
              <a:t>Timing</a:t>
            </a:r>
            <a:r>
              <a:rPr lang="en-US" sz="1200" baseline="0" dirty="0" smtClean="0"/>
              <a:t> group, do the following:</a:t>
            </a:r>
          </a:p>
          <a:p>
            <a:pPr marL="685800" lvl="2" indent="-228600">
              <a:buFont typeface="Arial" pitchFamily="34" charset="0"/>
              <a:buChar char="•"/>
            </a:pPr>
            <a:r>
              <a:rPr lang="en-US" sz="1200" baseline="0" dirty="0" smtClean="0"/>
              <a:t>In the </a:t>
            </a:r>
            <a:r>
              <a:rPr lang="en-US" sz="1200" b="1" baseline="0" dirty="0" smtClean="0"/>
              <a:t>Start</a:t>
            </a:r>
            <a:r>
              <a:rPr lang="en-US" sz="1200" baseline="0" dirty="0" smtClean="0"/>
              <a:t> list, select </a:t>
            </a:r>
            <a:r>
              <a:rPr lang="en-US" sz="1200" b="1" baseline="0" dirty="0" smtClean="0"/>
              <a:t>With Previous</a:t>
            </a:r>
            <a:r>
              <a:rPr lang="en-US" sz="1200" baseline="0" dirty="0" smtClean="0"/>
              <a:t>.</a:t>
            </a:r>
          </a:p>
          <a:p>
            <a:pPr marL="685800" lvl="2" indent="-228600">
              <a:buFont typeface="Arial" pitchFamily="34" charset="0"/>
              <a:buChar char="•"/>
            </a:pPr>
            <a:r>
              <a:rPr lang="en-US" sz="1200" baseline="0" dirty="0" smtClean="0"/>
              <a:t>In the </a:t>
            </a:r>
            <a:r>
              <a:rPr lang="en-US" sz="1200" b="1" baseline="0" dirty="0" smtClean="0"/>
              <a:t>Duration </a:t>
            </a:r>
            <a:r>
              <a:rPr lang="en-US" sz="1200" b="0" baseline="0" dirty="0" smtClean="0"/>
              <a:t>box</a:t>
            </a:r>
            <a:r>
              <a:rPr lang="en-US" sz="1200" baseline="0" dirty="0" smtClean="0"/>
              <a:t>, enter </a:t>
            </a:r>
            <a:r>
              <a:rPr lang="en-US" sz="1200" b="1" baseline="0" dirty="0" smtClean="0"/>
              <a:t>1.00 second.</a:t>
            </a:r>
          </a:p>
          <a:p>
            <a:pPr marL="685800" lvl="2" indent="-228600">
              <a:buFont typeface="Arial" pitchFamily="34" charset="0"/>
              <a:buChar char="•"/>
            </a:pPr>
            <a:r>
              <a:rPr lang="en-US" sz="1200" baseline="0" dirty="0" smtClean="0"/>
              <a:t>In the </a:t>
            </a:r>
            <a:r>
              <a:rPr lang="en-US" sz="1200" b="1" baseline="0" dirty="0" smtClean="0"/>
              <a:t>Delay</a:t>
            </a:r>
            <a:r>
              <a:rPr lang="en-US" sz="1200" baseline="0" dirty="0" smtClean="0"/>
              <a:t> box, enter </a:t>
            </a:r>
            <a:r>
              <a:rPr lang="en-US" sz="1200" b="1" baseline="0" dirty="0" smtClean="0"/>
              <a:t>0.5.</a:t>
            </a:r>
          </a:p>
          <a:p>
            <a:pPr marL="2286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t>Also on the </a:t>
            </a:r>
            <a:r>
              <a:rPr lang="en-US" sz="1200" b="1" baseline="0" dirty="0" smtClean="0"/>
              <a:t>Animations</a:t>
            </a:r>
            <a:r>
              <a:rPr lang="en-US" sz="1200" baseline="0" dirty="0" smtClean="0"/>
              <a:t> tab, in the </a:t>
            </a:r>
            <a:r>
              <a:rPr lang="en-US" sz="1200" b="1" baseline="0" dirty="0" smtClean="0"/>
              <a:t>Animation</a:t>
            </a:r>
            <a:r>
              <a:rPr lang="en-US" sz="1200" baseline="0" dirty="0" smtClean="0"/>
              <a:t> group, click </a:t>
            </a:r>
            <a:r>
              <a:rPr lang="en-US" sz="1200" b="1" baseline="0" dirty="0" smtClean="0"/>
              <a:t>Effect Options</a:t>
            </a:r>
            <a:r>
              <a:rPr lang="en-US" sz="1200" baseline="0" dirty="0" smtClean="0"/>
              <a:t>, and then click </a:t>
            </a:r>
            <a:r>
              <a:rPr lang="en-US" sz="1200" b="1" baseline="0" dirty="0" smtClean="0"/>
              <a:t>From Left</a:t>
            </a:r>
            <a:r>
              <a:rPr lang="en-US" sz="1200" baseline="0" dirty="0" smtClean="0"/>
              <a:t>.</a:t>
            </a:r>
          </a:p>
          <a:p>
            <a:pPr marL="2286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t>In the </a:t>
            </a:r>
            <a:r>
              <a:rPr lang="en-US" sz="1200" b="1" baseline="0" dirty="0" smtClean="0"/>
              <a:t>Animation</a:t>
            </a:r>
            <a:r>
              <a:rPr lang="en-US" sz="1200" baseline="0" dirty="0" smtClean="0"/>
              <a:t> </a:t>
            </a:r>
            <a:r>
              <a:rPr lang="en-US" sz="1200" b="1" baseline="0" dirty="0" smtClean="0"/>
              <a:t>Pane</a:t>
            </a:r>
            <a:r>
              <a:rPr lang="en-US" sz="1200" baseline="0" dirty="0" smtClean="0"/>
              <a:t>, select the eighth animation effect (float down entrance effect). On the </a:t>
            </a:r>
            <a:r>
              <a:rPr lang="en-US" sz="1200" b="1" baseline="0" dirty="0" smtClean="0"/>
              <a:t>Animations</a:t>
            </a:r>
            <a:r>
              <a:rPr lang="en-US" sz="1200" baseline="0" dirty="0" smtClean="0"/>
              <a:t> tab, in the </a:t>
            </a:r>
            <a:r>
              <a:rPr lang="en-US" sz="1200" b="1" baseline="0" dirty="0" smtClean="0"/>
              <a:t>Timing</a:t>
            </a:r>
            <a:r>
              <a:rPr lang="en-US" sz="1200" baseline="0" dirty="0" smtClean="0"/>
              <a:t> group, in the </a:t>
            </a:r>
            <a:r>
              <a:rPr lang="en-US" sz="1200" b="1" baseline="0" dirty="0" smtClean="0"/>
              <a:t>Delay</a:t>
            </a:r>
            <a:r>
              <a:rPr lang="en-US" sz="1200" baseline="0" dirty="0" smtClean="0"/>
              <a:t> box, enter </a:t>
            </a:r>
            <a:r>
              <a:rPr lang="en-US" sz="1200" b="1" baseline="0" dirty="0" smtClean="0"/>
              <a:t>0.5</a:t>
            </a:r>
            <a:r>
              <a:rPr lang="en-US" sz="1200" baseline="0" dirty="0" smtClean="0"/>
              <a:t>.</a:t>
            </a:r>
          </a:p>
          <a:p>
            <a:pPr marL="2286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t>In the </a:t>
            </a:r>
            <a:r>
              <a:rPr lang="en-US" sz="1200" b="1" baseline="0" dirty="0" smtClean="0"/>
              <a:t>Animations</a:t>
            </a:r>
            <a:r>
              <a:rPr lang="en-US" sz="1200" baseline="0" dirty="0" smtClean="0"/>
              <a:t> </a:t>
            </a:r>
            <a:r>
              <a:rPr lang="en-US" sz="1200" b="1" baseline="0" dirty="0" smtClean="0"/>
              <a:t>Pane</a:t>
            </a:r>
            <a:r>
              <a:rPr lang="en-US" sz="1200" baseline="0" dirty="0" smtClean="0"/>
              <a:t>, press and hold CTRL, and then select the 13</a:t>
            </a:r>
            <a:r>
              <a:rPr lang="en-US" sz="1200" baseline="30000" dirty="0" smtClean="0"/>
              <a:t>th</a:t>
            </a:r>
            <a:r>
              <a:rPr lang="en-US" sz="1200" baseline="0" dirty="0" smtClean="0"/>
              <a:t>, 15</a:t>
            </a:r>
            <a:r>
              <a:rPr lang="en-US" sz="1200" baseline="30000" dirty="0" smtClean="0"/>
              <a:t>th</a:t>
            </a:r>
            <a:r>
              <a:rPr lang="en-US" sz="1200" baseline="0" dirty="0" smtClean="0"/>
              <a:t>, and 17</a:t>
            </a:r>
            <a:r>
              <a:rPr lang="en-US" sz="1200" baseline="30000" dirty="0" smtClean="0"/>
              <a:t>th</a:t>
            </a:r>
            <a:r>
              <a:rPr lang="en-US" sz="1200" baseline="0" dirty="0" smtClean="0"/>
              <a:t> animation effects (float down entrance effects). On the </a:t>
            </a:r>
            <a:r>
              <a:rPr lang="en-US" sz="1200" b="1" baseline="0" dirty="0" smtClean="0"/>
              <a:t>Animations</a:t>
            </a:r>
            <a:r>
              <a:rPr lang="en-US" sz="1200" baseline="0" dirty="0" smtClean="0"/>
              <a:t> tab, in the </a:t>
            </a:r>
            <a:r>
              <a:rPr lang="en-US" sz="1200" b="1" baseline="0" dirty="0" smtClean="0"/>
              <a:t>Animation</a:t>
            </a:r>
            <a:r>
              <a:rPr lang="en-US" sz="1200" baseline="0" dirty="0" smtClean="0"/>
              <a:t> group, click </a:t>
            </a:r>
            <a:r>
              <a:rPr lang="en-US" sz="1200" b="1" baseline="0" dirty="0" smtClean="0"/>
              <a:t>More</a:t>
            </a:r>
            <a:r>
              <a:rPr lang="en-US" sz="1200" baseline="0" dirty="0" smtClean="0"/>
              <a:t>, and then under </a:t>
            </a:r>
            <a:r>
              <a:rPr lang="en-US" sz="1200" b="1" baseline="0" dirty="0" smtClean="0"/>
              <a:t>Entrance</a:t>
            </a:r>
            <a:r>
              <a:rPr lang="en-US" sz="1200" baseline="0" dirty="0" smtClean="0"/>
              <a:t> click </a:t>
            </a:r>
            <a:r>
              <a:rPr lang="en-US" sz="1200" b="1" baseline="0" dirty="0" smtClean="0"/>
              <a:t>Wipe</a:t>
            </a:r>
            <a:r>
              <a:rPr lang="en-US" sz="1200" baseline="0" dirty="0" smtClean="0"/>
              <a:t>.</a:t>
            </a:r>
          </a:p>
          <a:p>
            <a:pPr marL="2286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t>Also on the </a:t>
            </a:r>
            <a:r>
              <a:rPr lang="en-US" sz="1200" b="1" baseline="0" dirty="0" smtClean="0"/>
              <a:t>Animations</a:t>
            </a:r>
            <a:r>
              <a:rPr lang="en-US" sz="1200" baseline="0" dirty="0" smtClean="0"/>
              <a:t> tab, in the </a:t>
            </a:r>
            <a:r>
              <a:rPr lang="en-US" sz="1200" b="1" baseline="0" dirty="0" smtClean="0"/>
              <a:t>Timing</a:t>
            </a:r>
            <a:r>
              <a:rPr lang="en-US" sz="1200" baseline="0" dirty="0" smtClean="0"/>
              <a:t> group, do the following:</a:t>
            </a:r>
          </a:p>
          <a:p>
            <a:pPr marL="685800" marR="0" lvl="2"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t>In the </a:t>
            </a:r>
            <a:r>
              <a:rPr lang="en-US" sz="1200" b="1" baseline="0" dirty="0" smtClean="0"/>
              <a:t>Start</a:t>
            </a:r>
            <a:r>
              <a:rPr lang="en-US" sz="1200" baseline="0" dirty="0" smtClean="0"/>
              <a:t> list, select </a:t>
            </a:r>
            <a:r>
              <a:rPr lang="en-US" sz="1200" b="1" baseline="0" dirty="0" smtClean="0"/>
              <a:t>With Previous</a:t>
            </a:r>
            <a:r>
              <a:rPr lang="en-US" sz="1200" baseline="0" dirty="0" smtClean="0"/>
              <a:t>.</a:t>
            </a:r>
          </a:p>
          <a:p>
            <a:pPr marL="685800" marR="0" lvl="2"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t>In the </a:t>
            </a:r>
            <a:r>
              <a:rPr lang="en-US" sz="1200" b="1" baseline="0" dirty="0" smtClean="0"/>
              <a:t>Duration</a:t>
            </a:r>
            <a:r>
              <a:rPr lang="en-US" sz="1200" baseline="0" dirty="0" smtClean="0"/>
              <a:t> box, enter </a:t>
            </a:r>
            <a:r>
              <a:rPr lang="en-US" sz="1200" b="1" baseline="0" dirty="0" smtClean="0"/>
              <a:t>1.00 second.</a:t>
            </a:r>
            <a:endParaRPr lang="en-US" sz="1200" b="0" baseline="0" dirty="0" smtClean="0"/>
          </a:p>
          <a:p>
            <a:pPr marL="2286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t>In the </a:t>
            </a:r>
            <a:r>
              <a:rPr lang="en-US" sz="1200" b="1" baseline="0" dirty="0" smtClean="0"/>
              <a:t>Animation Pane</a:t>
            </a:r>
            <a:r>
              <a:rPr lang="en-US" sz="1200" b="0" baseline="0" dirty="0" smtClean="0"/>
              <a:t>, select the 13</a:t>
            </a:r>
            <a:r>
              <a:rPr lang="en-US" sz="1200" b="0" baseline="30000" dirty="0" smtClean="0"/>
              <a:t>th</a:t>
            </a:r>
            <a:r>
              <a:rPr lang="en-US" sz="1200" b="0" baseline="0" dirty="0" smtClean="0"/>
              <a:t> animation effect (wipe entrance effect). On the </a:t>
            </a:r>
            <a:r>
              <a:rPr lang="en-US" sz="1200" b="1" baseline="0" dirty="0" smtClean="0"/>
              <a:t>Animations</a:t>
            </a:r>
            <a:r>
              <a:rPr lang="en-US" sz="1200" b="0" baseline="0" dirty="0" smtClean="0"/>
              <a:t> tab, in the </a:t>
            </a:r>
            <a:r>
              <a:rPr lang="en-US" sz="1200" b="1" baseline="0" dirty="0" smtClean="0"/>
              <a:t>Timing</a:t>
            </a:r>
            <a:r>
              <a:rPr lang="en-US" sz="1200" b="0" baseline="0" dirty="0" smtClean="0"/>
              <a:t> group, in the </a:t>
            </a:r>
            <a:r>
              <a:rPr lang="en-US" sz="1200" b="1" baseline="0" dirty="0" smtClean="0"/>
              <a:t>Delay</a:t>
            </a:r>
            <a:r>
              <a:rPr lang="en-US" sz="1200" b="0" baseline="0" dirty="0" smtClean="0"/>
              <a:t> box, enter </a:t>
            </a:r>
            <a:r>
              <a:rPr lang="en-US" sz="1200" b="1" baseline="0" dirty="0" smtClean="0"/>
              <a:t>1.00 second</a:t>
            </a:r>
            <a:r>
              <a:rPr lang="en-US" sz="1200" b="0" baseline="0" dirty="0" smtClean="0"/>
              <a:t>.</a:t>
            </a:r>
          </a:p>
          <a:p>
            <a:pPr marL="2286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t>In the </a:t>
            </a:r>
            <a:r>
              <a:rPr lang="en-US" sz="1200" b="1" baseline="0" dirty="0" smtClean="0"/>
              <a:t>Animation Pane</a:t>
            </a:r>
            <a:r>
              <a:rPr lang="en-US" sz="1200" b="0" baseline="0" dirty="0" smtClean="0"/>
              <a:t>,</a:t>
            </a:r>
            <a:r>
              <a:rPr lang="en-US" sz="1200" b="1" baseline="0" dirty="0" smtClean="0"/>
              <a:t> </a:t>
            </a:r>
            <a:r>
              <a:rPr lang="en-US" sz="1200" b="0" baseline="0" dirty="0" smtClean="0"/>
              <a:t>select the 15</a:t>
            </a:r>
            <a:r>
              <a:rPr lang="en-US" sz="1200" b="0" baseline="30000" dirty="0" smtClean="0"/>
              <a:t>th</a:t>
            </a:r>
            <a:r>
              <a:rPr lang="en-US" sz="1200" b="0" baseline="0" dirty="0" smtClean="0"/>
              <a:t> animation effect (wipe entrance effect). On the </a:t>
            </a:r>
            <a:r>
              <a:rPr lang="en-US" sz="1200" b="1" baseline="0" dirty="0" smtClean="0"/>
              <a:t>Animations</a:t>
            </a:r>
            <a:r>
              <a:rPr lang="en-US" sz="1200" b="0" baseline="0" dirty="0" smtClean="0"/>
              <a:t>  tab, in the </a:t>
            </a:r>
            <a:r>
              <a:rPr lang="en-US" sz="1200" b="1" baseline="0" dirty="0" smtClean="0"/>
              <a:t>Timing</a:t>
            </a:r>
            <a:r>
              <a:rPr lang="en-US" sz="1200" b="0" baseline="0" dirty="0" smtClean="0"/>
              <a:t> group, in the </a:t>
            </a:r>
            <a:r>
              <a:rPr lang="en-US" sz="1200" b="1" baseline="0" dirty="0" smtClean="0"/>
              <a:t>Delay</a:t>
            </a:r>
            <a:r>
              <a:rPr lang="en-US" sz="1200" b="0" baseline="0" dirty="0" smtClean="0"/>
              <a:t> box, enter </a:t>
            </a:r>
            <a:r>
              <a:rPr lang="en-US" sz="1200" b="1" baseline="0" dirty="0" smtClean="0"/>
              <a:t>1.5</a:t>
            </a:r>
            <a:r>
              <a:rPr lang="en-US" sz="1200" b="0" baseline="0" dirty="0" smtClean="0"/>
              <a:t>.</a:t>
            </a:r>
          </a:p>
          <a:p>
            <a:pPr marL="2286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t>In the </a:t>
            </a:r>
            <a:r>
              <a:rPr lang="en-US" sz="1200" b="1" baseline="0" dirty="0" smtClean="0"/>
              <a:t>Animation Pane</a:t>
            </a:r>
            <a:r>
              <a:rPr lang="en-US" sz="1200" b="0" baseline="0" dirty="0" smtClean="0"/>
              <a:t>, select the 17</a:t>
            </a:r>
            <a:r>
              <a:rPr lang="en-US" sz="1200" b="0" baseline="30000" dirty="0" smtClean="0"/>
              <a:t>th</a:t>
            </a:r>
            <a:r>
              <a:rPr lang="en-US" sz="1200" b="0" baseline="0" dirty="0" smtClean="0"/>
              <a:t> animation effect (wipe entrance effect). On the </a:t>
            </a:r>
            <a:r>
              <a:rPr lang="en-US" sz="1200" b="1" baseline="0" dirty="0" smtClean="0"/>
              <a:t>Animations</a:t>
            </a:r>
            <a:r>
              <a:rPr lang="en-US" sz="1200" b="0" baseline="0" dirty="0" smtClean="0"/>
              <a:t> tab, in the </a:t>
            </a:r>
            <a:r>
              <a:rPr lang="en-US" sz="1200" b="1" baseline="0" dirty="0" smtClean="0"/>
              <a:t>Timing</a:t>
            </a:r>
            <a:r>
              <a:rPr lang="en-US" sz="1200" b="0" baseline="0" dirty="0" smtClean="0"/>
              <a:t> group, in the </a:t>
            </a:r>
            <a:r>
              <a:rPr lang="en-US" sz="1200" b="1" baseline="0" dirty="0" smtClean="0"/>
              <a:t>Delay</a:t>
            </a:r>
            <a:r>
              <a:rPr lang="en-US" sz="1200" b="0" baseline="0" dirty="0" smtClean="0"/>
              <a:t> box, enter </a:t>
            </a:r>
            <a:r>
              <a:rPr lang="en-US" sz="1200" b="1" baseline="0" dirty="0" smtClean="0"/>
              <a:t>2</a:t>
            </a:r>
            <a:r>
              <a:rPr lang="en-US" sz="1200" b="0" baseline="0" dirty="0" smtClean="0"/>
              <a:t>.</a:t>
            </a:r>
          </a:p>
          <a:p>
            <a:pPr marL="2286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t>In the </a:t>
            </a:r>
            <a:r>
              <a:rPr lang="en-US" sz="1200" b="1" baseline="0" dirty="0" smtClean="0"/>
              <a:t>Animation Pane</a:t>
            </a:r>
            <a:r>
              <a:rPr lang="en-US" sz="1200" b="0" baseline="0" dirty="0" smtClean="0"/>
              <a:t>,</a:t>
            </a:r>
            <a:r>
              <a:rPr lang="en-US" sz="1200" b="1" baseline="0" dirty="0" smtClean="0"/>
              <a:t> </a:t>
            </a:r>
            <a:r>
              <a:rPr lang="en-US" sz="1200" b="0" baseline="0" dirty="0" smtClean="0"/>
              <a:t>press and hold CTRL, and then select the 12</a:t>
            </a:r>
            <a:r>
              <a:rPr lang="en-US" sz="1200" b="0" baseline="30000" dirty="0" smtClean="0"/>
              <a:t>th</a:t>
            </a:r>
            <a:r>
              <a:rPr lang="en-US" sz="1200" b="0" baseline="0" dirty="0" smtClean="0"/>
              <a:t>, 14</a:t>
            </a:r>
            <a:r>
              <a:rPr lang="en-US" sz="1200" b="0" baseline="30000" dirty="0" smtClean="0"/>
              <a:t>th</a:t>
            </a:r>
            <a:r>
              <a:rPr lang="en-US" sz="1200" b="0" baseline="0" dirty="0" smtClean="0"/>
              <a:t>, 16</a:t>
            </a:r>
            <a:r>
              <a:rPr lang="en-US" sz="1200" b="0" baseline="30000" dirty="0" smtClean="0"/>
              <a:t>th</a:t>
            </a:r>
            <a:r>
              <a:rPr lang="en-US" sz="1200" b="0" baseline="0" dirty="0" smtClean="0"/>
              <a:t>, and 18</a:t>
            </a:r>
            <a:r>
              <a:rPr lang="en-US" sz="1200" b="0" baseline="30000" dirty="0" smtClean="0"/>
              <a:t>th</a:t>
            </a:r>
            <a:r>
              <a:rPr lang="en-US" sz="1200" b="0" baseline="0" dirty="0" smtClean="0"/>
              <a:t> animation effects (float down entrance effects). On the </a:t>
            </a:r>
            <a:r>
              <a:rPr lang="en-US" sz="1200" b="1" baseline="0" dirty="0" smtClean="0"/>
              <a:t>Animations</a:t>
            </a:r>
            <a:r>
              <a:rPr lang="en-US" sz="1200" b="0" baseline="0" dirty="0" smtClean="0"/>
              <a:t> tab, in the </a:t>
            </a:r>
            <a:r>
              <a:rPr lang="en-US" sz="1200" b="1" baseline="0" dirty="0" smtClean="0"/>
              <a:t>Timing</a:t>
            </a:r>
            <a:r>
              <a:rPr lang="en-US" sz="1200" b="0" baseline="0" dirty="0" smtClean="0"/>
              <a:t> group, in the </a:t>
            </a:r>
            <a:r>
              <a:rPr lang="en-US" sz="1200" b="1" baseline="0" dirty="0" smtClean="0"/>
              <a:t>Start</a:t>
            </a:r>
            <a:r>
              <a:rPr lang="en-US" sz="1200" b="0" baseline="0" dirty="0" smtClean="0"/>
              <a:t> list, select </a:t>
            </a:r>
            <a:r>
              <a:rPr lang="en-US" sz="1200" b="1" baseline="0" dirty="0" smtClean="0"/>
              <a:t>With Previous</a:t>
            </a:r>
            <a:r>
              <a:rPr lang="en-US" sz="1200" b="0" baseline="0" dirty="0" smtClean="0"/>
              <a:t>.</a:t>
            </a:r>
          </a:p>
        </p:txBody>
      </p:sp>
      <p:sp>
        <p:nvSpPr>
          <p:cNvPr id="5" name="Slide Image Placeholder 4"/>
          <p:cNvSpPr>
            <a:spLocks noGrp="1" noRot="1" noChangeAspect="1"/>
          </p:cNvSpPr>
          <p:nvPr>
            <p:ph type="sldImg"/>
          </p:nvPr>
        </p:nvSpPr>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825D22-9C7B-4507-8A7A-214BD6ACCC61}" type="slidenum">
              <a:rPr lang="en-US" altLang="en-US" smtClean="0"/>
              <a:pPr/>
              <a:t>68</a:t>
            </a:fld>
            <a:endParaRPr lang="en-US" altLang="en-US" dirty="0"/>
          </a:p>
        </p:txBody>
      </p:sp>
    </p:spTree>
    <p:extLst>
      <p:ext uri="{BB962C8B-B14F-4D97-AF65-F5344CB8AC3E}">
        <p14:creationId xmlns:p14="http://schemas.microsoft.com/office/powerpoint/2010/main" val="2131635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825D22-9C7B-4507-8A7A-214BD6ACCC61}" type="slidenum">
              <a:rPr lang="en-US" altLang="en-US" smtClean="0"/>
              <a:pPr/>
              <a:t>69</a:t>
            </a:fld>
            <a:endParaRPr lang="en-US" altLang="en-US" dirty="0"/>
          </a:p>
        </p:txBody>
      </p:sp>
    </p:spTree>
    <p:extLst>
      <p:ext uri="{BB962C8B-B14F-4D97-AF65-F5344CB8AC3E}">
        <p14:creationId xmlns:p14="http://schemas.microsoft.com/office/powerpoint/2010/main" val="2680528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825D22-9C7B-4507-8A7A-214BD6ACCC61}" type="slidenum">
              <a:rPr lang="en-US" altLang="en-US" smtClean="0"/>
              <a:pPr/>
              <a:t>70</a:t>
            </a:fld>
            <a:endParaRPr lang="en-US" altLang="en-US" dirty="0"/>
          </a:p>
        </p:txBody>
      </p:sp>
    </p:spTree>
    <p:extLst>
      <p:ext uri="{BB962C8B-B14F-4D97-AF65-F5344CB8AC3E}">
        <p14:creationId xmlns:p14="http://schemas.microsoft.com/office/powerpoint/2010/main" val="3532899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F5948FB-FEA4-4A19-97EF-7F66C8606FBA}" type="datetimeFigureOut">
              <a:rPr lang="en-US" smtClean="0"/>
              <a:pPr/>
              <a:t>1/12/2019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473401-9255-455B-BCC3-5675D68BA61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5948FB-FEA4-4A19-97EF-7F66C8606FBA}" type="datetimeFigureOut">
              <a:rPr lang="en-US" smtClean="0"/>
              <a:pPr/>
              <a:t>1/12/2019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473401-9255-455B-BCC3-5675D68BA61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5948FB-FEA4-4A19-97EF-7F66C8606FBA}" type="datetimeFigureOut">
              <a:rPr lang="en-US" smtClean="0"/>
              <a:pPr/>
              <a:t>1/12/2019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473401-9255-455B-BCC3-5675D68BA61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B58BAA-FB79-42BD-963B-70885281240E}" type="datetimeFigureOut">
              <a:rPr lang="en-US" smtClean="0"/>
              <a:pPr/>
              <a:t>1/12/2019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473401-9255-455B-BCC3-5675D68BA61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F5948FB-FEA4-4A19-97EF-7F66C8606FBA}" type="datetimeFigureOut">
              <a:rPr lang="en-US" smtClean="0"/>
              <a:pPr/>
              <a:t>1/12/2019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A62397-9A77-4404-BCC2-94E8B709A89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F5948FB-FEA4-4A19-97EF-7F66C8606FBA}" type="datetimeFigureOut">
              <a:rPr lang="en-US" smtClean="0"/>
              <a:pPr/>
              <a:t>1/12/2019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473401-9255-455B-BCC3-5675D68BA61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F5948FB-FEA4-4A19-97EF-7F66C8606FBA}" type="datetimeFigureOut">
              <a:rPr lang="en-US" smtClean="0"/>
              <a:pPr/>
              <a:t>1/12/2019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473401-9255-455B-BCC3-5675D68BA61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F5948FB-FEA4-4A19-97EF-7F66C8606FBA}" type="datetimeFigureOut">
              <a:rPr lang="en-US" smtClean="0"/>
              <a:pPr/>
              <a:t>1/12/2019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473401-9255-455B-BCC3-5675D68BA61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5948FB-FEA4-4A19-97EF-7F66C8606FBA}" type="datetimeFigureOut">
              <a:rPr lang="en-US" smtClean="0"/>
              <a:pPr/>
              <a:t>1/12/2019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473401-9255-455B-BCC3-5675D68BA61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5948FB-FEA4-4A19-97EF-7F66C8606FBA}" type="datetimeFigureOut">
              <a:rPr lang="en-US" smtClean="0"/>
              <a:pPr/>
              <a:t>1/12/2019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473401-9255-455B-BCC3-5675D68BA61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5948FB-FEA4-4A19-97EF-7F66C8606FBA}" type="datetimeFigureOut">
              <a:rPr lang="en-US" smtClean="0"/>
              <a:pPr/>
              <a:t>1/12/2019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473401-9255-455B-BCC3-5675D68BA61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9000">
              <a:schemeClr val="bg1"/>
            </a:gs>
            <a:gs pos="100000">
              <a:schemeClr val="accent3">
                <a:lumMod val="40000"/>
                <a:lumOff val="60000"/>
              </a:schemeClr>
            </a:gs>
          </a:gsLst>
          <a:lin ang="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5948FB-FEA4-4A19-97EF-7F66C8606FBA}" type="datetimeFigureOut">
              <a:rPr lang="en-US" smtClean="0"/>
              <a:pPr/>
              <a:t>1/12/2019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473401-9255-455B-BCC3-5675D68BA61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emf"/><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gif"/><Relationship Id="rId9" Type="http://schemas.microsoft.com/office/2007/relationships/diagramDrawing" Target="../diagrams/drawing1.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7.png"/><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4.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4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cstate="print"/>
          <a:srcRect/>
          <a:stretch>
            <a:fillRect/>
          </a:stretch>
        </p:blipFill>
        <p:spPr bwMode="auto">
          <a:xfrm>
            <a:off x="3786182" y="142876"/>
            <a:ext cx="1071570" cy="928670"/>
          </a:xfrm>
          <a:prstGeom prst="ellipse">
            <a:avLst/>
          </a:prstGeom>
          <a:ln>
            <a:noFill/>
          </a:ln>
          <a:effectLst/>
        </p:spPr>
      </p:pic>
      <p:sp>
        <p:nvSpPr>
          <p:cNvPr id="5" name="Title 4"/>
          <p:cNvSpPr>
            <a:spLocks noGrp="1"/>
          </p:cNvSpPr>
          <p:nvPr>
            <p:ph type="title"/>
          </p:nvPr>
        </p:nvSpPr>
        <p:spPr>
          <a:xfrm>
            <a:off x="323528" y="2642475"/>
            <a:ext cx="8568952" cy="3139311"/>
          </a:xfrm>
          <a:prstGeom prst="rect">
            <a:avLst/>
          </a:prstGeom>
          <a:noFill/>
          <a:ln>
            <a:noFill/>
          </a:ln>
        </p:spPr>
        <p:txBody>
          <a:bodyPr wrap="square" lIns="91432" tIns="45715" rIns="91432" bIns="45715" anchor="ctr" anchorCtr="1">
            <a:spAutoFit/>
            <a:scene3d>
              <a:camera prst="orthographicFront"/>
              <a:lightRig rig="threePt" dir="t"/>
            </a:scene3d>
            <a:sp3d extrusionH="57150">
              <a:bevelT w="38100" h="38100"/>
            </a:sp3d>
          </a:bodyPr>
          <a:lstStyle/>
          <a:p>
            <a:pPr algn="ctr" fontAlgn="auto">
              <a:lnSpc>
                <a:spcPct val="150000"/>
              </a:lnSpc>
              <a:spcBef>
                <a:spcPts val="0"/>
              </a:spcBef>
              <a:spcAft>
                <a:spcPts val="0"/>
              </a:spcAft>
              <a:defRPr/>
            </a:pPr>
            <a:r>
              <a:rPr lang="fa-IR" sz="3200" b="1" i="1" u="sng" dirty="0" smtClean="0">
                <a:ln w="1905"/>
                <a:solidFill>
                  <a:schemeClr val="tx2">
                    <a:lumMod val="60000"/>
                    <a:lumOff val="40000"/>
                  </a:schemeClr>
                </a:solidFill>
                <a:effectLst>
                  <a:innerShdw blurRad="69850" dist="43180" dir="5400000">
                    <a:srgbClr val="000000">
                      <a:alpha val="65000"/>
                    </a:srgbClr>
                  </a:innerShdw>
                </a:effectLst>
                <a:cs typeface="B Titr" pitchFamily="2" charset="-78"/>
              </a:rPr>
              <a:t>بودجه پیشنهادی سال 1398</a:t>
            </a:r>
            <a:r>
              <a:rPr lang="fa-IR"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Titr" pitchFamily="2" charset="-78"/>
              </a:rPr>
              <a:t/>
            </a:r>
            <a:br>
              <a:rPr lang="fa-IR"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Titr" pitchFamily="2" charset="-78"/>
              </a:rPr>
            </a:br>
            <a:r>
              <a:rPr lang="fa-IR" sz="1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Titr" pitchFamily="2" charset="-78"/>
              </a:rPr>
              <a:t/>
            </a:r>
            <a:br>
              <a:rPr lang="fa-IR" sz="1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Titr" pitchFamily="2" charset="-78"/>
              </a:rPr>
            </a:br>
            <a:r>
              <a:rPr lang="fa-IR" sz="2400" b="1" dirty="0" smtClean="0">
                <a:ln w="1905"/>
                <a:solidFill>
                  <a:srgbClr val="002060"/>
                </a:solidFill>
                <a:effectLst>
                  <a:innerShdw blurRad="69850" dist="43180" dir="5400000">
                    <a:srgbClr val="000000">
                      <a:alpha val="65000"/>
                    </a:srgbClr>
                  </a:innerShdw>
                </a:effectLst>
                <a:cs typeface="B Titr" pitchFamily="2" charset="-78"/>
              </a:rPr>
              <a:t/>
            </a:r>
            <a:br>
              <a:rPr lang="fa-IR" sz="2400" b="1" dirty="0" smtClean="0">
                <a:ln w="1905"/>
                <a:solidFill>
                  <a:srgbClr val="002060"/>
                </a:solidFill>
                <a:effectLst>
                  <a:innerShdw blurRad="69850" dist="43180" dir="5400000">
                    <a:srgbClr val="000000">
                      <a:alpha val="65000"/>
                    </a:srgbClr>
                  </a:innerShdw>
                </a:effectLst>
                <a:cs typeface="B Titr" pitchFamily="2" charset="-78"/>
              </a:rPr>
            </a:br>
            <a:r>
              <a:rPr lang="fa-IR" sz="4000" b="1" dirty="0" smtClean="0">
                <a:ln w="1905"/>
                <a:solidFill>
                  <a:srgbClr val="002060"/>
                </a:solidFill>
                <a:effectLst>
                  <a:innerShdw blurRad="69850" dist="43180" dir="5400000">
                    <a:srgbClr val="000000">
                      <a:alpha val="65000"/>
                    </a:srgbClr>
                  </a:innerShdw>
                </a:effectLst>
                <a:cs typeface="B Titr" pitchFamily="2" charset="-78"/>
              </a:rPr>
              <a:t>شرکت توزیع نیروی برق استان تهران  </a:t>
            </a:r>
            <a:r>
              <a:rPr lang="fa-IR"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Titr" pitchFamily="2" charset="-78"/>
              </a:rPr>
              <a:t/>
            </a:r>
            <a:br>
              <a:rPr lang="fa-IR"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Titr" pitchFamily="2" charset="-78"/>
              </a:rPr>
            </a:br>
            <a:endParaRPr lang="en-US"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Nazanin" panose="00000400000000000000" pitchFamily="2" charset="-78"/>
            </a:endParaRPr>
          </a:p>
        </p:txBody>
      </p:sp>
      <p:pic>
        <p:nvPicPr>
          <p:cNvPr id="7" name="Picture 6" descr="81511216528064901081.gif"/>
          <p:cNvPicPr>
            <a:picLocks noChangeAspect="1"/>
          </p:cNvPicPr>
          <p:nvPr/>
        </p:nvPicPr>
        <p:blipFill>
          <a:blip r:embed="rId4" cstate="print"/>
          <a:stretch>
            <a:fillRect/>
          </a:stretch>
        </p:blipFill>
        <p:spPr>
          <a:xfrm>
            <a:off x="2699792" y="1071534"/>
            <a:ext cx="3571868" cy="785818"/>
          </a:xfrm>
          <a:prstGeom prst="rect">
            <a:avLst/>
          </a:prstGeom>
        </p:spPr>
      </p:pic>
      <p:graphicFrame>
        <p:nvGraphicFramePr>
          <p:cNvPr id="9" name="Diagram 8"/>
          <p:cNvGraphicFramePr/>
          <p:nvPr>
            <p:extLst>
              <p:ext uri="{D42A27DB-BD31-4B8C-83A1-F6EECF244321}">
                <p14:modId xmlns:p14="http://schemas.microsoft.com/office/powerpoint/2010/main" val="1008237862"/>
              </p:ext>
            </p:extLst>
          </p:nvPr>
        </p:nvGraphicFramePr>
        <p:xfrm>
          <a:off x="71406" y="285752"/>
          <a:ext cx="9001220" cy="78579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498945523"/>
      </p:ext>
    </p:extLst>
  </p:cSld>
  <p:clrMapOvr>
    <a:masterClrMapping/>
  </p:clrMapOvr>
  <p:transition spd="med">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57661" y="177225"/>
            <a:ext cx="6028678" cy="584775"/>
          </a:xfrm>
          <a:prstGeom prst="rect">
            <a:avLst/>
          </a:prstGeom>
          <a:noFill/>
        </p:spPr>
        <p:txBody>
          <a:bodyPr wrap="square" rtlCol="1">
            <a:spAutoFit/>
          </a:bodyPr>
          <a:lstStyle/>
          <a:p>
            <a:pPr algn="ctr" rtl="1">
              <a:spcBef>
                <a:spcPct val="0"/>
              </a:spcBef>
            </a:pPr>
            <a:r>
              <a:rPr lang="fa-IR" altLang="en-US" sz="3200" dirty="0" smtClean="0">
                <a:latin typeface="Lato"/>
                <a:ea typeface="Lato"/>
                <a:cs typeface="B Titr" panose="00000700000000000000" pitchFamily="2" charset="-78"/>
                <a:sym typeface="Lato"/>
              </a:rPr>
              <a:t>کاهش شاخص نرخ خاموشی </a:t>
            </a:r>
            <a:endParaRPr lang="fa-IR" altLang="en-US" sz="3200" dirty="0">
              <a:latin typeface="Lato"/>
              <a:ea typeface="Lato"/>
              <a:cs typeface="B Titr" panose="00000700000000000000" pitchFamily="2" charset="-78"/>
              <a:sym typeface="Lato"/>
            </a:endParaRPr>
          </a:p>
        </p:txBody>
      </p:sp>
      <p:graphicFrame>
        <p:nvGraphicFramePr>
          <p:cNvPr id="11" name="Chart 10">
            <a:extLst>
              <a:ext uri="{FF2B5EF4-FFF2-40B4-BE49-F238E27FC236}">
                <a16:creationId xmlns:a16="http://schemas.microsoft.com/office/drawing/2014/main" id="{0FA3BCF9-7650-47BD-9222-566E9543D582}"/>
              </a:ext>
            </a:extLst>
          </p:cNvPr>
          <p:cNvGraphicFramePr>
            <a:graphicFrameLocks/>
          </p:cNvGraphicFramePr>
          <p:nvPr>
            <p:extLst>
              <p:ext uri="{D42A27DB-BD31-4B8C-83A1-F6EECF244321}">
                <p14:modId xmlns:p14="http://schemas.microsoft.com/office/powerpoint/2010/main" val="997433563"/>
              </p:ext>
            </p:extLst>
          </p:nvPr>
        </p:nvGraphicFramePr>
        <p:xfrm>
          <a:off x="226243" y="877074"/>
          <a:ext cx="867266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Chart 11">
            <a:extLst>
              <a:ext uri="{FF2B5EF4-FFF2-40B4-BE49-F238E27FC236}">
                <a16:creationId xmlns:a16="http://schemas.microsoft.com/office/drawing/2014/main" id="{D960C889-D958-4101-B789-05BAF0FDA8F1}"/>
              </a:ext>
            </a:extLst>
          </p:cNvPr>
          <p:cNvGraphicFramePr>
            <a:graphicFrameLocks/>
          </p:cNvGraphicFramePr>
          <p:nvPr>
            <p:extLst>
              <p:ext uri="{D42A27DB-BD31-4B8C-83A1-F6EECF244321}">
                <p14:modId xmlns:p14="http://schemas.microsoft.com/office/powerpoint/2010/main" val="1717430144"/>
              </p:ext>
            </p:extLst>
          </p:nvPr>
        </p:nvGraphicFramePr>
        <p:xfrm>
          <a:off x="228600" y="3733800"/>
          <a:ext cx="8663233" cy="2985198"/>
        </p:xfrm>
        <a:graphic>
          <a:graphicData uri="http://schemas.openxmlformats.org/drawingml/2006/chart">
            <c:chart xmlns:c="http://schemas.openxmlformats.org/drawingml/2006/chart" xmlns:r="http://schemas.openxmlformats.org/officeDocument/2006/relationships" r:id="rId3"/>
          </a:graphicData>
        </a:graphic>
      </p:graphicFrame>
      <p:sp>
        <p:nvSpPr>
          <p:cNvPr id="10" name="Slide Number Placeholder 9"/>
          <p:cNvSpPr>
            <a:spLocks noGrp="1"/>
          </p:cNvSpPr>
          <p:nvPr>
            <p:ph type="sldNum" sz="quarter" idx="12"/>
          </p:nvPr>
        </p:nvSpPr>
        <p:spPr/>
        <p:txBody>
          <a:bodyPr/>
          <a:lstStyle/>
          <a:p>
            <a:fld id="{B6F15528-21DE-4FAA-801E-634DDDAF4B2B}" type="slidenum">
              <a:rPr lang="en-US" smtClean="0"/>
              <a:pPr/>
              <a:t>10</a:t>
            </a:fld>
            <a:endParaRPr lang="en-US"/>
          </a:p>
        </p:txBody>
      </p:sp>
    </p:spTree>
    <p:extLst>
      <p:ext uri="{BB962C8B-B14F-4D97-AF65-F5344CB8AC3E}">
        <p14:creationId xmlns:p14="http://schemas.microsoft.com/office/powerpoint/2010/main" val="16699080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Autofit/>
          </a:bodyPr>
          <a:lstStyle/>
          <a:p>
            <a:pPr rtl="1"/>
            <a:r>
              <a:rPr lang="fa-IR" altLang="en-US" sz="2800" dirty="0" smtClean="0">
                <a:solidFill>
                  <a:schemeClr val="bg1">
                    <a:lumMod val="50000"/>
                  </a:schemeClr>
                </a:solidFill>
                <a:latin typeface="Lato"/>
                <a:ea typeface="Lato"/>
                <a:cs typeface="B Titr" panose="00000700000000000000" pitchFamily="2" charset="-78"/>
                <a:sym typeface="Lato"/>
              </a:rPr>
              <a:t>اهداف کمی معاونت بهره برداری و دیسپاچینگ در سال 1398</a:t>
            </a:r>
            <a:endParaRPr lang="en-US" altLang="en-US" sz="2800" dirty="0" smtClean="0">
              <a:solidFill>
                <a:schemeClr val="bg1">
                  <a:lumMod val="50000"/>
                </a:schemeClr>
              </a:solidFill>
              <a:latin typeface="Lato"/>
              <a:ea typeface="Lato"/>
              <a:cs typeface="B Titr" panose="00000700000000000000" pitchFamily="2" charset="-78"/>
              <a:sym typeface="Lato"/>
            </a:endParaRPr>
          </a:p>
        </p:txBody>
      </p:sp>
      <p:graphicFrame>
        <p:nvGraphicFramePr>
          <p:cNvPr id="8" name="Table 7"/>
          <p:cNvGraphicFramePr>
            <a:graphicFrameLocks noGrp="1"/>
          </p:cNvGraphicFramePr>
          <p:nvPr/>
        </p:nvGraphicFramePr>
        <p:xfrm>
          <a:off x="228600" y="1371600"/>
          <a:ext cx="8610600" cy="2860624"/>
        </p:xfrm>
        <a:graphic>
          <a:graphicData uri="http://schemas.openxmlformats.org/drawingml/2006/table">
            <a:tbl>
              <a:tblPr rtl="1"/>
              <a:tblGrid>
                <a:gridCol w="2655453">
                  <a:extLst>
                    <a:ext uri="{9D8B030D-6E8A-4147-A177-3AD203B41FA5}">
                      <a16:colId xmlns:a16="http://schemas.microsoft.com/office/drawing/2014/main" val="20000"/>
                    </a:ext>
                  </a:extLst>
                </a:gridCol>
                <a:gridCol w="551874">
                  <a:extLst>
                    <a:ext uri="{9D8B030D-6E8A-4147-A177-3AD203B41FA5}">
                      <a16:colId xmlns:a16="http://schemas.microsoft.com/office/drawing/2014/main" val="20001"/>
                    </a:ext>
                  </a:extLst>
                </a:gridCol>
                <a:gridCol w="595744">
                  <a:extLst>
                    <a:ext uri="{9D8B030D-6E8A-4147-A177-3AD203B41FA5}">
                      <a16:colId xmlns:a16="http://schemas.microsoft.com/office/drawing/2014/main" val="20002"/>
                    </a:ext>
                  </a:extLst>
                </a:gridCol>
                <a:gridCol w="591128">
                  <a:extLst>
                    <a:ext uri="{9D8B030D-6E8A-4147-A177-3AD203B41FA5}">
                      <a16:colId xmlns:a16="http://schemas.microsoft.com/office/drawing/2014/main" val="20003"/>
                    </a:ext>
                  </a:extLst>
                </a:gridCol>
                <a:gridCol w="628072">
                  <a:extLst>
                    <a:ext uri="{9D8B030D-6E8A-4147-A177-3AD203B41FA5}">
                      <a16:colId xmlns:a16="http://schemas.microsoft.com/office/drawing/2014/main" val="20004"/>
                    </a:ext>
                  </a:extLst>
                </a:gridCol>
                <a:gridCol w="1468582">
                  <a:extLst>
                    <a:ext uri="{9D8B030D-6E8A-4147-A177-3AD203B41FA5}">
                      <a16:colId xmlns:a16="http://schemas.microsoft.com/office/drawing/2014/main" val="20005"/>
                    </a:ext>
                  </a:extLst>
                </a:gridCol>
                <a:gridCol w="1129146">
                  <a:extLst>
                    <a:ext uri="{9D8B030D-6E8A-4147-A177-3AD203B41FA5}">
                      <a16:colId xmlns:a16="http://schemas.microsoft.com/office/drawing/2014/main" val="20006"/>
                    </a:ext>
                  </a:extLst>
                </a:gridCol>
                <a:gridCol w="990601">
                  <a:extLst>
                    <a:ext uri="{9D8B030D-6E8A-4147-A177-3AD203B41FA5}">
                      <a16:colId xmlns:a16="http://schemas.microsoft.com/office/drawing/2014/main" val="20007"/>
                    </a:ext>
                  </a:extLst>
                </a:gridCol>
              </a:tblGrid>
              <a:tr h="608779">
                <a:tc rowSpan="2">
                  <a:txBody>
                    <a:bodyPr/>
                    <a:lstStyle/>
                    <a:p>
                      <a:pPr algn="ctr" rtl="1" fontAlgn="ctr"/>
                      <a:r>
                        <a:rPr lang="fa-IR" sz="1400" b="1" i="0" u="none" strike="noStrike" dirty="0">
                          <a:solidFill>
                            <a:srgbClr val="000000"/>
                          </a:solidFill>
                          <a:latin typeface="B Titr"/>
                          <a:cs typeface="B Titr" pitchFamily="2" charset="-78"/>
                        </a:rPr>
                        <a:t>عنوان شاخص</a:t>
                      </a:r>
                    </a:p>
                  </a:txBody>
                  <a:tcPr marL="6824" marR="6824" marT="68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gridSpan="2">
                  <a:txBody>
                    <a:bodyPr/>
                    <a:lstStyle/>
                    <a:p>
                      <a:pPr algn="ctr" rtl="1" fontAlgn="ctr"/>
                      <a:r>
                        <a:rPr lang="fa-IR" sz="1100" b="1" i="0" u="none" strike="noStrike" dirty="0">
                          <a:solidFill>
                            <a:srgbClr val="000000"/>
                          </a:solidFill>
                          <a:latin typeface="B Titr"/>
                          <a:cs typeface="B Titr" pitchFamily="2" charset="-78"/>
                        </a:rPr>
                        <a:t>خاموشی با برنامه</a:t>
                      </a:r>
                    </a:p>
                  </a:txBody>
                  <a:tcPr marL="6824" marR="6824" marT="68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hMerge="1">
                  <a:txBody>
                    <a:bodyPr/>
                    <a:lstStyle/>
                    <a:p>
                      <a:endParaRPr lang="en-US"/>
                    </a:p>
                  </a:txBody>
                  <a:tcPr/>
                </a:tc>
                <a:tc gridSpan="2">
                  <a:txBody>
                    <a:bodyPr/>
                    <a:lstStyle/>
                    <a:p>
                      <a:pPr algn="ctr" rtl="1" fontAlgn="ctr"/>
                      <a:r>
                        <a:rPr lang="fa-IR" sz="1100" b="1" i="0" u="none" strike="noStrike" dirty="0">
                          <a:solidFill>
                            <a:srgbClr val="000000"/>
                          </a:solidFill>
                          <a:latin typeface="B Titr"/>
                          <a:cs typeface="B Titr" pitchFamily="2" charset="-78"/>
                        </a:rPr>
                        <a:t> خاموشی بی برنامه</a:t>
                      </a:r>
                    </a:p>
                  </a:txBody>
                  <a:tcPr marL="6824" marR="6824" marT="68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hMerge="1">
                  <a:txBody>
                    <a:bodyPr/>
                    <a:lstStyle/>
                    <a:p>
                      <a:endParaRPr lang="en-US"/>
                    </a:p>
                  </a:txBody>
                  <a:tcPr/>
                </a:tc>
                <a:tc rowSpan="2">
                  <a:txBody>
                    <a:bodyPr/>
                    <a:lstStyle/>
                    <a:p>
                      <a:pPr algn="ctr" rtl="1" fontAlgn="ctr"/>
                      <a:r>
                        <a:rPr lang="fa-IR" sz="1200" b="1" i="0" u="none" strike="noStrike" dirty="0">
                          <a:solidFill>
                            <a:srgbClr val="000000"/>
                          </a:solidFill>
                          <a:latin typeface="B Titr"/>
                          <a:cs typeface="B Titr" pitchFamily="2" charset="-78"/>
                        </a:rPr>
                        <a:t>سرفصل پروژه ها</a:t>
                      </a:r>
                    </a:p>
                  </a:txBody>
                  <a:tcPr marL="6824" marR="6824" marT="68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rowSpan="2">
                  <a:txBody>
                    <a:bodyPr/>
                    <a:lstStyle/>
                    <a:p>
                      <a:pPr algn="ctr" rtl="1" fontAlgn="ctr"/>
                      <a:r>
                        <a:rPr lang="fa-IR" sz="1200" b="1" i="0" u="none" strike="noStrike" dirty="0">
                          <a:solidFill>
                            <a:srgbClr val="000000"/>
                          </a:solidFill>
                          <a:latin typeface="B Titr"/>
                          <a:cs typeface="B Titr" pitchFamily="2" charset="-78"/>
                        </a:rPr>
                        <a:t>مبناي برنامه ريزي</a:t>
                      </a:r>
                    </a:p>
                  </a:txBody>
                  <a:tcPr marL="6824" marR="6824" marT="68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rowSpan="2">
                  <a:txBody>
                    <a:bodyPr/>
                    <a:lstStyle/>
                    <a:p>
                      <a:pPr algn="ctr" rtl="1" fontAlgn="ctr">
                        <a:lnSpc>
                          <a:spcPct val="150000"/>
                        </a:lnSpc>
                      </a:pPr>
                      <a:r>
                        <a:rPr lang="fa-IR" sz="1050" b="1" i="0" u="none" strike="noStrike" dirty="0">
                          <a:solidFill>
                            <a:srgbClr val="000000"/>
                          </a:solidFill>
                          <a:latin typeface="B Titr"/>
                          <a:cs typeface="B Titr" pitchFamily="2" charset="-78"/>
                        </a:rPr>
                        <a:t>اعتبارات مورد نیاز </a:t>
                      </a:r>
                      <a:br>
                        <a:rPr lang="fa-IR" sz="1050" b="1" i="0" u="none" strike="noStrike" dirty="0">
                          <a:solidFill>
                            <a:srgbClr val="000000"/>
                          </a:solidFill>
                          <a:latin typeface="B Titr"/>
                          <a:cs typeface="B Titr" pitchFamily="2" charset="-78"/>
                        </a:rPr>
                      </a:br>
                      <a:r>
                        <a:rPr lang="fa-IR" sz="1050" b="1" i="0" u="none" strike="noStrike" dirty="0">
                          <a:solidFill>
                            <a:srgbClr val="000000"/>
                          </a:solidFill>
                          <a:latin typeface="B Titr"/>
                          <a:cs typeface="B Titr" pitchFamily="2" charset="-78"/>
                        </a:rPr>
                        <a:t> میلیون ریال </a:t>
                      </a:r>
                    </a:p>
                  </a:txBody>
                  <a:tcPr marL="6824" marR="6824" marT="68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381978">
                <a:tc vMerge="1">
                  <a:txBody>
                    <a:bodyPr/>
                    <a:lstStyle/>
                    <a:p>
                      <a:endParaRPr lang="en-US"/>
                    </a:p>
                  </a:txBody>
                  <a:tcPr/>
                </a:tc>
                <a:tc>
                  <a:txBody>
                    <a:bodyPr/>
                    <a:lstStyle/>
                    <a:p>
                      <a:pPr algn="ctr" rtl="1" fontAlgn="ctr"/>
                      <a:r>
                        <a:rPr lang="fa-IR" sz="1200" b="0" i="0" u="none" strike="noStrike" dirty="0" smtClean="0">
                          <a:solidFill>
                            <a:srgbClr val="000000"/>
                          </a:solidFill>
                          <a:latin typeface="B Mitra"/>
                          <a:cs typeface="B Nazanin" pitchFamily="2" charset="-78"/>
                        </a:rPr>
                        <a:t>عملكرد 8 ماهه </a:t>
                      </a:r>
                      <a:r>
                        <a:rPr lang="en-US" sz="1200" b="0" i="0" u="none" strike="noStrike" dirty="0" smtClean="0">
                          <a:solidFill>
                            <a:srgbClr val="000000"/>
                          </a:solidFill>
                          <a:latin typeface="B Mitra"/>
                          <a:cs typeface="B Nazanin" pitchFamily="2" charset="-78"/>
                        </a:rPr>
                        <a:t>97</a:t>
                      </a:r>
                      <a:endParaRPr lang="fa-IR" sz="1200" b="0" i="0" u="none" strike="noStrike" dirty="0">
                        <a:solidFill>
                          <a:srgbClr val="000000"/>
                        </a:solidFill>
                        <a:latin typeface="B Mitra"/>
                        <a:cs typeface="B Nazanin" pitchFamily="2" charset="-78"/>
                      </a:endParaRPr>
                    </a:p>
                  </a:txBody>
                  <a:tcPr marL="6824" marR="6824" marT="68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rtl="1" fontAlgn="ctr"/>
                      <a:r>
                        <a:rPr lang="fa-IR" sz="1200" b="0" i="0" u="none" strike="noStrike" dirty="0" smtClean="0">
                          <a:solidFill>
                            <a:srgbClr val="000000"/>
                          </a:solidFill>
                          <a:latin typeface="B Mitra"/>
                          <a:cs typeface="B Nazanin" pitchFamily="2" charset="-78"/>
                        </a:rPr>
                        <a:t>پيش</a:t>
                      </a:r>
                      <a:r>
                        <a:rPr lang="fa-IR" sz="1200" b="0" i="0" u="none" strike="noStrike" baseline="0" dirty="0" smtClean="0">
                          <a:solidFill>
                            <a:srgbClr val="000000"/>
                          </a:solidFill>
                          <a:latin typeface="B Mitra"/>
                          <a:cs typeface="B Nazanin" pitchFamily="2" charset="-78"/>
                        </a:rPr>
                        <a:t> بيني</a:t>
                      </a:r>
                    </a:p>
                    <a:p>
                      <a:pPr algn="ctr" rtl="1" fontAlgn="ctr"/>
                      <a:r>
                        <a:rPr lang="en-US" sz="1200" b="0" i="0" u="none" strike="noStrike" dirty="0" smtClean="0">
                          <a:solidFill>
                            <a:srgbClr val="000000"/>
                          </a:solidFill>
                          <a:latin typeface="B Mitra"/>
                          <a:cs typeface="B Nazanin" pitchFamily="2" charset="-78"/>
                        </a:rPr>
                        <a:t>98</a:t>
                      </a:r>
                      <a:endParaRPr lang="en-US" sz="1200" b="0" i="0" u="none" strike="noStrike" dirty="0">
                        <a:solidFill>
                          <a:srgbClr val="000000"/>
                        </a:solidFill>
                        <a:latin typeface="B Mitra"/>
                        <a:cs typeface="B Nazanin" pitchFamily="2" charset="-78"/>
                      </a:endParaRPr>
                    </a:p>
                  </a:txBody>
                  <a:tcPr marL="6824" marR="6824" marT="68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rtl="1" fontAlgn="ctr"/>
                      <a:r>
                        <a:rPr lang="fa-IR" sz="1200" b="0" i="0" u="none" strike="noStrike" dirty="0" smtClean="0">
                          <a:solidFill>
                            <a:srgbClr val="000000"/>
                          </a:solidFill>
                          <a:latin typeface="B Mitra"/>
                          <a:cs typeface="B Nazanin" pitchFamily="2" charset="-78"/>
                        </a:rPr>
                        <a:t>عملكرد 8 ماهه </a:t>
                      </a:r>
                      <a:r>
                        <a:rPr lang="en-US" sz="1200" b="0" i="0" u="none" strike="noStrike" dirty="0" smtClean="0">
                          <a:solidFill>
                            <a:srgbClr val="000000"/>
                          </a:solidFill>
                          <a:latin typeface="B Mitra"/>
                          <a:cs typeface="B Nazanin" pitchFamily="2" charset="-78"/>
                        </a:rPr>
                        <a:t>97</a:t>
                      </a:r>
                      <a:endParaRPr lang="fa-IR" sz="1200" b="0" i="0" u="none" strike="noStrike" dirty="0">
                        <a:solidFill>
                          <a:srgbClr val="000000"/>
                        </a:solidFill>
                        <a:latin typeface="B Mitra"/>
                        <a:cs typeface="B Nazanin" pitchFamily="2" charset="-78"/>
                      </a:endParaRPr>
                    </a:p>
                  </a:txBody>
                  <a:tcPr marL="6824" marR="6824" marT="68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rtl="1" fontAlgn="ctr"/>
                      <a:r>
                        <a:rPr lang="fa-IR" sz="1200" b="0" i="0" u="none" strike="noStrike" dirty="0" smtClean="0">
                          <a:solidFill>
                            <a:srgbClr val="000000"/>
                          </a:solidFill>
                          <a:latin typeface="B Mitra"/>
                          <a:cs typeface="B Nazanin" pitchFamily="2" charset="-78"/>
                        </a:rPr>
                        <a:t>پيش</a:t>
                      </a:r>
                      <a:r>
                        <a:rPr lang="fa-IR" sz="1200" b="0" i="0" u="none" strike="noStrike" baseline="0" dirty="0" smtClean="0">
                          <a:solidFill>
                            <a:srgbClr val="000000"/>
                          </a:solidFill>
                          <a:latin typeface="B Mitra"/>
                          <a:cs typeface="B Nazanin" pitchFamily="2" charset="-78"/>
                        </a:rPr>
                        <a:t> بيني</a:t>
                      </a:r>
                    </a:p>
                    <a:p>
                      <a:pPr algn="ctr" rtl="1" fontAlgn="ctr"/>
                      <a:r>
                        <a:rPr lang="en-US" sz="1200" b="0" i="0" u="none" strike="noStrike" dirty="0" smtClean="0">
                          <a:solidFill>
                            <a:srgbClr val="000000"/>
                          </a:solidFill>
                          <a:latin typeface="B Mitra"/>
                          <a:cs typeface="B Nazanin" pitchFamily="2" charset="-78"/>
                        </a:rPr>
                        <a:t>98</a:t>
                      </a:r>
                      <a:endParaRPr lang="en-US" sz="1200" b="0" i="0" u="none" strike="noStrike" dirty="0">
                        <a:solidFill>
                          <a:srgbClr val="000000"/>
                        </a:solidFill>
                        <a:latin typeface="B Mitra"/>
                        <a:cs typeface="B Nazanin" pitchFamily="2" charset="-78"/>
                      </a:endParaRPr>
                    </a:p>
                  </a:txBody>
                  <a:tcPr marL="6824" marR="6824" marT="68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572967">
                <a:tc>
                  <a:txBody>
                    <a:bodyPr/>
                    <a:lstStyle/>
                    <a:p>
                      <a:pPr algn="ctr" rtl="1" fontAlgn="ctr">
                        <a:lnSpc>
                          <a:spcPct val="150000"/>
                        </a:lnSpc>
                      </a:pPr>
                      <a:r>
                        <a:rPr lang="fa-IR" sz="1300" b="1" i="0" u="none" strike="noStrike" dirty="0">
                          <a:solidFill>
                            <a:srgbClr val="000000"/>
                          </a:solidFill>
                          <a:latin typeface="B Mitra"/>
                          <a:cs typeface="B Nazanin" pitchFamily="2" charset="-78"/>
                        </a:rPr>
                        <a:t>مدت زمان خاموشی در روز به ازای هر مشترک</a:t>
                      </a:r>
                    </a:p>
                  </a:txBody>
                  <a:tcPr marL="6824" marR="6824" marT="68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800" b="0" i="0" u="none" strike="noStrike" dirty="0">
                          <a:solidFill>
                            <a:srgbClr val="000000"/>
                          </a:solidFill>
                          <a:latin typeface="B Mitra"/>
                          <a:cs typeface="B Nazanin" pitchFamily="2" charset="-78"/>
                        </a:rPr>
                        <a:t>0.76</a:t>
                      </a:r>
                    </a:p>
                  </a:txBody>
                  <a:tcPr marL="6824" marR="6824" marT="68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800" b="0" i="0" u="none" strike="noStrike" dirty="0">
                          <a:solidFill>
                            <a:srgbClr val="000000"/>
                          </a:solidFill>
                          <a:latin typeface="B Mitra"/>
                          <a:cs typeface="B Nazanin" pitchFamily="2" charset="-78"/>
                        </a:rPr>
                        <a:t>0.54</a:t>
                      </a:r>
                    </a:p>
                  </a:txBody>
                  <a:tcPr marL="6824" marR="6824" marT="68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800" b="0" i="0" u="none" strike="noStrike">
                          <a:solidFill>
                            <a:srgbClr val="000000"/>
                          </a:solidFill>
                          <a:latin typeface="B Mitra"/>
                          <a:cs typeface="B Nazanin" pitchFamily="2" charset="-78"/>
                        </a:rPr>
                        <a:t>1.1</a:t>
                      </a:r>
                    </a:p>
                  </a:txBody>
                  <a:tcPr marL="6824" marR="6824" marT="68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800" b="0" i="0" u="none" strike="noStrike">
                          <a:solidFill>
                            <a:srgbClr val="000000"/>
                          </a:solidFill>
                          <a:latin typeface="B Mitra"/>
                          <a:cs typeface="B Nazanin" pitchFamily="2" charset="-78"/>
                        </a:rPr>
                        <a:t>0.8</a:t>
                      </a:r>
                    </a:p>
                  </a:txBody>
                  <a:tcPr marL="6824" marR="6824" marT="68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rowSpan="4">
                  <a:txBody>
                    <a:bodyPr/>
                    <a:lstStyle/>
                    <a:p>
                      <a:pPr algn="ctr" rtl="1" fontAlgn="ctr">
                        <a:lnSpc>
                          <a:spcPct val="200000"/>
                        </a:lnSpc>
                      </a:pPr>
                      <a:r>
                        <a:rPr lang="fa-IR" sz="1400" b="1" i="0" u="none" strike="noStrike" dirty="0" smtClean="0">
                          <a:solidFill>
                            <a:srgbClr val="000000"/>
                          </a:solidFill>
                          <a:latin typeface="B Mitra"/>
                          <a:cs typeface="B Nazanin" pitchFamily="2" charset="-78"/>
                        </a:rPr>
                        <a:t>افزايش قدرت مانور </a:t>
                      </a:r>
                      <a:endParaRPr lang="en-US" sz="1400" b="1" i="0" u="none" strike="noStrike" dirty="0" smtClean="0">
                        <a:solidFill>
                          <a:srgbClr val="000000"/>
                        </a:solidFill>
                        <a:latin typeface="B Mitra"/>
                        <a:cs typeface="B Nazanin" pitchFamily="2" charset="-78"/>
                      </a:endParaRPr>
                    </a:p>
                    <a:p>
                      <a:pPr algn="ctr" rtl="1" fontAlgn="ctr">
                        <a:lnSpc>
                          <a:spcPct val="200000"/>
                        </a:lnSpc>
                      </a:pPr>
                      <a:r>
                        <a:rPr lang="fa-IR" sz="1400" b="1" i="0" u="none" strike="noStrike" dirty="0" smtClean="0">
                          <a:solidFill>
                            <a:srgbClr val="000000"/>
                          </a:solidFill>
                          <a:latin typeface="B Mitra"/>
                          <a:cs typeface="B Nazanin" pitchFamily="2" charset="-78"/>
                        </a:rPr>
                        <a:t> توسعه فيدر </a:t>
                      </a:r>
                      <a:endParaRPr lang="en-US" sz="1400" b="1" i="0" u="none" strike="noStrike" dirty="0" smtClean="0">
                        <a:solidFill>
                          <a:srgbClr val="000000"/>
                        </a:solidFill>
                        <a:latin typeface="B Mitra"/>
                        <a:cs typeface="B Nazanin" pitchFamily="2" charset="-78"/>
                      </a:endParaRPr>
                    </a:p>
                    <a:p>
                      <a:pPr algn="ctr" rtl="1" fontAlgn="ctr">
                        <a:lnSpc>
                          <a:spcPct val="200000"/>
                        </a:lnSpc>
                      </a:pPr>
                      <a:r>
                        <a:rPr lang="fa-IR" sz="1400" b="1" i="0" u="none" strike="noStrike" dirty="0" smtClean="0">
                          <a:solidFill>
                            <a:srgbClr val="000000"/>
                          </a:solidFill>
                          <a:latin typeface="B Mitra"/>
                          <a:cs typeface="B Nazanin" pitchFamily="2" charset="-78"/>
                        </a:rPr>
                        <a:t> </a:t>
                      </a:r>
                      <a:r>
                        <a:rPr lang="en-US" sz="1400" b="1" i="0" u="none" strike="noStrike" dirty="0" smtClean="0">
                          <a:solidFill>
                            <a:srgbClr val="000000"/>
                          </a:solidFill>
                          <a:latin typeface="B Mitra"/>
                          <a:cs typeface="B Nazanin" pitchFamily="2" charset="-78"/>
                        </a:rPr>
                        <a:t>PM </a:t>
                      </a:r>
                    </a:p>
                    <a:p>
                      <a:pPr algn="ctr" rtl="1" fontAlgn="ctr">
                        <a:lnSpc>
                          <a:spcPct val="200000"/>
                        </a:lnSpc>
                      </a:pPr>
                      <a:r>
                        <a:rPr lang="fa-IR" sz="1400" b="1" i="0" u="none" strike="noStrike" dirty="0" smtClean="0">
                          <a:solidFill>
                            <a:srgbClr val="000000"/>
                          </a:solidFill>
                          <a:latin typeface="B Mitra"/>
                          <a:cs typeface="B Nazanin" pitchFamily="2" charset="-78"/>
                        </a:rPr>
                        <a:t>خط گرم</a:t>
                      </a:r>
                      <a:endParaRPr lang="fa-IR" sz="1400" b="1" i="0" u="none" strike="noStrike" dirty="0">
                        <a:solidFill>
                          <a:srgbClr val="000000"/>
                        </a:solidFill>
                        <a:latin typeface="B Mitra"/>
                        <a:cs typeface="B Nazanin" pitchFamily="2" charset="-78"/>
                      </a:endParaRPr>
                    </a:p>
                  </a:txBody>
                  <a:tcPr marL="6824" marR="6824" marT="68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rowSpan="4">
                  <a:txBody>
                    <a:bodyPr/>
                    <a:lstStyle/>
                    <a:p>
                      <a:pPr algn="ctr" rtl="1" fontAlgn="ctr">
                        <a:lnSpc>
                          <a:spcPct val="200000"/>
                        </a:lnSpc>
                      </a:pPr>
                      <a:r>
                        <a:rPr lang="fa-IR" sz="1400" b="1" i="0" u="none" strike="noStrike" dirty="0">
                          <a:solidFill>
                            <a:srgbClr val="000000"/>
                          </a:solidFill>
                          <a:latin typeface="B Mitra"/>
                          <a:cs typeface="B Nazanin" pitchFamily="2" charset="-78"/>
                        </a:rPr>
                        <a:t>دستورالعمل </a:t>
                      </a:r>
                      <a:r>
                        <a:rPr lang="fa-IR" sz="1400" b="1" i="0" u="none" strike="noStrike" dirty="0" smtClean="0">
                          <a:solidFill>
                            <a:srgbClr val="000000"/>
                          </a:solidFill>
                          <a:latin typeface="B Mitra"/>
                          <a:cs typeface="B Nazanin" pitchFamily="2" charset="-78"/>
                        </a:rPr>
                        <a:t>هاي</a:t>
                      </a:r>
                      <a:endParaRPr lang="en-US" sz="1400" b="1" i="0" u="none" strike="noStrike" dirty="0" smtClean="0">
                        <a:solidFill>
                          <a:srgbClr val="000000"/>
                        </a:solidFill>
                        <a:latin typeface="B Mitra"/>
                        <a:cs typeface="B Nazanin" pitchFamily="2" charset="-78"/>
                      </a:endParaRPr>
                    </a:p>
                    <a:p>
                      <a:pPr algn="ctr" rtl="1" fontAlgn="ctr">
                        <a:lnSpc>
                          <a:spcPct val="200000"/>
                        </a:lnSpc>
                      </a:pPr>
                      <a:r>
                        <a:rPr lang="fa-IR" sz="1400" b="1" i="0" u="none" strike="noStrike" dirty="0" smtClean="0">
                          <a:solidFill>
                            <a:srgbClr val="000000"/>
                          </a:solidFill>
                          <a:latin typeface="B Mitra"/>
                          <a:cs typeface="B Nazanin" pitchFamily="2" charset="-78"/>
                        </a:rPr>
                        <a:t> </a:t>
                      </a:r>
                      <a:r>
                        <a:rPr lang="fa-IR" sz="1400" b="1" i="0" u="none" strike="noStrike" dirty="0">
                          <a:solidFill>
                            <a:srgbClr val="000000"/>
                          </a:solidFill>
                          <a:latin typeface="B Mitra"/>
                          <a:cs typeface="B Nazanin" pitchFamily="2" charset="-78"/>
                        </a:rPr>
                        <a:t>توانير</a:t>
                      </a:r>
                    </a:p>
                  </a:txBody>
                  <a:tcPr marL="6824" marR="6824" marT="68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rowSpan="4">
                  <a:txBody>
                    <a:bodyPr/>
                    <a:lstStyle/>
                    <a:p>
                      <a:pPr algn="ctr" rtl="1" fontAlgn="ctr"/>
                      <a:r>
                        <a:rPr lang="en-US" sz="1800" b="0" i="0" u="none" strike="noStrike" dirty="0" smtClean="0">
                          <a:solidFill>
                            <a:srgbClr val="000000"/>
                          </a:solidFill>
                          <a:latin typeface="B Mitra"/>
                          <a:cs typeface="B Nazanin" pitchFamily="2" charset="-78"/>
                        </a:rPr>
                        <a:t>1,246,000</a:t>
                      </a:r>
                      <a:endParaRPr lang="en-US" sz="1800" b="0" i="0" u="none" strike="noStrike" dirty="0">
                        <a:solidFill>
                          <a:srgbClr val="000000"/>
                        </a:solidFill>
                        <a:latin typeface="B Mitra"/>
                        <a:cs typeface="B Nazanin" pitchFamily="2" charset="-78"/>
                      </a:endParaRPr>
                    </a:p>
                  </a:txBody>
                  <a:tcPr marL="6824" marR="6824" marT="68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19938">
                <a:tc>
                  <a:txBody>
                    <a:bodyPr/>
                    <a:lstStyle/>
                    <a:p>
                      <a:pPr algn="ctr" rtl="1" fontAlgn="ctr">
                        <a:lnSpc>
                          <a:spcPct val="150000"/>
                        </a:lnSpc>
                      </a:pPr>
                      <a:r>
                        <a:rPr lang="fa-IR" sz="1300" b="1" i="0" u="none" strike="noStrike" dirty="0">
                          <a:solidFill>
                            <a:srgbClr val="000000"/>
                          </a:solidFill>
                          <a:latin typeface="B Mitra"/>
                          <a:cs typeface="B Nazanin" pitchFamily="2" charset="-78"/>
                        </a:rPr>
                        <a:t>نرخ انرژی توزیع نشده در هزار</a:t>
                      </a:r>
                    </a:p>
                  </a:txBody>
                  <a:tcPr marL="6824" marR="6824" marT="68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800" b="0" i="0" u="none" strike="noStrike" dirty="0">
                          <a:solidFill>
                            <a:srgbClr val="000000"/>
                          </a:solidFill>
                          <a:latin typeface="B Mitra"/>
                          <a:cs typeface="B Nazanin" pitchFamily="2" charset="-78"/>
                        </a:rPr>
                        <a:t>0.53</a:t>
                      </a:r>
                    </a:p>
                  </a:txBody>
                  <a:tcPr marL="6824" marR="6824" marT="68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800" b="0" i="0" u="none" strike="noStrike" dirty="0">
                          <a:solidFill>
                            <a:srgbClr val="000000"/>
                          </a:solidFill>
                          <a:latin typeface="B Mitra"/>
                          <a:cs typeface="B Nazanin" pitchFamily="2" charset="-78"/>
                        </a:rPr>
                        <a:t>0.38</a:t>
                      </a:r>
                    </a:p>
                  </a:txBody>
                  <a:tcPr marL="6824" marR="6824" marT="68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800" b="0" i="0" u="none" strike="noStrike" dirty="0">
                          <a:solidFill>
                            <a:srgbClr val="000000"/>
                          </a:solidFill>
                          <a:latin typeface="B Mitra"/>
                          <a:cs typeface="B Nazanin" pitchFamily="2" charset="-78"/>
                        </a:rPr>
                        <a:t>0.76</a:t>
                      </a:r>
                    </a:p>
                  </a:txBody>
                  <a:tcPr marL="6824" marR="6824" marT="68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800" b="0" i="0" u="none" strike="noStrike" dirty="0">
                          <a:solidFill>
                            <a:srgbClr val="000000"/>
                          </a:solidFill>
                          <a:latin typeface="B Mitra"/>
                          <a:cs typeface="B Nazanin" pitchFamily="2" charset="-78"/>
                        </a:rPr>
                        <a:t>0.56</a:t>
                      </a:r>
                    </a:p>
                  </a:txBody>
                  <a:tcPr marL="6824" marR="6824" marT="68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vMerge="1">
                  <a:txBody>
                    <a:bodyPr/>
                    <a:lstStyle/>
                    <a:p>
                      <a:pPr algn="ctr" rtl="1" fontAlgn="ctr"/>
                      <a:endParaRPr lang="fa-IR" sz="1050" b="1" i="0" u="none" strike="noStrike" dirty="0">
                        <a:solidFill>
                          <a:srgbClr val="000000"/>
                        </a:solidFill>
                        <a:latin typeface="B Mitra"/>
                        <a:cs typeface="B Nazanin" pitchFamily="2" charset="-78"/>
                      </a:endParaRPr>
                    </a:p>
                  </a:txBody>
                  <a:tcPr marL="6824" marR="6824" marT="68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rtl="1" fontAlgn="ctr"/>
                      <a:endParaRPr lang="fa-IR" sz="1050" b="1" i="0" u="none" strike="noStrike" dirty="0">
                        <a:solidFill>
                          <a:srgbClr val="000000"/>
                        </a:solidFill>
                        <a:latin typeface="B Mitra"/>
                        <a:cs typeface="B Nazanin" pitchFamily="2" charset="-78"/>
                      </a:endParaRPr>
                    </a:p>
                  </a:txBody>
                  <a:tcPr marL="6824" marR="6824" marT="68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rtl="1" fontAlgn="ctr"/>
                      <a:endParaRPr lang="en-US" sz="1600" b="0" i="0" u="none" strike="noStrike" dirty="0">
                        <a:solidFill>
                          <a:srgbClr val="000000"/>
                        </a:solidFill>
                        <a:latin typeface="B Mitra"/>
                        <a:cs typeface="B Nazanin" pitchFamily="2" charset="-78"/>
                      </a:endParaRPr>
                    </a:p>
                  </a:txBody>
                  <a:tcPr marL="6824" marR="6824" marT="68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38481">
                <a:tc>
                  <a:txBody>
                    <a:bodyPr/>
                    <a:lstStyle/>
                    <a:p>
                      <a:pPr algn="ctr" rtl="1" fontAlgn="ctr"/>
                      <a:r>
                        <a:rPr lang="en-US" sz="1300" b="1" i="0" u="none" strike="noStrike" dirty="0">
                          <a:solidFill>
                            <a:srgbClr val="000000"/>
                          </a:solidFill>
                          <a:latin typeface="B Mitra"/>
                          <a:cs typeface="B Nazanin" pitchFamily="2" charset="-78"/>
                        </a:rPr>
                        <a:t>SAIFI</a:t>
                      </a:r>
                    </a:p>
                  </a:txBody>
                  <a:tcPr marL="6824" marR="6824" marT="68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en-US" sz="1800" b="0" i="0" u="none" strike="noStrike" dirty="0">
                          <a:solidFill>
                            <a:srgbClr val="000000"/>
                          </a:solidFill>
                          <a:latin typeface="B Mitra"/>
                          <a:cs typeface="B Nazanin" pitchFamily="2" charset="-78"/>
                        </a:rPr>
                        <a:t>5.65</a:t>
                      </a:r>
                    </a:p>
                  </a:txBody>
                  <a:tcPr marL="6824" marR="6824" marT="68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en-US" sz="1800" b="0" i="0" u="none" strike="noStrike" dirty="0">
                          <a:solidFill>
                            <a:srgbClr val="000000"/>
                          </a:solidFill>
                          <a:latin typeface="B Mitra"/>
                          <a:cs typeface="B Nazanin" pitchFamily="2" charset="-78"/>
                        </a:rPr>
                        <a:t>4.78</a:t>
                      </a:r>
                    </a:p>
                  </a:txBody>
                  <a:tcPr marL="6824" marR="6824" marT="68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en-US" sz="1800" b="0" i="0" u="none" strike="noStrike" dirty="0">
                          <a:solidFill>
                            <a:srgbClr val="000000"/>
                          </a:solidFill>
                          <a:latin typeface="B Mitra"/>
                          <a:cs typeface="B Nazanin" pitchFamily="2" charset="-78"/>
                        </a:rPr>
                        <a:t>9.63</a:t>
                      </a:r>
                    </a:p>
                  </a:txBody>
                  <a:tcPr marL="6824" marR="6824" marT="68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en-US" sz="1800" b="0" i="0" u="none" strike="noStrike" dirty="0">
                          <a:solidFill>
                            <a:srgbClr val="000000"/>
                          </a:solidFill>
                          <a:latin typeface="B Mitra"/>
                          <a:cs typeface="B Nazanin" pitchFamily="2" charset="-78"/>
                        </a:rPr>
                        <a:t>8.5</a:t>
                      </a:r>
                    </a:p>
                  </a:txBody>
                  <a:tcPr marL="6824" marR="6824" marT="68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vMerge="1">
                  <a:txBody>
                    <a:bodyPr/>
                    <a:lstStyle/>
                    <a:p>
                      <a:pPr algn="ctr" rtl="1" fontAlgn="ctr"/>
                      <a:endParaRPr lang="fa-IR" sz="1050" b="1" i="0" u="none" strike="noStrike" dirty="0">
                        <a:solidFill>
                          <a:srgbClr val="000000"/>
                        </a:solidFill>
                        <a:latin typeface="B Mitra"/>
                        <a:cs typeface="B Nazanin" pitchFamily="2" charset="-78"/>
                      </a:endParaRPr>
                    </a:p>
                  </a:txBody>
                  <a:tcPr marL="6824" marR="6824" marT="68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rtl="1" fontAlgn="ctr"/>
                      <a:endParaRPr lang="fa-IR" sz="1050" b="1" i="0" u="none" strike="noStrike" dirty="0">
                        <a:solidFill>
                          <a:srgbClr val="000000"/>
                        </a:solidFill>
                        <a:latin typeface="B Mitra"/>
                        <a:cs typeface="B Nazanin" pitchFamily="2" charset="-78"/>
                      </a:endParaRPr>
                    </a:p>
                  </a:txBody>
                  <a:tcPr marL="6824" marR="6824" marT="68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rtl="1" fontAlgn="ctr"/>
                      <a:endParaRPr lang="en-US" sz="1600" b="0" i="0" u="none" strike="noStrike" dirty="0">
                        <a:solidFill>
                          <a:srgbClr val="000000"/>
                        </a:solidFill>
                        <a:latin typeface="B Mitra"/>
                        <a:cs typeface="B Nazanin" pitchFamily="2" charset="-78"/>
                      </a:endParaRPr>
                    </a:p>
                  </a:txBody>
                  <a:tcPr marL="6824" marR="6824" marT="68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38481">
                <a:tc>
                  <a:txBody>
                    <a:bodyPr/>
                    <a:lstStyle/>
                    <a:p>
                      <a:pPr algn="ctr" rtl="1" fontAlgn="ctr"/>
                      <a:r>
                        <a:rPr lang="en-US" sz="1300" b="1" i="0" u="none" strike="noStrike" dirty="0">
                          <a:solidFill>
                            <a:srgbClr val="000000"/>
                          </a:solidFill>
                          <a:latin typeface="B Mitra"/>
                          <a:cs typeface="B Nazanin" pitchFamily="2" charset="-78"/>
                        </a:rPr>
                        <a:t>SAIDI</a:t>
                      </a:r>
                    </a:p>
                  </a:txBody>
                  <a:tcPr marL="6824" marR="6824" marT="68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800" b="0" i="0" u="none" strike="noStrike" dirty="0">
                          <a:solidFill>
                            <a:srgbClr val="000000"/>
                          </a:solidFill>
                          <a:latin typeface="B Mitra"/>
                          <a:cs typeface="B Nazanin" pitchFamily="2" charset="-78"/>
                        </a:rPr>
                        <a:t>277.4</a:t>
                      </a:r>
                    </a:p>
                  </a:txBody>
                  <a:tcPr marL="6824" marR="6824" marT="68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800" b="0" i="0" u="none" strike="noStrike" dirty="0">
                          <a:solidFill>
                            <a:srgbClr val="000000"/>
                          </a:solidFill>
                          <a:latin typeface="B Mitra"/>
                          <a:cs typeface="B Nazanin" pitchFamily="2" charset="-78"/>
                        </a:rPr>
                        <a:t>197.1</a:t>
                      </a:r>
                    </a:p>
                  </a:txBody>
                  <a:tcPr marL="6824" marR="6824" marT="68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800" b="0" i="0" u="none" strike="noStrike">
                          <a:solidFill>
                            <a:srgbClr val="000000"/>
                          </a:solidFill>
                          <a:latin typeface="B Mitra"/>
                          <a:cs typeface="B Nazanin" pitchFamily="2" charset="-78"/>
                        </a:rPr>
                        <a:t>401.5</a:t>
                      </a:r>
                    </a:p>
                  </a:txBody>
                  <a:tcPr marL="6824" marR="6824" marT="68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800" b="0" i="0" u="none" strike="noStrike" dirty="0">
                          <a:solidFill>
                            <a:srgbClr val="000000"/>
                          </a:solidFill>
                          <a:latin typeface="B Mitra"/>
                          <a:cs typeface="B Nazanin" pitchFamily="2" charset="-78"/>
                        </a:rPr>
                        <a:t>292</a:t>
                      </a:r>
                    </a:p>
                  </a:txBody>
                  <a:tcPr marL="6824" marR="6824" marT="68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vMerge="1">
                  <a:txBody>
                    <a:bodyPr/>
                    <a:lstStyle/>
                    <a:p>
                      <a:pPr algn="ctr" rtl="1" fontAlgn="ctr"/>
                      <a:endParaRPr lang="fa-IR" sz="1050" b="1" i="0" u="none" strike="noStrike" dirty="0">
                        <a:solidFill>
                          <a:srgbClr val="000000"/>
                        </a:solidFill>
                        <a:latin typeface="B Mitra"/>
                        <a:cs typeface="B Nazanin" pitchFamily="2" charset="-78"/>
                      </a:endParaRPr>
                    </a:p>
                  </a:txBody>
                  <a:tcPr marL="6824" marR="6824" marT="68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rtl="1" fontAlgn="ctr"/>
                      <a:endParaRPr lang="fa-IR" sz="1050" b="1" i="0" u="none" strike="noStrike" dirty="0">
                        <a:solidFill>
                          <a:srgbClr val="000000"/>
                        </a:solidFill>
                        <a:latin typeface="B Mitra"/>
                        <a:cs typeface="B Nazanin" pitchFamily="2" charset="-78"/>
                      </a:endParaRPr>
                    </a:p>
                  </a:txBody>
                  <a:tcPr marL="6824" marR="6824" marT="68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rtl="1" fontAlgn="ctr"/>
                      <a:endParaRPr lang="en-US" sz="1600" b="0" i="0" u="none" strike="noStrike" dirty="0">
                        <a:solidFill>
                          <a:srgbClr val="000000"/>
                        </a:solidFill>
                        <a:latin typeface="B Mitra"/>
                        <a:cs typeface="B Nazanin" pitchFamily="2" charset="-78"/>
                      </a:endParaRPr>
                    </a:p>
                  </a:txBody>
                  <a:tcPr marL="6824" marR="6824" marT="68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graphicFrame>
        <p:nvGraphicFramePr>
          <p:cNvPr id="9" name="Table 8"/>
          <p:cNvGraphicFramePr>
            <a:graphicFrameLocks noGrp="1"/>
          </p:cNvGraphicFramePr>
          <p:nvPr/>
        </p:nvGraphicFramePr>
        <p:xfrm>
          <a:off x="228600" y="4495800"/>
          <a:ext cx="8625507" cy="1970870"/>
        </p:xfrm>
        <a:graphic>
          <a:graphicData uri="http://schemas.openxmlformats.org/drawingml/2006/table">
            <a:tbl>
              <a:tblPr rtl="1"/>
              <a:tblGrid>
                <a:gridCol w="2634672">
                  <a:extLst>
                    <a:ext uri="{9D8B030D-6E8A-4147-A177-3AD203B41FA5}">
                      <a16:colId xmlns:a16="http://schemas.microsoft.com/office/drawing/2014/main" val="20000"/>
                    </a:ext>
                  </a:extLst>
                </a:gridCol>
                <a:gridCol w="1166092">
                  <a:extLst>
                    <a:ext uri="{9D8B030D-6E8A-4147-A177-3AD203B41FA5}">
                      <a16:colId xmlns:a16="http://schemas.microsoft.com/office/drawing/2014/main" val="20001"/>
                    </a:ext>
                  </a:extLst>
                </a:gridCol>
                <a:gridCol w="1215633">
                  <a:extLst>
                    <a:ext uri="{9D8B030D-6E8A-4147-A177-3AD203B41FA5}">
                      <a16:colId xmlns:a16="http://schemas.microsoft.com/office/drawing/2014/main" val="20002"/>
                    </a:ext>
                  </a:extLst>
                </a:gridCol>
                <a:gridCol w="1489364">
                  <a:extLst>
                    <a:ext uri="{9D8B030D-6E8A-4147-A177-3AD203B41FA5}">
                      <a16:colId xmlns:a16="http://schemas.microsoft.com/office/drawing/2014/main" val="20003"/>
                    </a:ext>
                  </a:extLst>
                </a:gridCol>
                <a:gridCol w="1129146">
                  <a:extLst>
                    <a:ext uri="{9D8B030D-6E8A-4147-A177-3AD203B41FA5}">
                      <a16:colId xmlns:a16="http://schemas.microsoft.com/office/drawing/2014/main" val="20004"/>
                    </a:ext>
                  </a:extLst>
                </a:gridCol>
                <a:gridCol w="990600">
                  <a:extLst>
                    <a:ext uri="{9D8B030D-6E8A-4147-A177-3AD203B41FA5}">
                      <a16:colId xmlns:a16="http://schemas.microsoft.com/office/drawing/2014/main" val="20005"/>
                    </a:ext>
                  </a:extLst>
                </a:gridCol>
              </a:tblGrid>
              <a:tr h="609600">
                <a:tc>
                  <a:txBody>
                    <a:bodyPr/>
                    <a:lstStyle/>
                    <a:p>
                      <a:pPr marL="0" marR="0" indent="0" algn="ctr" defTabSz="914400" rtl="1" eaLnBrk="1" fontAlgn="ctr" latinLnBrk="0" hangingPunct="1">
                        <a:lnSpc>
                          <a:spcPct val="100000"/>
                        </a:lnSpc>
                        <a:spcBef>
                          <a:spcPts val="0"/>
                        </a:spcBef>
                        <a:spcAft>
                          <a:spcPts val="0"/>
                        </a:spcAft>
                        <a:buClrTx/>
                        <a:buSzTx/>
                        <a:buFontTx/>
                        <a:buNone/>
                        <a:tabLst/>
                        <a:defRPr/>
                      </a:pPr>
                      <a:r>
                        <a:rPr lang="fa-IR" sz="1400" b="1" i="0" u="none" strike="noStrike" dirty="0" smtClean="0">
                          <a:solidFill>
                            <a:srgbClr val="000000"/>
                          </a:solidFill>
                          <a:latin typeface="B Titr"/>
                          <a:cs typeface="B Titr" pitchFamily="2" charset="-78"/>
                        </a:rPr>
                        <a:t>عنوان شاخص</a:t>
                      </a:r>
                    </a:p>
                  </a:txBody>
                  <a:tcPr marL="6824" marR="6824" marT="68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rtl="1" fontAlgn="ctr">
                        <a:lnSpc>
                          <a:spcPct val="150000"/>
                        </a:lnSpc>
                      </a:pPr>
                      <a:r>
                        <a:rPr lang="fa-IR" sz="1200" b="1" i="0" u="none" strike="noStrike" dirty="0" smtClean="0">
                          <a:solidFill>
                            <a:srgbClr val="000000"/>
                          </a:solidFill>
                          <a:latin typeface="B Mitra"/>
                          <a:cs typeface="B Titr" pitchFamily="2" charset="-78"/>
                        </a:rPr>
                        <a:t>عملكرد 8 ماهه</a:t>
                      </a:r>
                      <a:endParaRPr lang="en-US" sz="1200" b="1" i="0" u="none" strike="noStrike" dirty="0" smtClean="0">
                        <a:solidFill>
                          <a:srgbClr val="000000"/>
                        </a:solidFill>
                        <a:latin typeface="B Mitra"/>
                        <a:cs typeface="B Titr" pitchFamily="2" charset="-78"/>
                      </a:endParaRPr>
                    </a:p>
                    <a:p>
                      <a:pPr algn="ctr" rtl="1" fontAlgn="ctr">
                        <a:lnSpc>
                          <a:spcPct val="150000"/>
                        </a:lnSpc>
                      </a:pPr>
                      <a:r>
                        <a:rPr lang="fa-IR" sz="1200" b="1" i="0" u="none" strike="noStrike" dirty="0" smtClean="0">
                          <a:solidFill>
                            <a:srgbClr val="000000"/>
                          </a:solidFill>
                          <a:latin typeface="B Mitra"/>
                          <a:cs typeface="B Titr" pitchFamily="2" charset="-78"/>
                        </a:rPr>
                        <a:t> </a:t>
                      </a:r>
                      <a:r>
                        <a:rPr lang="en-US" sz="1200" b="1" i="0" u="none" strike="noStrike" dirty="0" smtClean="0">
                          <a:solidFill>
                            <a:srgbClr val="000000"/>
                          </a:solidFill>
                          <a:latin typeface="B Mitra"/>
                          <a:cs typeface="B Titr" pitchFamily="2" charset="-78"/>
                        </a:rPr>
                        <a:t>97</a:t>
                      </a:r>
                      <a:endParaRPr lang="fa-IR" sz="1200" b="1" i="0" u="none" strike="noStrike" dirty="0">
                        <a:solidFill>
                          <a:srgbClr val="000000"/>
                        </a:solidFill>
                        <a:latin typeface="B Mitra"/>
                        <a:cs typeface="B Titr" pitchFamily="2" charset="-78"/>
                      </a:endParaRPr>
                    </a:p>
                  </a:txBody>
                  <a:tcPr marL="6824" marR="6824" marT="68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rtl="1" fontAlgn="ctr">
                        <a:lnSpc>
                          <a:spcPct val="150000"/>
                        </a:lnSpc>
                      </a:pPr>
                      <a:r>
                        <a:rPr lang="fa-IR" sz="1200" b="1" i="0" u="none" strike="noStrike" dirty="0" smtClean="0">
                          <a:solidFill>
                            <a:srgbClr val="000000"/>
                          </a:solidFill>
                          <a:latin typeface="B Mitra"/>
                          <a:cs typeface="B Titr" pitchFamily="2" charset="-78"/>
                        </a:rPr>
                        <a:t>پيش</a:t>
                      </a:r>
                      <a:r>
                        <a:rPr lang="fa-IR" sz="1200" b="1" i="0" u="none" strike="noStrike" baseline="0" dirty="0" smtClean="0">
                          <a:solidFill>
                            <a:srgbClr val="000000"/>
                          </a:solidFill>
                          <a:latin typeface="B Mitra"/>
                          <a:cs typeface="B Titr" pitchFamily="2" charset="-78"/>
                        </a:rPr>
                        <a:t> بيني</a:t>
                      </a:r>
                    </a:p>
                    <a:p>
                      <a:pPr algn="ctr" rtl="1" fontAlgn="ctr">
                        <a:lnSpc>
                          <a:spcPct val="150000"/>
                        </a:lnSpc>
                      </a:pPr>
                      <a:r>
                        <a:rPr lang="en-US" sz="1200" b="1" i="0" u="none" strike="noStrike" dirty="0" smtClean="0">
                          <a:solidFill>
                            <a:srgbClr val="000000"/>
                          </a:solidFill>
                          <a:latin typeface="B Mitra"/>
                          <a:cs typeface="B Titr" pitchFamily="2" charset="-78"/>
                        </a:rPr>
                        <a:t>98</a:t>
                      </a:r>
                      <a:endParaRPr lang="en-US" sz="1200" b="1" i="0" u="none" strike="noStrike" dirty="0">
                        <a:solidFill>
                          <a:srgbClr val="000000"/>
                        </a:solidFill>
                        <a:latin typeface="B Mitra"/>
                        <a:cs typeface="B Titr" pitchFamily="2" charset="-78"/>
                      </a:endParaRPr>
                    </a:p>
                  </a:txBody>
                  <a:tcPr marL="6824" marR="6824" marT="68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rtl="1" fontAlgn="ctr"/>
                      <a:r>
                        <a:rPr lang="fa-IR" sz="1200" b="1" i="0" u="none" strike="noStrike" dirty="0">
                          <a:solidFill>
                            <a:srgbClr val="000000"/>
                          </a:solidFill>
                          <a:latin typeface="B Titr"/>
                          <a:cs typeface="B Titr" pitchFamily="2" charset="-78"/>
                        </a:rPr>
                        <a:t>سرفصل پروژه ها</a:t>
                      </a:r>
                    </a:p>
                  </a:txBody>
                  <a:tcPr marL="6824" marR="6824" marT="68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rtl="1" fontAlgn="ctr"/>
                      <a:r>
                        <a:rPr lang="fa-IR" sz="1200" b="1" i="0" u="none" strike="noStrike" dirty="0">
                          <a:solidFill>
                            <a:srgbClr val="000000"/>
                          </a:solidFill>
                          <a:latin typeface="B Titr"/>
                          <a:cs typeface="B Titr" pitchFamily="2" charset="-78"/>
                        </a:rPr>
                        <a:t>مبناي برنامه ريزي</a:t>
                      </a:r>
                    </a:p>
                  </a:txBody>
                  <a:tcPr marL="6824" marR="6824" marT="68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rtl="1" fontAlgn="ctr">
                        <a:lnSpc>
                          <a:spcPct val="150000"/>
                        </a:lnSpc>
                      </a:pPr>
                      <a:r>
                        <a:rPr lang="fa-IR" sz="1050" b="1" i="0" u="none" strike="noStrike" dirty="0">
                          <a:solidFill>
                            <a:srgbClr val="000000"/>
                          </a:solidFill>
                          <a:latin typeface="B Titr"/>
                          <a:cs typeface="B Titr" pitchFamily="2" charset="-78"/>
                        </a:rPr>
                        <a:t>اعتبارات مورد نیاز </a:t>
                      </a:r>
                      <a:br>
                        <a:rPr lang="fa-IR" sz="1050" b="1" i="0" u="none" strike="noStrike" dirty="0">
                          <a:solidFill>
                            <a:srgbClr val="000000"/>
                          </a:solidFill>
                          <a:latin typeface="B Titr"/>
                          <a:cs typeface="B Titr" pitchFamily="2" charset="-78"/>
                        </a:rPr>
                      </a:br>
                      <a:r>
                        <a:rPr lang="fa-IR" sz="1050" b="1" i="0" u="none" strike="noStrike" dirty="0">
                          <a:solidFill>
                            <a:srgbClr val="000000"/>
                          </a:solidFill>
                          <a:latin typeface="B Titr"/>
                          <a:cs typeface="B Titr" pitchFamily="2" charset="-78"/>
                        </a:rPr>
                        <a:t> میلیون ریال </a:t>
                      </a:r>
                    </a:p>
                  </a:txBody>
                  <a:tcPr marL="6824" marR="6824" marT="68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r h="381000">
                <a:tc>
                  <a:txBody>
                    <a:bodyPr/>
                    <a:lstStyle/>
                    <a:p>
                      <a:pPr algn="ctr" rtl="1" fontAlgn="ctr"/>
                      <a:r>
                        <a:rPr lang="fa-IR" sz="1200" b="1" i="0" u="none" strike="noStrike" dirty="0">
                          <a:solidFill>
                            <a:srgbClr val="000000"/>
                          </a:solidFill>
                          <a:latin typeface="B Mitra"/>
                          <a:cs typeface="B Nazanin" pitchFamily="2" charset="-78"/>
                        </a:rPr>
                        <a:t>درصد سرویس </a:t>
                      </a:r>
                      <a:r>
                        <a:rPr lang="fa-IR" sz="1200" b="1" i="0" u="none" strike="noStrike" dirty="0" smtClean="0">
                          <a:solidFill>
                            <a:srgbClr val="000000"/>
                          </a:solidFill>
                          <a:latin typeface="B Mitra"/>
                          <a:cs typeface="B Nazanin" pitchFamily="2" charset="-78"/>
                        </a:rPr>
                        <a:t>پست</a:t>
                      </a:r>
                      <a:r>
                        <a:rPr lang="fa-IR" sz="1200" b="1" i="0" u="none" strike="noStrike" baseline="0" dirty="0" smtClean="0">
                          <a:solidFill>
                            <a:srgbClr val="000000"/>
                          </a:solidFill>
                          <a:latin typeface="B Mitra"/>
                          <a:cs typeface="B Nazanin" pitchFamily="2" charset="-78"/>
                        </a:rPr>
                        <a:t> هاي عمومي</a:t>
                      </a:r>
                      <a:endParaRPr lang="fa-IR" sz="1200" b="1" i="0" u="none" strike="noStrike" dirty="0">
                        <a:solidFill>
                          <a:srgbClr val="000000"/>
                        </a:solidFill>
                        <a:latin typeface="B Mitra"/>
                        <a:cs typeface="B Nazanin" pitchFamily="2" charset="-78"/>
                      </a:endParaRPr>
                    </a:p>
                  </a:txBody>
                  <a:tcPr marL="6824" marR="6824" marT="68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1" fontAlgn="ctr"/>
                      <a:r>
                        <a:rPr lang="fa-IR" sz="1600" b="0" i="0" u="none" strike="noStrike" dirty="0" smtClean="0">
                          <a:solidFill>
                            <a:srgbClr val="000000"/>
                          </a:solidFill>
                          <a:latin typeface="B Mitra"/>
                          <a:cs typeface="B Nazanin" pitchFamily="2" charset="-78"/>
                        </a:rPr>
                        <a:t>38</a:t>
                      </a:r>
                      <a:r>
                        <a:rPr lang="fa-IR" sz="1600" b="0" i="0" u="none" strike="noStrike" dirty="0">
                          <a:solidFill>
                            <a:srgbClr val="000000"/>
                          </a:solidFill>
                          <a:latin typeface="B Mitra"/>
                          <a:cs typeface="B Nazanin" pitchFamily="2" charset="-78"/>
                        </a:rPr>
                        <a:t>%</a:t>
                      </a:r>
                    </a:p>
                  </a:txBody>
                  <a:tcPr marL="6824" marR="6824" marT="68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1" fontAlgn="ctr"/>
                      <a:r>
                        <a:rPr lang="fa-IR" sz="1600" b="0" i="0" u="none" strike="noStrike" dirty="0" smtClean="0">
                          <a:solidFill>
                            <a:srgbClr val="000000"/>
                          </a:solidFill>
                          <a:latin typeface="B Mitra"/>
                          <a:cs typeface="B Nazanin" pitchFamily="2" charset="-78"/>
                        </a:rPr>
                        <a:t>100%</a:t>
                      </a:r>
                      <a:endParaRPr lang="en-US" sz="1600" b="0" i="0" u="none" strike="noStrike" dirty="0">
                        <a:solidFill>
                          <a:srgbClr val="000000"/>
                        </a:solidFill>
                        <a:latin typeface="B Mitra"/>
                        <a:cs typeface="B Nazanin" pitchFamily="2" charset="-78"/>
                      </a:endParaRPr>
                    </a:p>
                  </a:txBody>
                  <a:tcPr marL="6824" marR="6824" marT="68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1" fontAlgn="ctr"/>
                      <a:r>
                        <a:rPr lang="fa-IR" sz="1050" b="1" i="0" u="none" strike="noStrike" dirty="0">
                          <a:solidFill>
                            <a:srgbClr val="000000"/>
                          </a:solidFill>
                          <a:latin typeface="B Mitra"/>
                          <a:cs typeface="B Nazanin" pitchFamily="2" charset="-78"/>
                        </a:rPr>
                        <a:t>سرویس وتعمیرات پیشگیرانه </a:t>
                      </a:r>
                      <a:r>
                        <a:rPr lang="en-US" sz="1050" b="1" i="0" u="none" strike="noStrike" dirty="0">
                          <a:solidFill>
                            <a:srgbClr val="000000"/>
                          </a:solidFill>
                          <a:latin typeface="B Mitra"/>
                          <a:cs typeface="B Nazanin" pitchFamily="2" charset="-78"/>
                        </a:rPr>
                        <a:t>pm</a:t>
                      </a:r>
                    </a:p>
                  </a:txBody>
                  <a:tcPr marL="6824" marR="6824" marT="68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rowSpan="3">
                  <a:txBody>
                    <a:bodyPr/>
                    <a:lstStyle/>
                    <a:p>
                      <a:pPr algn="ctr" rtl="1" fontAlgn="ctr">
                        <a:lnSpc>
                          <a:spcPct val="200000"/>
                        </a:lnSpc>
                      </a:pPr>
                      <a:r>
                        <a:rPr lang="fa-IR" sz="1050" b="1" i="0" u="none" strike="noStrike" dirty="0" smtClean="0">
                          <a:solidFill>
                            <a:srgbClr val="000000"/>
                          </a:solidFill>
                          <a:latin typeface="B Mitra"/>
                          <a:cs typeface="B Nazanin" pitchFamily="2" charset="-78"/>
                        </a:rPr>
                        <a:t>دستورالعمل هاي</a:t>
                      </a:r>
                      <a:endParaRPr lang="en-US" sz="1050" b="1" i="0" u="none" strike="noStrike" dirty="0" smtClean="0">
                        <a:solidFill>
                          <a:srgbClr val="000000"/>
                        </a:solidFill>
                        <a:latin typeface="B Mitra"/>
                        <a:cs typeface="B Nazanin" pitchFamily="2" charset="-78"/>
                      </a:endParaRPr>
                    </a:p>
                    <a:p>
                      <a:pPr algn="ctr" rtl="1" fontAlgn="ctr">
                        <a:lnSpc>
                          <a:spcPct val="200000"/>
                        </a:lnSpc>
                      </a:pPr>
                      <a:r>
                        <a:rPr lang="fa-IR" sz="1050" b="1" i="0" u="none" strike="noStrike" dirty="0" smtClean="0">
                          <a:solidFill>
                            <a:srgbClr val="000000"/>
                          </a:solidFill>
                          <a:latin typeface="B Mitra"/>
                          <a:cs typeface="B Nazanin" pitchFamily="2" charset="-78"/>
                        </a:rPr>
                        <a:t> توانير</a:t>
                      </a:r>
                      <a:endParaRPr lang="fa-IR" sz="1050" b="1" i="0" u="none" strike="noStrike" dirty="0">
                        <a:solidFill>
                          <a:srgbClr val="000000"/>
                        </a:solidFill>
                        <a:latin typeface="B Mitra"/>
                        <a:cs typeface="B Nazanin" pitchFamily="2" charset="-78"/>
                      </a:endParaRPr>
                    </a:p>
                  </a:txBody>
                  <a:tcPr marL="6824" marR="6824" marT="68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1" fontAlgn="ctr"/>
                      <a:r>
                        <a:rPr lang="en-US" sz="1600" b="0" i="0" u="none" strike="noStrike" dirty="0" smtClean="0">
                          <a:solidFill>
                            <a:srgbClr val="000000"/>
                          </a:solidFill>
                          <a:latin typeface="B Mitra"/>
                          <a:cs typeface="B Nazanin" pitchFamily="2" charset="-78"/>
                        </a:rPr>
                        <a:t>270,000</a:t>
                      </a:r>
                      <a:endParaRPr lang="en-US" sz="1600" b="0" i="0" u="none" strike="noStrike" dirty="0">
                        <a:solidFill>
                          <a:srgbClr val="000000"/>
                        </a:solidFill>
                        <a:latin typeface="B Mitra"/>
                        <a:cs typeface="B Nazanin" pitchFamily="2" charset="-78"/>
                      </a:endParaRPr>
                    </a:p>
                  </a:txBody>
                  <a:tcPr marL="6824" marR="6824" marT="68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07303">
                <a:tc>
                  <a:txBody>
                    <a:bodyPr/>
                    <a:lstStyle/>
                    <a:p>
                      <a:pPr algn="ctr" rtl="1" fontAlgn="ctr">
                        <a:lnSpc>
                          <a:spcPct val="150000"/>
                        </a:lnSpc>
                      </a:pPr>
                      <a:r>
                        <a:rPr lang="fa-IR" sz="1200" b="1" i="0" u="none" strike="noStrike" dirty="0">
                          <a:solidFill>
                            <a:srgbClr val="000000"/>
                          </a:solidFill>
                          <a:latin typeface="B Mitra"/>
                          <a:cs typeface="B Nazanin" pitchFamily="2" charset="-78"/>
                        </a:rPr>
                        <a:t>درصد روشن بودن روشنایی </a:t>
                      </a:r>
                      <a:r>
                        <a:rPr lang="fa-IR" sz="1200" b="1" i="0" u="none" strike="noStrike" dirty="0" smtClean="0">
                          <a:solidFill>
                            <a:srgbClr val="000000"/>
                          </a:solidFill>
                          <a:latin typeface="B Mitra"/>
                          <a:cs typeface="B Nazanin" pitchFamily="2" charset="-78"/>
                        </a:rPr>
                        <a:t>معابر</a:t>
                      </a:r>
                      <a:endParaRPr lang="fa-IR" sz="1200" b="1" i="0" u="none" strike="noStrike" dirty="0">
                        <a:solidFill>
                          <a:srgbClr val="000000"/>
                        </a:solidFill>
                        <a:latin typeface="B Mitra"/>
                        <a:cs typeface="B Nazanin" pitchFamily="2" charset="-78"/>
                      </a:endParaRPr>
                    </a:p>
                  </a:txBody>
                  <a:tcPr marL="6824" marR="6824" marT="68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1" fontAlgn="ctr"/>
                      <a:r>
                        <a:rPr lang="fa-IR" sz="1600" b="0" i="0" u="none" strike="noStrike" dirty="0" smtClean="0">
                          <a:solidFill>
                            <a:srgbClr val="000000"/>
                          </a:solidFill>
                          <a:latin typeface="B Mitra"/>
                          <a:cs typeface="B Nazanin" pitchFamily="2" charset="-78"/>
                        </a:rPr>
                        <a:t>68%</a:t>
                      </a:r>
                      <a:endParaRPr lang="en-US" sz="1600" b="0" i="0" u="none" strike="noStrike" dirty="0">
                        <a:solidFill>
                          <a:srgbClr val="000000"/>
                        </a:solidFill>
                        <a:latin typeface="B Mitra"/>
                        <a:cs typeface="B Nazanin" pitchFamily="2" charset="-78"/>
                      </a:endParaRPr>
                    </a:p>
                  </a:txBody>
                  <a:tcPr marL="6824" marR="6824" marT="68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1" fontAlgn="ctr"/>
                      <a:r>
                        <a:rPr lang="fa-IR" sz="1600" b="0" i="0" u="none" strike="noStrike" dirty="0" smtClean="0">
                          <a:solidFill>
                            <a:srgbClr val="000000"/>
                          </a:solidFill>
                          <a:latin typeface="B Mitra"/>
                          <a:cs typeface="B Nazanin" pitchFamily="2" charset="-78"/>
                        </a:rPr>
                        <a:t>90%</a:t>
                      </a:r>
                      <a:endParaRPr lang="en-US" sz="1600" b="0" i="0" u="none" strike="noStrike" dirty="0">
                        <a:solidFill>
                          <a:srgbClr val="000000"/>
                        </a:solidFill>
                        <a:latin typeface="B Mitra"/>
                        <a:cs typeface="B Nazanin" pitchFamily="2" charset="-78"/>
                      </a:endParaRPr>
                    </a:p>
                  </a:txBody>
                  <a:tcPr marL="6824" marR="6824" marT="68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1" fontAlgn="ctr"/>
                      <a:r>
                        <a:rPr lang="fa-IR" sz="1050" b="1" i="0" u="none" strike="noStrike" dirty="0">
                          <a:solidFill>
                            <a:srgbClr val="000000"/>
                          </a:solidFill>
                          <a:latin typeface="B Mitra"/>
                          <a:cs typeface="B Nazanin" pitchFamily="2" charset="-78"/>
                        </a:rPr>
                        <a:t>تعمیرات روشنایی</a:t>
                      </a:r>
                    </a:p>
                  </a:txBody>
                  <a:tcPr marL="6824" marR="6824" marT="68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vMerge="1">
                  <a:txBody>
                    <a:bodyPr/>
                    <a:lstStyle/>
                    <a:p>
                      <a:pPr algn="ctr" rtl="1" fontAlgn="ctr"/>
                      <a:endParaRPr lang="fa-IR" sz="1050" b="1" i="0" u="none" strike="noStrike" dirty="0">
                        <a:solidFill>
                          <a:srgbClr val="000000"/>
                        </a:solidFill>
                        <a:latin typeface="B Mitra"/>
                        <a:cs typeface="B Nazanin" pitchFamily="2" charset="-78"/>
                      </a:endParaRPr>
                    </a:p>
                  </a:txBody>
                  <a:tcPr marL="6824" marR="6824" marT="68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en-US" sz="1600" b="0" i="0" u="none" strike="noStrike" dirty="0" smtClean="0">
                          <a:solidFill>
                            <a:srgbClr val="000000"/>
                          </a:solidFill>
                          <a:latin typeface="B Mitra"/>
                          <a:cs typeface="B Nazanin" pitchFamily="2" charset="-78"/>
                        </a:rPr>
                        <a:t>118,000</a:t>
                      </a:r>
                      <a:endParaRPr lang="en-US" sz="1600" b="0" i="0" u="none" strike="noStrike" dirty="0">
                        <a:solidFill>
                          <a:srgbClr val="000000"/>
                        </a:solidFill>
                        <a:latin typeface="B Mitra"/>
                        <a:cs typeface="B Nazanin" pitchFamily="2" charset="-78"/>
                      </a:endParaRPr>
                    </a:p>
                  </a:txBody>
                  <a:tcPr marL="6824" marR="6824" marT="68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72967">
                <a:tc>
                  <a:txBody>
                    <a:bodyPr/>
                    <a:lstStyle/>
                    <a:p>
                      <a:pPr algn="ctr" rtl="1" fontAlgn="ctr">
                        <a:lnSpc>
                          <a:spcPct val="150000"/>
                        </a:lnSpc>
                      </a:pPr>
                      <a:r>
                        <a:rPr lang="fa-IR" sz="1200" b="1" i="0" u="none" strike="noStrike" dirty="0">
                          <a:solidFill>
                            <a:srgbClr val="000000"/>
                          </a:solidFill>
                          <a:latin typeface="B Mitra"/>
                          <a:cs typeface="B Nazanin" pitchFamily="2" charset="-78"/>
                        </a:rPr>
                        <a:t>آموزش نیروی انسانی در حوزه بهره برداری </a:t>
                      </a:r>
                    </a:p>
                  </a:txBody>
                  <a:tcPr marL="6824" marR="6824" marT="68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1" fontAlgn="ctr"/>
                      <a:r>
                        <a:rPr lang="fa-IR" sz="1100" b="1" i="0" u="none" strike="noStrike" baseline="0" dirty="0" smtClean="0">
                          <a:solidFill>
                            <a:srgbClr val="000000"/>
                          </a:solidFill>
                          <a:latin typeface="B Mitra"/>
                          <a:cs typeface="B Nazanin" pitchFamily="2" charset="-78"/>
                        </a:rPr>
                        <a:t>18064 نفرساعت</a:t>
                      </a:r>
                    </a:p>
                    <a:p>
                      <a:pPr algn="ctr" rtl="1" fontAlgn="ctr"/>
                      <a:r>
                        <a:rPr lang="fa-IR" sz="1100" b="0" i="0" u="none" strike="noStrike" baseline="0" dirty="0" smtClean="0">
                          <a:solidFill>
                            <a:srgbClr val="000000"/>
                          </a:solidFill>
                          <a:latin typeface="B Mitra"/>
                          <a:cs typeface="B Nazanin" pitchFamily="2" charset="-78"/>
                        </a:rPr>
                        <a:t>(17 ساعت آموزش در سال به ازاي هر نفر)</a:t>
                      </a:r>
                    </a:p>
                  </a:txBody>
                  <a:tcPr marL="6824" marR="6824" marT="68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1" fontAlgn="ctr"/>
                      <a:r>
                        <a:rPr lang="fa-IR" sz="1100" b="1" i="0" u="none" strike="noStrike" baseline="0" dirty="0" smtClean="0">
                          <a:solidFill>
                            <a:srgbClr val="000000"/>
                          </a:solidFill>
                          <a:latin typeface="B Mitra"/>
                          <a:cs typeface="B Nazanin" pitchFamily="2" charset="-78"/>
                        </a:rPr>
                        <a:t>22000 نفرساعت</a:t>
                      </a:r>
                    </a:p>
                    <a:p>
                      <a:pPr algn="ctr" rtl="1" fontAlgn="ctr"/>
                      <a:r>
                        <a:rPr lang="fa-IR" sz="1100" b="0" i="0" u="none" strike="noStrike" baseline="0" dirty="0" smtClean="0">
                          <a:solidFill>
                            <a:srgbClr val="000000"/>
                          </a:solidFill>
                          <a:latin typeface="B Mitra"/>
                          <a:cs typeface="B Nazanin" pitchFamily="2" charset="-78"/>
                        </a:rPr>
                        <a:t>(21 ساعت آموزش در سال به ازاي هر نفر)</a:t>
                      </a:r>
                      <a:endParaRPr lang="en-US" sz="1100" b="0" i="0" u="none" strike="noStrike" dirty="0">
                        <a:solidFill>
                          <a:srgbClr val="000000"/>
                        </a:solidFill>
                        <a:latin typeface="B Mitra"/>
                        <a:cs typeface="B Nazanin" pitchFamily="2" charset="-78"/>
                      </a:endParaRPr>
                    </a:p>
                  </a:txBody>
                  <a:tcPr marL="6824" marR="6824" marT="68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1" fontAlgn="ctr"/>
                      <a:r>
                        <a:rPr lang="fa-IR" sz="1050" b="1" i="0" u="none" strike="noStrike" dirty="0" smtClean="0">
                          <a:solidFill>
                            <a:srgbClr val="000000"/>
                          </a:solidFill>
                          <a:latin typeface="B Mitra"/>
                          <a:cs typeface="B Nazanin" pitchFamily="2" charset="-78"/>
                        </a:rPr>
                        <a:t>آموزش</a:t>
                      </a:r>
                      <a:r>
                        <a:rPr lang="fa-IR" sz="1050" b="1" i="0" u="none" strike="noStrike" baseline="0" dirty="0" smtClean="0">
                          <a:solidFill>
                            <a:srgbClr val="000000"/>
                          </a:solidFill>
                          <a:latin typeface="B Mitra"/>
                          <a:cs typeface="B Nazanin" pitchFamily="2" charset="-78"/>
                        </a:rPr>
                        <a:t> نيروي انساني</a:t>
                      </a:r>
                      <a:endParaRPr lang="fa-IR" sz="1050" b="1" i="0" u="none" strike="noStrike" dirty="0">
                        <a:solidFill>
                          <a:srgbClr val="000000"/>
                        </a:solidFill>
                        <a:latin typeface="B Mitra"/>
                        <a:cs typeface="B Nazanin" pitchFamily="2" charset="-78"/>
                      </a:endParaRPr>
                    </a:p>
                  </a:txBody>
                  <a:tcPr marL="6824" marR="6824" marT="68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vMerge="1">
                  <a:txBody>
                    <a:bodyPr/>
                    <a:lstStyle/>
                    <a:p>
                      <a:pPr algn="ctr" rtl="1" fontAlgn="ctr"/>
                      <a:endParaRPr lang="fa-IR" sz="1050" b="1" i="0" u="none" strike="noStrike" dirty="0">
                        <a:solidFill>
                          <a:srgbClr val="000000"/>
                        </a:solidFill>
                        <a:latin typeface="B Mitra"/>
                        <a:cs typeface="B Nazanin" pitchFamily="2" charset="-78"/>
                      </a:endParaRPr>
                    </a:p>
                  </a:txBody>
                  <a:tcPr marL="6824" marR="6824" marT="68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en-US" sz="1600" b="0" i="0" u="none" strike="noStrike" dirty="0" smtClean="0">
                          <a:solidFill>
                            <a:srgbClr val="000000"/>
                          </a:solidFill>
                          <a:latin typeface="B Mitra"/>
                          <a:cs typeface="B Nazanin" pitchFamily="2" charset="-78"/>
                        </a:rPr>
                        <a:t>2,200</a:t>
                      </a:r>
                      <a:endParaRPr lang="en-US" sz="1600" b="0" i="0" u="none" strike="noStrike" dirty="0">
                        <a:solidFill>
                          <a:srgbClr val="000000"/>
                        </a:solidFill>
                        <a:latin typeface="B Mitra"/>
                        <a:cs typeface="B Nazanin" pitchFamily="2" charset="-78"/>
                      </a:endParaRPr>
                    </a:p>
                  </a:txBody>
                  <a:tcPr marL="6824" marR="6824" marT="68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rot="16200000">
            <a:off x="3886199" y="-3886204"/>
            <a:ext cx="1371605" cy="9144001"/>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152401"/>
            <a:ext cx="7772400" cy="1219200"/>
          </a:xfrm>
        </p:spPr>
        <p:txBody>
          <a:bodyPr>
            <a:noAutofit/>
          </a:bodyPr>
          <a:lstStyle/>
          <a:p>
            <a:pPr rtl="1">
              <a:lnSpc>
                <a:spcPct val="150000"/>
              </a:lnSpc>
            </a:pPr>
            <a:r>
              <a:rPr lang="fa-IR" sz="2800" dirty="0" smtClean="0">
                <a:solidFill>
                  <a:schemeClr val="bg1"/>
                </a:solidFill>
                <a:effectLst>
                  <a:glow rad="139700">
                    <a:schemeClr val="accent1">
                      <a:satMod val="175000"/>
                      <a:alpha val="40000"/>
                    </a:schemeClr>
                  </a:glow>
                </a:effectLst>
                <a:cs typeface="B Titr" pitchFamily="2" charset="-78"/>
              </a:rPr>
              <a:t>كاهش شاخص متوسط طول فيدر </a:t>
            </a:r>
            <a:br>
              <a:rPr lang="fa-IR" sz="2800" dirty="0" smtClean="0">
                <a:solidFill>
                  <a:schemeClr val="bg1"/>
                </a:solidFill>
                <a:effectLst>
                  <a:glow rad="139700">
                    <a:schemeClr val="accent1">
                      <a:satMod val="175000"/>
                      <a:alpha val="40000"/>
                    </a:schemeClr>
                  </a:glow>
                </a:effectLst>
                <a:cs typeface="B Titr" pitchFamily="2" charset="-78"/>
              </a:rPr>
            </a:br>
            <a:r>
              <a:rPr lang="fa-IR" sz="2800" dirty="0" smtClean="0">
                <a:solidFill>
                  <a:schemeClr val="bg1"/>
                </a:solidFill>
                <a:effectLst>
                  <a:glow rad="139700">
                    <a:schemeClr val="accent1">
                      <a:satMod val="175000"/>
                      <a:alpha val="40000"/>
                    </a:schemeClr>
                  </a:glow>
                </a:effectLst>
                <a:cs typeface="B Titr" pitchFamily="2" charset="-78"/>
              </a:rPr>
              <a:t>كاهش فيدرهاي پربار</a:t>
            </a:r>
            <a:endParaRPr lang="en-US" sz="2800" dirty="0">
              <a:solidFill>
                <a:schemeClr val="bg1"/>
              </a:solidFill>
              <a:effectLst>
                <a:glow rad="139700">
                  <a:schemeClr val="accent1">
                    <a:satMod val="175000"/>
                    <a:alpha val="40000"/>
                  </a:schemeClr>
                </a:glow>
              </a:effectLst>
              <a:cs typeface="B Titr" pitchFamily="2" charset="-78"/>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12</a:t>
            </a:fld>
            <a:endParaRPr lang="en-US"/>
          </a:p>
        </p:txBody>
      </p:sp>
      <p:sp>
        <p:nvSpPr>
          <p:cNvPr id="15" name="Rectangle 14"/>
          <p:cNvSpPr/>
          <p:nvPr/>
        </p:nvSpPr>
        <p:spPr>
          <a:xfrm>
            <a:off x="2971800" y="1447800"/>
            <a:ext cx="5943600" cy="533400"/>
          </a:xfrm>
          <a:prstGeom prst="rect">
            <a:avLst/>
          </a:prstGeom>
          <a:gradFill>
            <a:gsLst>
              <a:gs pos="0">
                <a:srgbClr val="FF0000"/>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fa-IR" b="1" dirty="0" smtClean="0">
                <a:solidFill>
                  <a:schemeClr val="tx1"/>
                </a:solidFill>
                <a:cs typeface="B Nazanin" pitchFamily="2" charset="-78"/>
              </a:rPr>
              <a:t>تعداد فيدرهاي فشارمتوسط با بار بالاي 200 آمپر :        210 دستگاه</a:t>
            </a:r>
            <a:endParaRPr lang="en-US" b="1" dirty="0">
              <a:solidFill>
                <a:schemeClr val="tx1"/>
              </a:solidFill>
              <a:cs typeface="B Nazanin" pitchFamily="2" charset="-78"/>
            </a:endParaRPr>
          </a:p>
        </p:txBody>
      </p:sp>
      <p:sp>
        <p:nvSpPr>
          <p:cNvPr id="16" name="Rectangle 15"/>
          <p:cNvSpPr/>
          <p:nvPr/>
        </p:nvSpPr>
        <p:spPr>
          <a:xfrm>
            <a:off x="3124200" y="2057400"/>
            <a:ext cx="5791200" cy="533400"/>
          </a:xfrm>
          <a:prstGeom prst="rect">
            <a:avLst/>
          </a:prstGeom>
          <a:gradFill>
            <a:gsLst>
              <a:gs pos="0">
                <a:srgbClr val="0070C0"/>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fa-IR" b="1" dirty="0" smtClean="0">
                <a:solidFill>
                  <a:schemeClr val="tx1"/>
                </a:solidFill>
                <a:cs typeface="B Nazanin" pitchFamily="2" charset="-78"/>
              </a:rPr>
              <a:t>متوسط طول فيدرهاي فشار متوسط:                            21.4 كيلومتر</a:t>
            </a:r>
            <a:endParaRPr lang="en-US" b="1" dirty="0">
              <a:solidFill>
                <a:schemeClr val="tx1"/>
              </a:solidFill>
              <a:cs typeface="B Nazanin" pitchFamily="2" charset="-78"/>
            </a:endParaRPr>
          </a:p>
        </p:txBody>
      </p:sp>
      <p:sp>
        <p:nvSpPr>
          <p:cNvPr id="7" name="TextBox 6"/>
          <p:cNvSpPr txBox="1"/>
          <p:nvPr/>
        </p:nvSpPr>
        <p:spPr>
          <a:xfrm>
            <a:off x="0" y="3048000"/>
            <a:ext cx="9144000" cy="400110"/>
          </a:xfrm>
          <a:prstGeom prst="rect">
            <a:avLst/>
          </a:prstGeom>
          <a:solidFill>
            <a:schemeClr val="tx2">
              <a:lumMod val="40000"/>
              <a:lumOff val="60000"/>
            </a:schemeClr>
          </a:solidFill>
        </p:spPr>
        <p:txBody>
          <a:bodyPr wrap="square" rtlCol="0" anchor="ctr">
            <a:spAutoFit/>
          </a:bodyPr>
          <a:lstStyle/>
          <a:p>
            <a:pPr algn="ctr" rtl="1"/>
            <a:r>
              <a:rPr lang="fa-IR" sz="2000" dirty="0" smtClean="0">
                <a:cs typeface="B Titr" pitchFamily="2" charset="-78"/>
              </a:rPr>
              <a:t>پيش بيني بهره برداري از57 دستگاه فيدر فشار متوسط در سال 1398 </a:t>
            </a:r>
            <a:endParaRPr lang="en-US" sz="2000" dirty="0">
              <a:cs typeface="B Titr" pitchFamily="2" charset="-78"/>
            </a:endParaRPr>
          </a:p>
        </p:txBody>
      </p:sp>
      <p:graphicFrame>
        <p:nvGraphicFramePr>
          <p:cNvPr id="13" name="Diagram 12"/>
          <p:cNvGraphicFramePr/>
          <p:nvPr/>
        </p:nvGraphicFramePr>
        <p:xfrm>
          <a:off x="1447800" y="3505200"/>
          <a:ext cx="6096000" cy="254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7" name="Picture 3"/>
          <p:cNvPicPr>
            <a:picLocks noChangeAspect="1" noChangeArrowheads="1"/>
          </p:cNvPicPr>
          <p:nvPr/>
        </p:nvPicPr>
        <p:blipFill>
          <a:blip r:embed="rId7"/>
          <a:srcRect/>
          <a:stretch>
            <a:fillRect/>
          </a:stretch>
        </p:blipFill>
        <p:spPr bwMode="auto">
          <a:xfrm>
            <a:off x="1066800" y="5715000"/>
            <a:ext cx="6486525" cy="781050"/>
          </a:xfrm>
          <a:prstGeom prst="rect">
            <a:avLst/>
          </a:prstGeom>
          <a:noFill/>
          <a:ln w="9525">
            <a:noFill/>
            <a:miter lim="800000"/>
            <a:headEnd/>
            <a:tailEnd/>
          </a:ln>
          <a:effectLst/>
        </p:spPr>
      </p:pic>
      <p:cxnSp>
        <p:nvCxnSpPr>
          <p:cNvPr id="11" name="Straight Arrow Connector 10"/>
          <p:cNvCxnSpPr/>
          <p:nvPr/>
        </p:nvCxnSpPr>
        <p:spPr>
          <a:xfrm rot="10800000">
            <a:off x="1981200" y="1752600"/>
            <a:ext cx="1524000"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52400" y="1524000"/>
            <a:ext cx="1752600" cy="381000"/>
          </a:xfrm>
          <a:prstGeom prst="rect">
            <a:avLst/>
          </a:prstGeom>
          <a:noFill/>
        </p:spPr>
        <p:txBody>
          <a:bodyPr wrap="square" rtlCol="0">
            <a:spAutoFit/>
          </a:bodyPr>
          <a:lstStyle/>
          <a:p>
            <a:pPr algn="r" rtl="1"/>
            <a:r>
              <a:rPr lang="fa-IR" b="1" dirty="0" smtClean="0">
                <a:cs typeface="B Nazanin" pitchFamily="2" charset="-78"/>
              </a:rPr>
              <a:t>160 دستگاه</a:t>
            </a:r>
            <a:endParaRPr lang="en-US" b="1" dirty="0" smtClean="0">
              <a:cs typeface="B Nazanin" pitchFamily="2" charset="-78"/>
            </a:endParaRPr>
          </a:p>
        </p:txBody>
      </p:sp>
      <p:sp>
        <p:nvSpPr>
          <p:cNvPr id="17" name="TextBox 16"/>
          <p:cNvSpPr txBox="1"/>
          <p:nvPr/>
        </p:nvSpPr>
        <p:spPr>
          <a:xfrm>
            <a:off x="1981200" y="1459468"/>
            <a:ext cx="1524000" cy="307777"/>
          </a:xfrm>
          <a:prstGeom prst="rect">
            <a:avLst/>
          </a:prstGeom>
          <a:noFill/>
        </p:spPr>
        <p:txBody>
          <a:bodyPr wrap="square" rtlCol="0">
            <a:spAutoFit/>
          </a:bodyPr>
          <a:lstStyle/>
          <a:p>
            <a:pPr algn="ctr" rtl="1"/>
            <a:r>
              <a:rPr lang="fa-IR" sz="1400" b="1" dirty="0" smtClean="0">
                <a:cs typeface="B Nazanin" pitchFamily="2" charset="-78"/>
              </a:rPr>
              <a:t>هدف در سال 98</a:t>
            </a:r>
            <a:endParaRPr lang="en-US" sz="1400" b="1" dirty="0">
              <a:cs typeface="B Nazanin" pitchFamily="2" charset="-78"/>
            </a:endParaRPr>
          </a:p>
        </p:txBody>
      </p:sp>
      <p:cxnSp>
        <p:nvCxnSpPr>
          <p:cNvPr id="18" name="Straight Arrow Connector 17"/>
          <p:cNvCxnSpPr/>
          <p:nvPr/>
        </p:nvCxnSpPr>
        <p:spPr>
          <a:xfrm rot="10800000">
            <a:off x="1981201" y="2350532"/>
            <a:ext cx="1524000"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981201" y="2057400"/>
            <a:ext cx="1524000" cy="307777"/>
          </a:xfrm>
          <a:prstGeom prst="rect">
            <a:avLst/>
          </a:prstGeom>
          <a:noFill/>
        </p:spPr>
        <p:txBody>
          <a:bodyPr wrap="square" rtlCol="0">
            <a:spAutoFit/>
          </a:bodyPr>
          <a:lstStyle/>
          <a:p>
            <a:pPr algn="ctr" rtl="1"/>
            <a:r>
              <a:rPr lang="fa-IR" sz="1400" b="1" dirty="0" smtClean="0">
                <a:cs typeface="B Nazanin" pitchFamily="2" charset="-78"/>
              </a:rPr>
              <a:t>هدف در سال 98</a:t>
            </a:r>
            <a:endParaRPr lang="en-US" sz="1400" b="1" dirty="0">
              <a:cs typeface="B Nazanin" pitchFamily="2" charset="-78"/>
            </a:endParaRPr>
          </a:p>
        </p:txBody>
      </p:sp>
      <p:sp>
        <p:nvSpPr>
          <p:cNvPr id="20" name="TextBox 19"/>
          <p:cNvSpPr txBox="1"/>
          <p:nvPr/>
        </p:nvSpPr>
        <p:spPr>
          <a:xfrm>
            <a:off x="152400" y="2133600"/>
            <a:ext cx="1752600" cy="381000"/>
          </a:xfrm>
          <a:prstGeom prst="rect">
            <a:avLst/>
          </a:prstGeom>
          <a:noFill/>
        </p:spPr>
        <p:txBody>
          <a:bodyPr wrap="square" rtlCol="0">
            <a:spAutoFit/>
          </a:bodyPr>
          <a:lstStyle/>
          <a:p>
            <a:pPr algn="r" rtl="1"/>
            <a:r>
              <a:rPr lang="fa-IR" b="1" dirty="0" smtClean="0">
                <a:cs typeface="B Nazanin" pitchFamily="2" charset="-78"/>
              </a:rPr>
              <a:t>20.2 كيلومتر</a:t>
            </a:r>
            <a:endParaRPr lang="en-US" b="1" dirty="0" smtClean="0">
              <a:cs typeface="B Nazanin" pitchFamily="2" charset="-78"/>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13</a:t>
            </a:fld>
            <a:endParaRPr lang="en-US" dirty="0"/>
          </a:p>
        </p:txBody>
      </p:sp>
      <p:sp>
        <p:nvSpPr>
          <p:cNvPr id="7" name="Rectangle 6"/>
          <p:cNvSpPr/>
          <p:nvPr/>
        </p:nvSpPr>
        <p:spPr>
          <a:xfrm>
            <a:off x="3071802" y="214290"/>
            <a:ext cx="5791200" cy="533400"/>
          </a:xfrm>
          <a:prstGeom prst="rect">
            <a:avLst/>
          </a:prstGeom>
          <a:gradFill>
            <a:gsLst>
              <a:gs pos="0">
                <a:srgbClr val="0070C0"/>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fa-IR" b="1" dirty="0" smtClean="0">
                <a:solidFill>
                  <a:schemeClr val="tx1"/>
                </a:solidFill>
                <a:cs typeface="B Titr" pitchFamily="2" charset="-78"/>
              </a:rPr>
              <a:t>برنامه ها</a:t>
            </a:r>
            <a:endParaRPr lang="en-US" b="1" dirty="0">
              <a:solidFill>
                <a:schemeClr val="tx1"/>
              </a:solidFill>
              <a:cs typeface="B Titr" pitchFamily="2" charset="-78"/>
            </a:endParaRPr>
          </a:p>
        </p:txBody>
      </p:sp>
      <p:sp>
        <p:nvSpPr>
          <p:cNvPr id="8" name="Content Placeholder 2"/>
          <p:cNvSpPr txBox="1">
            <a:spLocks/>
          </p:cNvSpPr>
          <p:nvPr/>
        </p:nvSpPr>
        <p:spPr>
          <a:xfrm>
            <a:off x="0" y="857232"/>
            <a:ext cx="8229600" cy="5357850"/>
          </a:xfrm>
          <a:prstGeom prst="rect">
            <a:avLst/>
          </a:prstGeom>
        </p:spPr>
        <p:txBody>
          <a:bodyPr vert="horz" lIns="91440" tIns="45720" rIns="91440" bIns="45720" rtlCol="0">
            <a:normAutofit fontScale="85000" lnSpcReduction="20000"/>
          </a:bodyPr>
          <a:lstStyle/>
          <a:p>
            <a:pPr marL="342900" marR="0" lvl="0" indent="-342900" algn="r" defTabSz="914400" rtl="1" eaLnBrk="1" fontAlgn="auto" latinLnBrk="0" hangingPunct="1">
              <a:lnSpc>
                <a:spcPct val="120000"/>
              </a:lnSpc>
              <a:spcBef>
                <a:spcPct val="20000"/>
              </a:spcBef>
              <a:spcAft>
                <a:spcPts val="0"/>
              </a:spcAft>
              <a:buClrTx/>
              <a:buSzTx/>
              <a:buFont typeface="Arial" pitchFamily="34" charset="0"/>
              <a:buChar char="•"/>
              <a:tabLst/>
              <a:defRPr/>
            </a:pPr>
            <a:r>
              <a:rPr kumimoji="0" lang="fa-IR" sz="1800" b="1" i="0" u="none" strike="noStrike" kern="1200" cap="none" spc="0" normalizeH="0" baseline="0" noProof="0" dirty="0" smtClean="0">
                <a:ln>
                  <a:noFill/>
                </a:ln>
                <a:solidFill>
                  <a:schemeClr val="tx1"/>
                </a:solidFill>
                <a:effectLst/>
                <a:uLnTx/>
                <a:uFillTx/>
                <a:latin typeface="+mn-lt"/>
                <a:ea typeface="+mn-ea"/>
                <a:cs typeface="B Nazanin" pitchFamily="2" charset="-78"/>
              </a:rPr>
              <a:t>افزایش بهره وری و راندمان کار همکاران با اجرای طرح های جهادی</a:t>
            </a:r>
          </a:p>
          <a:p>
            <a:pPr marL="342900" lvl="0" indent="-342900" algn="r" rtl="1">
              <a:lnSpc>
                <a:spcPct val="120000"/>
              </a:lnSpc>
              <a:spcBef>
                <a:spcPct val="20000"/>
              </a:spcBef>
              <a:buFont typeface="Arial" pitchFamily="34" charset="0"/>
              <a:buChar char="•"/>
              <a:defRPr/>
            </a:pPr>
            <a:r>
              <a:rPr lang="fa-IR" b="1" dirty="0" smtClean="0">
                <a:cs typeface="B Nazanin" pitchFamily="2" charset="-78"/>
              </a:rPr>
              <a:t>توسعه اتوماسیون با استفاده از پتانسیل نیروهای شرکت</a:t>
            </a:r>
          </a:p>
          <a:p>
            <a:pPr marL="342900" marR="0" lvl="0" indent="-342900" algn="r" defTabSz="914400" rtl="1" eaLnBrk="1" fontAlgn="auto" latinLnBrk="0" hangingPunct="1">
              <a:lnSpc>
                <a:spcPct val="120000"/>
              </a:lnSpc>
              <a:spcBef>
                <a:spcPct val="20000"/>
              </a:spcBef>
              <a:spcAft>
                <a:spcPts val="0"/>
              </a:spcAft>
              <a:buClrTx/>
              <a:buSzTx/>
              <a:buFont typeface="Arial" pitchFamily="34" charset="0"/>
              <a:buChar char="•"/>
              <a:tabLst/>
              <a:defRPr/>
            </a:pPr>
            <a:r>
              <a:rPr kumimoji="0" lang="fa-IR" sz="1800" b="1" i="0" u="none" strike="noStrike" kern="1200" cap="none" spc="0" normalizeH="0" baseline="0" noProof="0" dirty="0" smtClean="0">
                <a:ln>
                  <a:noFill/>
                </a:ln>
                <a:solidFill>
                  <a:schemeClr val="tx1"/>
                </a:solidFill>
                <a:effectLst/>
                <a:uLnTx/>
                <a:uFillTx/>
                <a:latin typeface="+mn-lt"/>
                <a:ea typeface="+mn-ea"/>
                <a:cs typeface="B Nazanin" pitchFamily="2" charset="-78"/>
              </a:rPr>
              <a:t>توسعه</a:t>
            </a:r>
            <a:r>
              <a:rPr kumimoji="0" lang="en-US" sz="1800" b="1" i="0" u="none" strike="noStrike" kern="1200" cap="none" spc="0" normalizeH="0" baseline="0" noProof="0" dirty="0" smtClean="0">
                <a:ln>
                  <a:noFill/>
                </a:ln>
                <a:solidFill>
                  <a:schemeClr val="tx1"/>
                </a:solidFill>
                <a:effectLst/>
                <a:uLnTx/>
                <a:uFillTx/>
                <a:latin typeface="+mn-lt"/>
                <a:ea typeface="+mn-ea"/>
                <a:cs typeface="B Nazanin" pitchFamily="2" charset="-78"/>
              </a:rPr>
              <a:t> </a:t>
            </a:r>
            <a:r>
              <a:rPr kumimoji="0" lang="fa-IR" sz="1800" b="1" i="0" u="none" strike="noStrike" kern="1200" cap="none" spc="0" normalizeH="0" noProof="0" dirty="0" smtClean="0">
                <a:ln>
                  <a:noFill/>
                </a:ln>
                <a:solidFill>
                  <a:schemeClr val="tx1"/>
                </a:solidFill>
                <a:effectLst/>
                <a:uLnTx/>
                <a:uFillTx/>
                <a:latin typeface="+mn-lt"/>
                <a:ea typeface="+mn-ea"/>
                <a:cs typeface="B Nazanin" pitchFamily="2" charset="-78"/>
              </a:rPr>
              <a:t> و بهسازی ناوگان</a:t>
            </a:r>
            <a:r>
              <a:rPr kumimoji="0" lang="fa-IR" sz="1800" b="1" i="0" u="none" strike="noStrike" kern="1200" cap="none" spc="0" normalizeH="0" baseline="0" noProof="0" dirty="0" smtClean="0">
                <a:ln>
                  <a:noFill/>
                </a:ln>
                <a:solidFill>
                  <a:schemeClr val="tx1"/>
                </a:solidFill>
                <a:effectLst/>
                <a:uLnTx/>
                <a:uFillTx/>
                <a:latin typeface="+mn-lt"/>
                <a:ea typeface="+mn-ea"/>
                <a:cs typeface="B Nazanin" pitchFamily="2" charset="-78"/>
              </a:rPr>
              <a:t> خط</a:t>
            </a:r>
            <a:r>
              <a:rPr kumimoji="0" lang="fa-IR" sz="1800" b="1" i="0" u="none" strike="noStrike" kern="1200" cap="none" spc="0" normalizeH="0" noProof="0" dirty="0" smtClean="0">
                <a:ln>
                  <a:noFill/>
                </a:ln>
                <a:solidFill>
                  <a:schemeClr val="tx1"/>
                </a:solidFill>
                <a:effectLst/>
                <a:uLnTx/>
                <a:uFillTx/>
                <a:latin typeface="+mn-lt"/>
                <a:ea typeface="+mn-ea"/>
                <a:cs typeface="B Nazanin" pitchFamily="2" charset="-78"/>
              </a:rPr>
              <a:t> گرم</a:t>
            </a:r>
          </a:p>
          <a:p>
            <a:pPr marL="342900" marR="0" lvl="0" indent="-342900" algn="r" defTabSz="914400" rtl="1" eaLnBrk="1" fontAlgn="auto" latinLnBrk="0" hangingPunct="1">
              <a:lnSpc>
                <a:spcPct val="120000"/>
              </a:lnSpc>
              <a:spcBef>
                <a:spcPct val="20000"/>
              </a:spcBef>
              <a:spcAft>
                <a:spcPts val="0"/>
              </a:spcAft>
              <a:buClrTx/>
              <a:buSzTx/>
              <a:buFont typeface="Arial" pitchFamily="34" charset="0"/>
              <a:buChar char="•"/>
              <a:tabLst/>
              <a:defRPr/>
            </a:pPr>
            <a:r>
              <a:rPr lang="fa-IR" b="1" baseline="0" dirty="0" smtClean="0">
                <a:cs typeface="B Nazanin" pitchFamily="2" charset="-78"/>
              </a:rPr>
              <a:t>کنترل</a:t>
            </a:r>
            <a:r>
              <a:rPr lang="fa-IR" b="1" dirty="0" smtClean="0">
                <a:cs typeface="B Nazanin" pitchFamily="2" charset="-78"/>
              </a:rPr>
              <a:t> ضایعات و بازسازی تجهیزات جهت استفاده مجدد در شبکه</a:t>
            </a:r>
          </a:p>
          <a:p>
            <a:pPr marL="342900" marR="0" lvl="0" indent="-342900" algn="r" defTabSz="914400" rtl="1" eaLnBrk="1" fontAlgn="auto" latinLnBrk="0" hangingPunct="1">
              <a:lnSpc>
                <a:spcPct val="120000"/>
              </a:lnSpc>
              <a:spcBef>
                <a:spcPct val="20000"/>
              </a:spcBef>
              <a:spcAft>
                <a:spcPts val="0"/>
              </a:spcAft>
              <a:buClrTx/>
              <a:buSzTx/>
              <a:buFont typeface="Arial" pitchFamily="34" charset="0"/>
              <a:buChar char="•"/>
              <a:tabLst/>
              <a:defRPr/>
            </a:pPr>
            <a:r>
              <a:rPr kumimoji="0" lang="fa-IR" sz="1800" b="1" i="0" u="none" strike="noStrike" kern="1200" cap="none" spc="0" normalizeH="0" baseline="0" noProof="0" dirty="0" smtClean="0">
                <a:ln>
                  <a:noFill/>
                </a:ln>
                <a:solidFill>
                  <a:schemeClr val="tx1"/>
                </a:solidFill>
                <a:effectLst/>
                <a:uLnTx/>
                <a:uFillTx/>
                <a:latin typeface="+mn-lt"/>
                <a:ea typeface="+mn-ea"/>
                <a:cs typeface="B Nazanin" pitchFamily="2" charset="-78"/>
              </a:rPr>
              <a:t>استفاده از نرم افزار سرویس و نگهداری </a:t>
            </a:r>
            <a:r>
              <a:rPr kumimoji="0" lang="en-US" sz="1800" b="1" i="0" u="none" strike="noStrike" kern="1200" cap="none" spc="0" normalizeH="0" baseline="0" noProof="0" dirty="0" smtClean="0">
                <a:ln>
                  <a:noFill/>
                </a:ln>
                <a:solidFill>
                  <a:schemeClr val="tx1"/>
                </a:solidFill>
                <a:effectLst/>
                <a:uLnTx/>
                <a:uFillTx/>
                <a:latin typeface="+mn-lt"/>
                <a:ea typeface="+mn-ea"/>
                <a:cs typeface="B Nazanin" pitchFamily="2" charset="-78"/>
              </a:rPr>
              <a:t>PM</a:t>
            </a:r>
            <a:endParaRPr kumimoji="0" lang="fa-IR" sz="1800" b="1" i="0" u="none" strike="noStrike" kern="1200" cap="none" spc="0" normalizeH="0" baseline="0" noProof="0" dirty="0" smtClean="0">
              <a:ln>
                <a:noFill/>
              </a:ln>
              <a:solidFill>
                <a:schemeClr val="tx1"/>
              </a:solidFill>
              <a:effectLst/>
              <a:uLnTx/>
              <a:uFillTx/>
              <a:latin typeface="+mn-lt"/>
              <a:ea typeface="+mn-ea"/>
              <a:cs typeface="B Nazanin" pitchFamily="2" charset="-78"/>
            </a:endParaRPr>
          </a:p>
          <a:p>
            <a:pPr marL="342900" marR="0" lvl="0" indent="-342900" algn="r" defTabSz="914400" rtl="1" eaLnBrk="1" fontAlgn="auto" latinLnBrk="0" hangingPunct="1">
              <a:lnSpc>
                <a:spcPct val="120000"/>
              </a:lnSpc>
              <a:spcBef>
                <a:spcPct val="20000"/>
              </a:spcBef>
              <a:spcAft>
                <a:spcPts val="0"/>
              </a:spcAft>
              <a:buClrTx/>
              <a:buSzTx/>
              <a:buFont typeface="Arial" pitchFamily="34" charset="0"/>
              <a:buChar char="•"/>
              <a:tabLst/>
              <a:defRPr/>
            </a:pPr>
            <a:r>
              <a:rPr lang="fa-IR" b="1" dirty="0" smtClean="0">
                <a:cs typeface="B Nazanin" pitchFamily="2" charset="-78"/>
              </a:rPr>
              <a:t>ارتقاء نرم افزار های ثبت خاموشی، مرکز تماس و اتوماسیون</a:t>
            </a:r>
          </a:p>
          <a:p>
            <a:pPr marL="342900" marR="0" lvl="0" indent="-342900" algn="r" defTabSz="914400" rtl="1" eaLnBrk="1" fontAlgn="auto" latinLnBrk="0" hangingPunct="1">
              <a:lnSpc>
                <a:spcPct val="120000"/>
              </a:lnSpc>
              <a:spcBef>
                <a:spcPct val="20000"/>
              </a:spcBef>
              <a:spcAft>
                <a:spcPts val="0"/>
              </a:spcAft>
              <a:buClrTx/>
              <a:buSzTx/>
              <a:buFont typeface="Arial" pitchFamily="34" charset="0"/>
              <a:buChar char="•"/>
              <a:tabLst/>
              <a:defRPr/>
            </a:pPr>
            <a:r>
              <a:rPr kumimoji="0" lang="fa-IR" sz="1800" b="1" i="0" u="none" strike="noStrike" kern="1200" cap="none" spc="0" normalizeH="0" baseline="0" noProof="0" dirty="0" smtClean="0">
                <a:ln>
                  <a:noFill/>
                </a:ln>
                <a:solidFill>
                  <a:schemeClr val="tx1"/>
                </a:solidFill>
                <a:effectLst/>
                <a:uLnTx/>
                <a:uFillTx/>
                <a:latin typeface="+mn-lt"/>
                <a:ea typeface="+mn-ea"/>
                <a:cs typeface="B Nazanin" pitchFamily="2" charset="-78"/>
              </a:rPr>
              <a:t>ایجاد سامانه رویت </a:t>
            </a:r>
            <a:r>
              <a:rPr kumimoji="0" lang="fa-IR" sz="1400" b="1" i="0" u="none" strike="noStrike" kern="1200" cap="none" spc="0" normalizeH="0" baseline="0" noProof="0" dirty="0" smtClean="0">
                <a:ln>
                  <a:noFill/>
                </a:ln>
                <a:solidFill>
                  <a:schemeClr val="tx1"/>
                </a:solidFill>
                <a:effectLst/>
                <a:uLnTx/>
                <a:uFillTx/>
                <a:latin typeface="+mn-lt"/>
                <a:ea typeface="+mn-ea"/>
                <a:cs typeface="B Nazanin" pitchFamily="2" charset="-78"/>
              </a:rPr>
              <a:t>پذیری(برقراری ارتباط</a:t>
            </a:r>
            <a:r>
              <a:rPr kumimoji="0" lang="fa-IR" sz="1400" b="1" i="0" u="none" strike="noStrike" kern="1200" cap="none" spc="0" normalizeH="0" noProof="0" dirty="0" smtClean="0">
                <a:ln>
                  <a:noFill/>
                </a:ln>
                <a:solidFill>
                  <a:schemeClr val="tx1"/>
                </a:solidFill>
                <a:effectLst/>
                <a:uLnTx/>
                <a:uFillTx/>
                <a:latin typeface="+mn-lt"/>
                <a:ea typeface="+mn-ea"/>
                <a:cs typeface="B Nazanin" pitchFamily="2" charset="-78"/>
              </a:rPr>
              <a:t> نرم افزارهای بازار برق، مانور، </a:t>
            </a:r>
            <a:r>
              <a:rPr kumimoji="0" lang="en-US" sz="1400" b="1" i="0" u="none" strike="noStrike" kern="1200" cap="none" spc="0" normalizeH="0" noProof="0" dirty="0" smtClean="0">
                <a:ln>
                  <a:noFill/>
                </a:ln>
                <a:solidFill>
                  <a:schemeClr val="tx1"/>
                </a:solidFill>
                <a:effectLst/>
                <a:uLnTx/>
                <a:uFillTx/>
                <a:latin typeface="+mn-lt"/>
                <a:ea typeface="+mn-ea"/>
                <a:cs typeface="B Nazanin" pitchFamily="2" charset="-78"/>
              </a:rPr>
              <a:t>GIS</a:t>
            </a:r>
            <a:r>
              <a:rPr kumimoji="0" lang="fa-IR" sz="1400" b="1" i="0" u="none" strike="noStrike" kern="1200" cap="none" spc="0" normalizeH="0" noProof="0" dirty="0" smtClean="0">
                <a:ln>
                  <a:noFill/>
                </a:ln>
                <a:solidFill>
                  <a:schemeClr val="tx1"/>
                </a:solidFill>
                <a:effectLst/>
                <a:uLnTx/>
                <a:uFillTx/>
                <a:latin typeface="+mn-lt"/>
                <a:ea typeface="+mn-ea"/>
                <a:cs typeface="B Nazanin" pitchFamily="2" charset="-78"/>
              </a:rPr>
              <a:t>، خدمات مشترکین، کنتور فهام)</a:t>
            </a:r>
            <a:endParaRPr kumimoji="0" lang="fa-IR" sz="1800" b="1" i="0" u="none" strike="noStrike" kern="1200" cap="none" spc="0" normalizeH="0" baseline="0" noProof="0" dirty="0" smtClean="0">
              <a:ln>
                <a:noFill/>
              </a:ln>
              <a:solidFill>
                <a:schemeClr val="tx1"/>
              </a:solidFill>
              <a:effectLst/>
              <a:uLnTx/>
              <a:uFillTx/>
              <a:latin typeface="+mn-lt"/>
              <a:ea typeface="+mn-ea"/>
              <a:cs typeface="B Nazanin" pitchFamily="2" charset="-78"/>
            </a:endParaRPr>
          </a:p>
          <a:p>
            <a:pPr marL="342900" marR="0" lvl="0" indent="-342900" algn="r" defTabSz="914400" rtl="1" eaLnBrk="1" fontAlgn="auto" latinLnBrk="0" hangingPunct="1">
              <a:lnSpc>
                <a:spcPct val="120000"/>
              </a:lnSpc>
              <a:spcBef>
                <a:spcPct val="20000"/>
              </a:spcBef>
              <a:spcAft>
                <a:spcPts val="0"/>
              </a:spcAft>
              <a:buClrTx/>
              <a:buSzTx/>
              <a:buFont typeface="Arial" pitchFamily="34" charset="0"/>
              <a:buChar char="•"/>
              <a:tabLst/>
              <a:defRPr/>
            </a:pPr>
            <a:r>
              <a:rPr lang="fa-IR" b="1" dirty="0" smtClean="0">
                <a:cs typeface="B Nazanin" pitchFamily="2" charset="-78"/>
              </a:rPr>
              <a:t>خرید مولد های اضطراری </a:t>
            </a:r>
          </a:p>
          <a:p>
            <a:pPr marL="342900" marR="0" lvl="0" indent="-342900" algn="r" defTabSz="914400" rtl="1" eaLnBrk="1" fontAlgn="auto" latinLnBrk="0" hangingPunct="1">
              <a:lnSpc>
                <a:spcPct val="120000"/>
              </a:lnSpc>
              <a:spcBef>
                <a:spcPct val="20000"/>
              </a:spcBef>
              <a:spcAft>
                <a:spcPts val="0"/>
              </a:spcAft>
              <a:buClrTx/>
              <a:buSzTx/>
              <a:buFont typeface="Arial" pitchFamily="34" charset="0"/>
              <a:buChar char="•"/>
              <a:tabLst/>
              <a:defRPr/>
            </a:pPr>
            <a:r>
              <a:rPr kumimoji="0" lang="fa-IR" sz="1800" b="1" i="0" u="none" strike="noStrike" kern="1200" cap="none" spc="0" normalizeH="0" baseline="0" noProof="0" dirty="0" smtClean="0">
                <a:ln>
                  <a:noFill/>
                </a:ln>
                <a:solidFill>
                  <a:schemeClr val="tx1"/>
                </a:solidFill>
                <a:effectLst/>
                <a:uLnTx/>
                <a:uFillTx/>
                <a:latin typeface="+mn-lt"/>
                <a:ea typeface="+mn-ea"/>
                <a:cs typeface="B Nazanin" pitchFamily="2" charset="-78"/>
              </a:rPr>
              <a:t>افزایش پایایی و تاب آوری شبکه</a:t>
            </a:r>
          </a:p>
          <a:p>
            <a:pPr marL="342900" marR="0" lvl="0" indent="-342900" algn="r" defTabSz="914400" rtl="1" eaLnBrk="1" fontAlgn="auto" latinLnBrk="0" hangingPunct="1">
              <a:lnSpc>
                <a:spcPct val="120000"/>
              </a:lnSpc>
              <a:spcBef>
                <a:spcPct val="20000"/>
              </a:spcBef>
              <a:spcAft>
                <a:spcPts val="0"/>
              </a:spcAft>
              <a:buClrTx/>
              <a:buSzTx/>
              <a:buFont typeface="Arial" pitchFamily="34" charset="0"/>
              <a:buChar char="•"/>
              <a:tabLst/>
              <a:defRPr/>
            </a:pPr>
            <a:r>
              <a:rPr lang="fa-IR" b="1" dirty="0" smtClean="0">
                <a:cs typeface="B Nazanin" pitchFamily="2" charset="-78"/>
              </a:rPr>
              <a:t>مکانیزه نمودن نقشه مانور</a:t>
            </a:r>
          </a:p>
          <a:p>
            <a:pPr marL="342900" marR="0" lvl="0" indent="-342900" algn="r" defTabSz="914400" rtl="1" eaLnBrk="1" fontAlgn="auto" latinLnBrk="0" hangingPunct="1">
              <a:lnSpc>
                <a:spcPct val="120000"/>
              </a:lnSpc>
              <a:spcBef>
                <a:spcPct val="20000"/>
              </a:spcBef>
              <a:spcAft>
                <a:spcPts val="0"/>
              </a:spcAft>
              <a:buClrTx/>
              <a:buSzTx/>
              <a:buFont typeface="Arial" pitchFamily="34" charset="0"/>
              <a:buChar char="•"/>
              <a:tabLst/>
              <a:defRPr/>
            </a:pPr>
            <a:r>
              <a:rPr kumimoji="0" lang="fa-IR" sz="1800" b="1" i="0" u="none" strike="noStrike" kern="1200" cap="none" spc="0" normalizeH="0" baseline="0" noProof="0" dirty="0" smtClean="0">
                <a:ln>
                  <a:noFill/>
                </a:ln>
                <a:solidFill>
                  <a:schemeClr val="tx1"/>
                </a:solidFill>
                <a:effectLst/>
                <a:uLnTx/>
                <a:uFillTx/>
                <a:latin typeface="+mn-lt"/>
                <a:ea typeface="+mn-ea"/>
                <a:cs typeface="B Nazanin" pitchFamily="2" charset="-78"/>
              </a:rPr>
              <a:t>توسعه سامانه اطلاع رسانی</a:t>
            </a:r>
            <a:endParaRPr kumimoji="0" lang="en-US" sz="1800" b="1" i="0" u="none" strike="noStrike" kern="1200" cap="none" spc="0" normalizeH="0" baseline="0" noProof="0" dirty="0" smtClean="0">
              <a:ln>
                <a:noFill/>
              </a:ln>
              <a:solidFill>
                <a:schemeClr val="tx1"/>
              </a:solidFill>
              <a:effectLst/>
              <a:uLnTx/>
              <a:uFillTx/>
              <a:latin typeface="+mn-lt"/>
              <a:ea typeface="+mn-ea"/>
              <a:cs typeface="B Nazanin" pitchFamily="2" charset="-78"/>
            </a:endParaRPr>
          </a:p>
          <a:p>
            <a:pPr marL="342900" marR="0" lvl="0" indent="-342900" algn="r" defTabSz="914400" rtl="1" eaLnBrk="1" fontAlgn="auto" latinLnBrk="0" hangingPunct="1">
              <a:lnSpc>
                <a:spcPct val="120000"/>
              </a:lnSpc>
              <a:spcBef>
                <a:spcPct val="20000"/>
              </a:spcBef>
              <a:spcAft>
                <a:spcPts val="0"/>
              </a:spcAft>
              <a:buClrTx/>
              <a:buSzTx/>
              <a:buFont typeface="Arial" pitchFamily="34" charset="0"/>
              <a:buChar char="•"/>
              <a:tabLst/>
              <a:defRPr/>
            </a:pPr>
            <a:r>
              <a:rPr lang="fa-IR" b="1" dirty="0" smtClean="0">
                <a:cs typeface="B Nazanin" pitchFamily="2" charset="-78"/>
              </a:rPr>
              <a:t>راه اندازی سیستم اتوماسیون در مرکز کنترل ملارد</a:t>
            </a:r>
          </a:p>
          <a:p>
            <a:pPr marL="342900" marR="0" lvl="0" indent="-342900" algn="r" defTabSz="914400" rtl="1" eaLnBrk="1" fontAlgn="auto" latinLnBrk="0" hangingPunct="1">
              <a:lnSpc>
                <a:spcPct val="120000"/>
              </a:lnSpc>
              <a:spcBef>
                <a:spcPct val="20000"/>
              </a:spcBef>
              <a:spcAft>
                <a:spcPts val="0"/>
              </a:spcAft>
              <a:buClrTx/>
              <a:buSzTx/>
              <a:buFont typeface="Arial" pitchFamily="34" charset="0"/>
              <a:buChar char="•"/>
              <a:tabLst/>
              <a:defRPr/>
            </a:pPr>
            <a:r>
              <a:rPr kumimoji="0" lang="fa-IR" sz="1800" b="1" i="0" u="none" strike="noStrike" kern="1200" cap="none" spc="0" normalizeH="0" baseline="0" noProof="0" dirty="0" smtClean="0">
                <a:ln>
                  <a:noFill/>
                </a:ln>
                <a:solidFill>
                  <a:schemeClr val="tx1"/>
                </a:solidFill>
                <a:effectLst/>
                <a:uLnTx/>
                <a:uFillTx/>
                <a:latin typeface="+mn-lt"/>
                <a:ea typeface="+mn-ea"/>
                <a:cs typeface="B Nazanin" pitchFamily="2" charset="-78"/>
              </a:rPr>
              <a:t>ارتقاء</a:t>
            </a:r>
            <a:r>
              <a:rPr kumimoji="0" lang="fa-IR" sz="1800" b="1" i="0" u="none" strike="noStrike" kern="1200" cap="none" spc="0" normalizeH="0" noProof="0" dirty="0" smtClean="0">
                <a:ln>
                  <a:noFill/>
                </a:ln>
                <a:solidFill>
                  <a:schemeClr val="tx1"/>
                </a:solidFill>
                <a:effectLst/>
                <a:uLnTx/>
                <a:uFillTx/>
                <a:latin typeface="+mn-lt"/>
                <a:ea typeface="+mn-ea"/>
                <a:cs typeface="B Nazanin" pitchFamily="2" charset="-78"/>
              </a:rPr>
              <a:t> ناوگان خودرویی شرکت</a:t>
            </a:r>
          </a:p>
          <a:p>
            <a:pPr marL="342900" marR="0" lvl="0" indent="-342900" algn="r" defTabSz="914400" rtl="1" eaLnBrk="1" fontAlgn="auto" latinLnBrk="0" hangingPunct="1">
              <a:lnSpc>
                <a:spcPct val="120000"/>
              </a:lnSpc>
              <a:spcBef>
                <a:spcPct val="20000"/>
              </a:spcBef>
              <a:spcAft>
                <a:spcPts val="0"/>
              </a:spcAft>
              <a:buClrTx/>
              <a:buSzTx/>
              <a:buFont typeface="Arial" pitchFamily="34" charset="0"/>
              <a:buChar char="•"/>
              <a:tabLst/>
              <a:defRPr/>
            </a:pPr>
            <a:r>
              <a:rPr lang="fa-IR" b="1" baseline="0" dirty="0" smtClean="0">
                <a:cs typeface="B Nazanin" pitchFamily="2" charset="-78"/>
              </a:rPr>
              <a:t>توسعه</a:t>
            </a:r>
            <a:r>
              <a:rPr lang="fa-IR" b="1" dirty="0" smtClean="0">
                <a:cs typeface="B Nazanin" pitchFamily="2" charset="-78"/>
              </a:rPr>
              <a:t> مونیتورینگ خودروهای عملیاتی</a:t>
            </a:r>
          </a:p>
          <a:p>
            <a:pPr marL="342900" marR="0" lvl="0" indent="-342900" algn="r" defTabSz="914400" rtl="1" eaLnBrk="1" fontAlgn="auto" latinLnBrk="0" hangingPunct="1">
              <a:lnSpc>
                <a:spcPct val="120000"/>
              </a:lnSpc>
              <a:spcBef>
                <a:spcPct val="20000"/>
              </a:spcBef>
              <a:spcAft>
                <a:spcPts val="0"/>
              </a:spcAft>
              <a:buClrTx/>
              <a:buSzTx/>
              <a:buFont typeface="Arial" pitchFamily="34" charset="0"/>
              <a:buChar char="•"/>
              <a:tabLst/>
              <a:defRPr/>
            </a:pPr>
            <a:r>
              <a:rPr kumimoji="0" lang="fa-IR" sz="1800" b="1" i="0" u="none" strike="noStrike" kern="1200" cap="none" spc="0" normalizeH="0" baseline="0" noProof="0" dirty="0" smtClean="0">
                <a:ln>
                  <a:noFill/>
                </a:ln>
                <a:solidFill>
                  <a:schemeClr val="tx1"/>
                </a:solidFill>
                <a:effectLst/>
                <a:uLnTx/>
                <a:uFillTx/>
                <a:latin typeface="+mn-lt"/>
                <a:ea typeface="+mn-ea"/>
                <a:cs typeface="B Nazanin" pitchFamily="2" charset="-78"/>
              </a:rPr>
              <a:t>مونیتورینگ</a:t>
            </a:r>
            <a:r>
              <a:rPr kumimoji="0" lang="fa-IR" sz="1800" b="1" i="0" u="none" strike="noStrike" kern="1200" cap="none" spc="0" normalizeH="0" noProof="0" dirty="0" smtClean="0">
                <a:ln>
                  <a:noFill/>
                </a:ln>
                <a:solidFill>
                  <a:schemeClr val="tx1"/>
                </a:solidFill>
                <a:effectLst/>
                <a:uLnTx/>
                <a:uFillTx/>
                <a:latin typeface="+mn-lt"/>
                <a:ea typeface="+mn-ea"/>
                <a:cs typeface="B Nazanin" pitchFamily="2" charset="-78"/>
              </a:rPr>
              <a:t> نیروگاه های تولید پراکنده</a:t>
            </a:r>
          </a:p>
          <a:p>
            <a:pPr marL="342900" marR="0" lvl="0" indent="-342900" algn="r" defTabSz="914400" rtl="1" eaLnBrk="1" fontAlgn="auto" latinLnBrk="0" hangingPunct="1">
              <a:lnSpc>
                <a:spcPct val="120000"/>
              </a:lnSpc>
              <a:spcBef>
                <a:spcPct val="20000"/>
              </a:spcBef>
              <a:spcAft>
                <a:spcPts val="0"/>
              </a:spcAft>
              <a:buClrTx/>
              <a:buSzTx/>
              <a:buFont typeface="Arial" pitchFamily="34" charset="0"/>
              <a:buChar char="•"/>
              <a:tabLst/>
              <a:defRPr/>
            </a:pPr>
            <a:r>
              <a:rPr lang="fa-IR" b="1" baseline="0" dirty="0" smtClean="0">
                <a:cs typeface="B Nazanin" pitchFamily="2" charset="-78"/>
              </a:rPr>
              <a:t>توسعه</a:t>
            </a:r>
            <a:r>
              <a:rPr lang="fa-IR" b="1" dirty="0" smtClean="0">
                <a:cs typeface="B Nazanin" pitchFamily="2" charset="-78"/>
              </a:rPr>
              <a:t> ارتباط رادیویی (ترانک، </a:t>
            </a:r>
            <a:r>
              <a:rPr lang="en-US" b="1" dirty="0" smtClean="0">
                <a:cs typeface="B Nazanin" pitchFamily="2" charset="-78"/>
              </a:rPr>
              <a:t>VHF</a:t>
            </a:r>
            <a:r>
              <a:rPr lang="fa-IR" b="1" dirty="0" smtClean="0">
                <a:cs typeface="B Nazanin" pitchFamily="2" charset="-78"/>
              </a:rPr>
              <a:t>،</a:t>
            </a:r>
            <a:r>
              <a:rPr lang="en-US" b="1" dirty="0" smtClean="0">
                <a:cs typeface="B Nazanin" pitchFamily="2" charset="-78"/>
              </a:rPr>
              <a:t> </a:t>
            </a:r>
            <a:r>
              <a:rPr lang="fa-IR" b="1" dirty="0" smtClean="0">
                <a:cs typeface="B Nazanin" pitchFamily="2" charset="-78"/>
              </a:rPr>
              <a:t> </a:t>
            </a:r>
            <a:r>
              <a:rPr lang="en-US" b="1" dirty="0" smtClean="0">
                <a:cs typeface="B Nazanin" pitchFamily="2" charset="-78"/>
              </a:rPr>
              <a:t>UHF</a:t>
            </a:r>
            <a:r>
              <a:rPr lang="fa-IR" b="1" dirty="0" smtClean="0">
                <a:cs typeface="B Nazanin" pitchFamily="2" charset="-78"/>
              </a:rPr>
              <a:t>، </a:t>
            </a:r>
            <a:r>
              <a:rPr lang="en-US" b="1" dirty="0" smtClean="0">
                <a:cs typeface="B Nazanin" pitchFamily="2" charset="-78"/>
              </a:rPr>
              <a:t>4G</a:t>
            </a:r>
            <a:r>
              <a:rPr lang="fa-IR" b="1" dirty="0" smtClean="0">
                <a:cs typeface="B Nazanin" pitchFamily="2" charset="-78"/>
              </a:rPr>
              <a:t>)</a:t>
            </a:r>
          </a:p>
          <a:p>
            <a:pPr marL="342900" marR="0" lvl="0" indent="-342900" algn="r" defTabSz="914400" rtl="1" eaLnBrk="1" fontAlgn="auto" latinLnBrk="0" hangingPunct="1">
              <a:lnSpc>
                <a:spcPct val="120000"/>
              </a:lnSpc>
              <a:spcBef>
                <a:spcPct val="20000"/>
              </a:spcBef>
              <a:spcAft>
                <a:spcPts val="0"/>
              </a:spcAft>
              <a:buClrTx/>
              <a:buSzTx/>
              <a:buFont typeface="Arial" pitchFamily="34" charset="0"/>
              <a:buChar char="•"/>
              <a:tabLst/>
              <a:defRPr/>
            </a:pPr>
            <a:r>
              <a:rPr kumimoji="0" lang="fa-IR" sz="1800" b="1" i="0" u="none" strike="noStrike" kern="1200" cap="none" spc="0" normalizeH="0" baseline="0" noProof="0" dirty="0" smtClean="0">
                <a:ln>
                  <a:noFill/>
                </a:ln>
                <a:solidFill>
                  <a:schemeClr val="tx1"/>
                </a:solidFill>
                <a:effectLst/>
                <a:uLnTx/>
                <a:uFillTx/>
                <a:latin typeface="+mn-lt"/>
                <a:ea typeface="+mn-ea"/>
                <a:cs typeface="B Nazanin" pitchFamily="2" charset="-78"/>
              </a:rPr>
              <a:t>استقرار</a:t>
            </a:r>
            <a:r>
              <a:rPr kumimoji="0" lang="fa-IR" sz="1800" b="1" i="0" u="none" strike="noStrike" kern="1200" cap="none" spc="0" normalizeH="0" noProof="0" dirty="0" smtClean="0">
                <a:ln>
                  <a:noFill/>
                </a:ln>
                <a:solidFill>
                  <a:schemeClr val="tx1"/>
                </a:solidFill>
                <a:effectLst/>
                <a:uLnTx/>
                <a:uFillTx/>
                <a:latin typeface="+mn-lt"/>
                <a:ea typeface="+mn-ea"/>
                <a:cs typeface="B Nazanin" pitchFamily="2" charset="-78"/>
              </a:rPr>
              <a:t> نرم افزار ایمنی </a:t>
            </a:r>
          </a:p>
          <a:p>
            <a:pPr marL="342900" marR="0" lvl="0" indent="-342900" algn="r" defTabSz="914400" rtl="1" eaLnBrk="1" fontAlgn="auto" latinLnBrk="0" hangingPunct="1">
              <a:lnSpc>
                <a:spcPct val="120000"/>
              </a:lnSpc>
              <a:spcBef>
                <a:spcPct val="20000"/>
              </a:spcBef>
              <a:spcAft>
                <a:spcPts val="0"/>
              </a:spcAft>
              <a:buClrTx/>
              <a:buSzTx/>
              <a:buFont typeface="Arial" pitchFamily="34" charset="0"/>
              <a:buChar char="•"/>
              <a:tabLst/>
              <a:defRPr/>
            </a:pPr>
            <a:r>
              <a:rPr lang="fa-IR" b="1" baseline="0" dirty="0" smtClean="0">
                <a:cs typeface="B Nazanin" pitchFamily="2" charset="-78"/>
              </a:rPr>
              <a:t>رویت</a:t>
            </a:r>
            <a:r>
              <a:rPr lang="fa-IR" b="1" dirty="0" smtClean="0">
                <a:cs typeface="B Nazanin" pitchFamily="2" charset="-78"/>
              </a:rPr>
              <a:t> پذیری شبکه فشارضعیف</a:t>
            </a:r>
          </a:p>
          <a:p>
            <a:pPr marL="342900" marR="0" lvl="0" indent="-342900" algn="r" defTabSz="914400" rtl="1" eaLnBrk="1" fontAlgn="auto" latinLnBrk="0" hangingPunct="1">
              <a:lnSpc>
                <a:spcPct val="120000"/>
              </a:lnSpc>
              <a:spcBef>
                <a:spcPct val="20000"/>
              </a:spcBef>
              <a:spcAft>
                <a:spcPts val="0"/>
              </a:spcAft>
              <a:buClrTx/>
              <a:buSzTx/>
              <a:buFont typeface="Arial" pitchFamily="34" charset="0"/>
              <a:buChar char="•"/>
              <a:tabLst/>
              <a:defRPr/>
            </a:pPr>
            <a:r>
              <a:rPr kumimoji="0" lang="fa-IR" sz="1800" b="1" i="0" u="none" strike="noStrike" kern="1200" cap="none" spc="0" normalizeH="0" baseline="0" noProof="0" dirty="0" smtClean="0">
                <a:ln>
                  <a:noFill/>
                </a:ln>
                <a:solidFill>
                  <a:schemeClr val="tx1"/>
                </a:solidFill>
                <a:effectLst/>
                <a:uLnTx/>
                <a:uFillTx/>
                <a:latin typeface="+mn-lt"/>
                <a:ea typeface="+mn-ea"/>
                <a:cs typeface="B Nazanin" pitchFamily="2" charset="-78"/>
              </a:rPr>
              <a:t>آزادسازی</a:t>
            </a:r>
            <a:r>
              <a:rPr kumimoji="0" lang="fa-IR" sz="1800" b="1" i="0" u="none" strike="noStrike" kern="1200" cap="none" spc="0" normalizeH="0" noProof="0" dirty="0" smtClean="0">
                <a:ln>
                  <a:noFill/>
                </a:ln>
                <a:solidFill>
                  <a:schemeClr val="tx1"/>
                </a:solidFill>
                <a:effectLst/>
                <a:uLnTx/>
                <a:uFillTx/>
                <a:latin typeface="+mn-lt"/>
                <a:ea typeface="+mn-ea"/>
                <a:cs typeface="B Nazanin" pitchFamily="2" charset="-78"/>
              </a:rPr>
              <a:t> ظرفیت شبکه با استفاده از نصب خازن در شبکه </a:t>
            </a:r>
            <a:r>
              <a:rPr kumimoji="0" lang="en-US" sz="1800" b="1" i="0" u="none" strike="noStrike" kern="1200" cap="none" spc="0" normalizeH="0" noProof="0" dirty="0" smtClean="0">
                <a:ln>
                  <a:noFill/>
                </a:ln>
                <a:solidFill>
                  <a:schemeClr val="tx1"/>
                </a:solidFill>
                <a:effectLst/>
                <a:uLnTx/>
                <a:uFillTx/>
                <a:latin typeface="+mn-lt"/>
                <a:ea typeface="+mn-ea"/>
                <a:cs typeface="B Nazanin" pitchFamily="2" charset="-78"/>
              </a:rPr>
              <a:t>20KV</a:t>
            </a:r>
            <a:endParaRPr kumimoji="0" lang="fa-IR" sz="1800" b="1" i="0" u="none" strike="noStrike" kern="1200" cap="none" spc="0" normalizeH="0" baseline="0" noProof="0" dirty="0" smtClean="0">
              <a:ln>
                <a:noFill/>
              </a:ln>
              <a:solidFill>
                <a:schemeClr val="tx1"/>
              </a:solidFill>
              <a:effectLst/>
              <a:uLnTx/>
              <a:uFillTx/>
              <a:latin typeface="+mn-lt"/>
              <a:ea typeface="+mn-ea"/>
              <a:cs typeface="B Nazanin" pitchFamily="2" charset="-78"/>
            </a:endParaRPr>
          </a:p>
          <a:p>
            <a:pPr marL="342900" marR="0" lvl="0" indent="-342900" algn="r" defTabSz="914400" rtl="1" eaLnBrk="1" fontAlgn="auto" latinLnBrk="0" hangingPunct="1">
              <a:lnSpc>
                <a:spcPct val="100000"/>
              </a:lnSpc>
              <a:spcBef>
                <a:spcPct val="20000"/>
              </a:spcBef>
              <a:spcAft>
                <a:spcPts val="0"/>
              </a:spcAft>
              <a:buClrTx/>
              <a:buSzTx/>
              <a:buFont typeface="Arial" pitchFamily="34" charset="0"/>
              <a:buChar char="•"/>
              <a:tabLst/>
              <a:defRPr/>
            </a:pPr>
            <a:endParaRPr kumimoji="0" lang="en-US" sz="1800" b="1" i="0" u="none" strike="noStrike" kern="1200" cap="none" spc="0" normalizeH="0" baseline="0" noProof="0" dirty="0">
              <a:ln>
                <a:noFill/>
              </a:ln>
              <a:solidFill>
                <a:schemeClr val="tx1"/>
              </a:solidFill>
              <a:effectLst/>
              <a:uLnTx/>
              <a:uFillTx/>
              <a:latin typeface="+mn-lt"/>
              <a:ea typeface="+mn-ea"/>
              <a:cs typeface="B Nazanin" pitchFamily="2" charset="-78"/>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2500306"/>
            <a:ext cx="4857752" cy="435769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76200" y="990600"/>
            <a:ext cx="8924956" cy="2081210"/>
          </a:xfrm>
        </p:spPr>
        <p:txBody>
          <a:bodyPr>
            <a:normAutofit fontScale="92500" lnSpcReduction="10000"/>
          </a:bodyPr>
          <a:lstStyle/>
          <a:p>
            <a:pPr algn="r" rtl="1">
              <a:lnSpc>
                <a:spcPct val="120000"/>
              </a:lnSpc>
            </a:pPr>
            <a:r>
              <a:rPr lang="fa-IR" sz="1800" b="1" dirty="0" smtClean="0">
                <a:cs typeface="B Nazanin" pitchFamily="2" charset="-78"/>
              </a:rPr>
              <a:t>محدوديت هاي شبكه بالادستي (پرباری پست ها، خطوط و فرسودگی آنها)</a:t>
            </a:r>
            <a:endParaRPr lang="en-US" sz="1800" b="1" dirty="0" smtClean="0">
              <a:cs typeface="B Nazanin" pitchFamily="2" charset="-78"/>
            </a:endParaRPr>
          </a:p>
          <a:p>
            <a:pPr algn="r" rtl="1">
              <a:lnSpc>
                <a:spcPct val="120000"/>
              </a:lnSpc>
            </a:pPr>
            <a:r>
              <a:rPr lang="fa-IR" sz="1800" b="1" dirty="0" smtClean="0">
                <a:cs typeface="B Nazanin" pitchFamily="2" charset="-78"/>
              </a:rPr>
              <a:t>افزایش و تغییرات قیمت تمام شده هزینه ها</a:t>
            </a:r>
            <a:endParaRPr lang="en-US" sz="1800" b="1" dirty="0" smtClean="0">
              <a:cs typeface="B Nazanin" pitchFamily="2" charset="-78"/>
            </a:endParaRPr>
          </a:p>
          <a:p>
            <a:pPr algn="r" rtl="1">
              <a:lnSpc>
                <a:spcPct val="120000"/>
              </a:lnSpc>
            </a:pPr>
            <a:r>
              <a:rPr lang="fa-IR" sz="1800" b="1" dirty="0" smtClean="0">
                <a:cs typeface="B Nazanin" pitchFamily="2" charset="-78"/>
              </a:rPr>
              <a:t>کمبود نیروی انسانی عملیاتی ومشکلات ساختار سازمانی</a:t>
            </a:r>
          </a:p>
          <a:p>
            <a:pPr algn="r" rtl="1">
              <a:lnSpc>
                <a:spcPct val="120000"/>
              </a:lnSpc>
            </a:pPr>
            <a:r>
              <a:rPr lang="fa-IR" sz="1800" b="1" dirty="0" smtClean="0">
                <a:cs typeface="B Nazanin" pitchFamily="2" charset="-78"/>
              </a:rPr>
              <a:t>نبود ساختار و تامین اعتبار مناسب برای مدیریت بحران و پدافند غیر عامل</a:t>
            </a:r>
          </a:p>
          <a:p>
            <a:pPr algn="r" rtl="1">
              <a:lnSpc>
                <a:spcPct val="120000"/>
              </a:lnSpc>
            </a:pPr>
            <a:r>
              <a:rPr lang="fa-IR" sz="1800" b="1" dirty="0" smtClean="0">
                <a:cs typeface="B Nazanin" pitchFamily="2" charset="-78"/>
              </a:rPr>
              <a:t>وضعیت نابسامان ناوگان ترابری</a:t>
            </a:r>
          </a:p>
          <a:p>
            <a:pPr algn="r" rtl="1">
              <a:lnSpc>
                <a:spcPct val="120000"/>
              </a:lnSpc>
            </a:pPr>
            <a:r>
              <a:rPr lang="fa-IR" sz="1800" b="1" dirty="0" smtClean="0">
                <a:cs typeface="B Nazanin" pitchFamily="2" charset="-78"/>
              </a:rPr>
              <a:t>کمبود نقدینگی</a:t>
            </a:r>
          </a:p>
          <a:p>
            <a:pPr algn="r" rtl="1"/>
            <a:endParaRPr lang="en-US" sz="1800" b="1" dirty="0">
              <a:cs typeface="B Nazanin" pitchFamily="2" charset="-78"/>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14</a:t>
            </a:fld>
            <a:endParaRPr lang="en-US" dirty="0"/>
          </a:p>
        </p:txBody>
      </p:sp>
      <p:sp>
        <p:nvSpPr>
          <p:cNvPr id="6" name="Rectangle 5"/>
          <p:cNvSpPr/>
          <p:nvPr/>
        </p:nvSpPr>
        <p:spPr>
          <a:xfrm>
            <a:off x="3124200" y="381000"/>
            <a:ext cx="5791200" cy="533400"/>
          </a:xfrm>
          <a:prstGeom prst="rect">
            <a:avLst/>
          </a:prstGeom>
          <a:gradFill>
            <a:gsLst>
              <a:gs pos="0">
                <a:srgbClr val="FF0000"/>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fa-IR" b="1" dirty="0" smtClean="0">
                <a:solidFill>
                  <a:schemeClr val="tx1"/>
                </a:solidFill>
                <a:cs typeface="B Titr" pitchFamily="2" charset="-78"/>
              </a:rPr>
              <a:t>چالش ها</a:t>
            </a:r>
            <a:endParaRPr lang="en-US" b="1" dirty="0">
              <a:solidFill>
                <a:schemeClr val="tx1"/>
              </a:solidFill>
              <a:cs typeface="B Titr" pitchFamily="2" charset="-78"/>
            </a:endParaRPr>
          </a:p>
        </p:txBody>
      </p:sp>
      <p:sp>
        <p:nvSpPr>
          <p:cNvPr id="9" name="Rectangle 8"/>
          <p:cNvSpPr/>
          <p:nvPr/>
        </p:nvSpPr>
        <p:spPr>
          <a:xfrm>
            <a:off x="4929190" y="3214686"/>
            <a:ext cx="4005250" cy="533400"/>
          </a:xfrm>
          <a:prstGeom prst="rect">
            <a:avLst/>
          </a:prstGeom>
          <a:gradFill>
            <a:gsLst>
              <a:gs pos="0">
                <a:srgbClr val="00B050"/>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fa-IR" b="1" dirty="0" smtClean="0">
                <a:solidFill>
                  <a:schemeClr val="tx1"/>
                </a:solidFill>
                <a:cs typeface="B Titr" pitchFamily="2" charset="-78"/>
              </a:rPr>
              <a:t>پیشنهادات</a:t>
            </a:r>
            <a:endParaRPr lang="en-US" b="1" dirty="0">
              <a:solidFill>
                <a:schemeClr val="tx1"/>
              </a:solidFill>
              <a:cs typeface="B Titr" pitchFamily="2" charset="-78"/>
            </a:endParaRPr>
          </a:p>
        </p:txBody>
      </p:sp>
      <p:sp>
        <p:nvSpPr>
          <p:cNvPr id="10" name="Content Placeholder 2"/>
          <p:cNvSpPr txBox="1">
            <a:spLocks/>
          </p:cNvSpPr>
          <p:nvPr/>
        </p:nvSpPr>
        <p:spPr>
          <a:xfrm>
            <a:off x="4786314" y="3786190"/>
            <a:ext cx="4000528" cy="1500198"/>
          </a:xfrm>
          <a:prstGeom prst="rect">
            <a:avLst/>
          </a:prstGeom>
        </p:spPr>
        <p:txBody>
          <a:bodyPr vert="horz" lIns="91440" tIns="45720" rIns="91440" bIns="45720" rtlCol="0">
            <a:normAutofit/>
          </a:bodyPr>
          <a:lstStyle/>
          <a:p>
            <a:pPr marL="342900" marR="0" lvl="0" indent="-342900" algn="r" defTabSz="914400" rtl="1" eaLnBrk="1" fontAlgn="auto" latinLnBrk="0" hangingPunct="1">
              <a:lnSpc>
                <a:spcPct val="150000"/>
              </a:lnSpc>
              <a:spcBef>
                <a:spcPct val="20000"/>
              </a:spcBef>
              <a:spcAft>
                <a:spcPts val="0"/>
              </a:spcAft>
              <a:buClrTx/>
              <a:buSzTx/>
              <a:buFont typeface="Arial" pitchFamily="34" charset="0"/>
              <a:buChar char="•"/>
              <a:tabLst/>
              <a:defRPr/>
            </a:pPr>
            <a:r>
              <a:rPr lang="fa-IR" sz="1400" b="1" dirty="0" smtClean="0">
                <a:cs typeface="B Nazanin" pitchFamily="2" charset="-78"/>
              </a:rPr>
              <a:t>پیگیری اجرای طرح های فوق توزیع از طریق شرکت توانیر</a:t>
            </a:r>
          </a:p>
          <a:p>
            <a:pPr marL="342900" indent="-342900" algn="r" rtl="1">
              <a:lnSpc>
                <a:spcPct val="150000"/>
              </a:lnSpc>
              <a:spcBef>
                <a:spcPct val="20000"/>
              </a:spcBef>
              <a:buFont typeface="Arial" pitchFamily="34" charset="0"/>
              <a:buChar char="•"/>
              <a:defRPr/>
            </a:pPr>
            <a:r>
              <a:rPr lang="fa-IR" sz="1400" b="1" dirty="0" smtClean="0">
                <a:cs typeface="B Nazanin" pitchFamily="2" charset="-78"/>
              </a:rPr>
              <a:t>ایجاد شعبات برق در شهر ها به ظرفیت 74نفر</a:t>
            </a:r>
          </a:p>
          <a:p>
            <a:pPr marL="342900" marR="0" lvl="0" indent="-342900" algn="r" defTabSz="914400" rtl="1" eaLnBrk="1" fontAlgn="auto" latinLnBrk="0" hangingPunct="1">
              <a:lnSpc>
                <a:spcPct val="150000"/>
              </a:lnSpc>
              <a:spcBef>
                <a:spcPct val="20000"/>
              </a:spcBef>
              <a:spcAft>
                <a:spcPts val="0"/>
              </a:spcAft>
              <a:buClrTx/>
              <a:buSzTx/>
              <a:buFont typeface="Arial" pitchFamily="34" charset="0"/>
              <a:buChar char="•"/>
              <a:tabLst/>
              <a:defRPr/>
            </a:pPr>
            <a:r>
              <a:rPr kumimoji="0" lang="fa-IR" sz="1400" b="1" i="0" u="none" strike="noStrike" kern="1200" cap="none" spc="0" normalizeH="0" baseline="0" noProof="0" dirty="0" smtClean="0">
                <a:ln>
                  <a:noFill/>
                </a:ln>
                <a:solidFill>
                  <a:schemeClr val="tx1"/>
                </a:solidFill>
                <a:effectLst/>
                <a:uLnTx/>
                <a:uFillTx/>
                <a:latin typeface="+mn-lt"/>
                <a:ea typeface="+mn-ea"/>
                <a:cs typeface="B Nazanin" pitchFamily="2" charset="-78"/>
              </a:rPr>
              <a:t>افزایش شاخص</a:t>
            </a:r>
            <a:r>
              <a:rPr kumimoji="0" lang="fa-IR" sz="1400" b="1" i="0" u="none" strike="noStrike" kern="1200" cap="none" spc="0" normalizeH="0" noProof="0" dirty="0" smtClean="0">
                <a:ln>
                  <a:noFill/>
                </a:ln>
                <a:solidFill>
                  <a:schemeClr val="tx1"/>
                </a:solidFill>
                <a:effectLst/>
                <a:uLnTx/>
                <a:uFillTx/>
                <a:latin typeface="+mn-lt"/>
                <a:ea typeface="+mn-ea"/>
                <a:cs typeface="B Nazanin" pitchFamily="2" charset="-78"/>
              </a:rPr>
              <a:t> </a:t>
            </a:r>
            <a:r>
              <a:rPr kumimoji="0" lang="fa-IR" sz="1400" b="1" i="0" u="none" strike="noStrike" kern="1200" cap="none" spc="0" normalizeH="0" baseline="0" noProof="0" dirty="0" smtClean="0">
                <a:ln>
                  <a:noFill/>
                </a:ln>
                <a:solidFill>
                  <a:schemeClr val="tx1"/>
                </a:solidFill>
                <a:effectLst/>
                <a:uLnTx/>
                <a:uFillTx/>
                <a:latin typeface="+mn-lt"/>
                <a:ea typeface="+mn-ea"/>
                <a:cs typeface="B Nazanin" pitchFamily="2" charset="-78"/>
              </a:rPr>
              <a:t>شدت اتوماسیون </a:t>
            </a:r>
          </a:p>
          <a:p>
            <a:pPr marL="342900" marR="0" lvl="0" indent="-342900" algn="r" defTabSz="914400" rtl="1" eaLnBrk="1" fontAlgn="auto" latinLnBrk="0" hangingPunct="1">
              <a:lnSpc>
                <a:spcPct val="150000"/>
              </a:lnSpc>
              <a:spcBef>
                <a:spcPct val="20000"/>
              </a:spcBef>
              <a:spcAft>
                <a:spcPts val="0"/>
              </a:spcAft>
              <a:buClrTx/>
              <a:buSzTx/>
              <a:buFont typeface="Arial" pitchFamily="34" charset="0"/>
              <a:buChar char="•"/>
              <a:tabLst/>
              <a:defRPr/>
            </a:pPr>
            <a:r>
              <a:rPr lang="fa-IR" sz="1400" b="1" dirty="0" smtClean="0">
                <a:cs typeface="B Nazanin" pitchFamily="2" charset="-78"/>
              </a:rPr>
              <a:t>توسعه رویت پذیری شبکه</a:t>
            </a:r>
            <a:endParaRPr lang="en-US" sz="1400" b="1" dirty="0" smtClean="0">
              <a:cs typeface="B Nazanin" pitchFamily="2" charset="-78"/>
            </a:endParaRPr>
          </a:p>
        </p:txBody>
      </p:sp>
      <p:graphicFrame>
        <p:nvGraphicFramePr>
          <p:cNvPr id="11" name="Table 10"/>
          <p:cNvGraphicFramePr>
            <a:graphicFrameLocks noGrp="1"/>
          </p:cNvGraphicFramePr>
          <p:nvPr/>
        </p:nvGraphicFramePr>
        <p:xfrm>
          <a:off x="142846" y="2643182"/>
          <a:ext cx="4572030" cy="4144423"/>
        </p:xfrm>
        <a:graphic>
          <a:graphicData uri="http://schemas.openxmlformats.org/drawingml/2006/table">
            <a:tbl>
              <a:tblPr rtl="1"/>
              <a:tblGrid>
                <a:gridCol w="551094">
                  <a:extLst>
                    <a:ext uri="{9D8B030D-6E8A-4147-A177-3AD203B41FA5}">
                      <a16:colId xmlns:a16="http://schemas.microsoft.com/office/drawing/2014/main" val="20000"/>
                    </a:ext>
                  </a:extLst>
                </a:gridCol>
                <a:gridCol w="882126">
                  <a:extLst>
                    <a:ext uri="{9D8B030D-6E8A-4147-A177-3AD203B41FA5}">
                      <a16:colId xmlns:a16="http://schemas.microsoft.com/office/drawing/2014/main" val="20001"/>
                    </a:ext>
                  </a:extLst>
                </a:gridCol>
                <a:gridCol w="865554">
                  <a:extLst>
                    <a:ext uri="{9D8B030D-6E8A-4147-A177-3AD203B41FA5}">
                      <a16:colId xmlns:a16="http://schemas.microsoft.com/office/drawing/2014/main" val="20002"/>
                    </a:ext>
                  </a:extLst>
                </a:gridCol>
                <a:gridCol w="757752">
                  <a:extLst>
                    <a:ext uri="{9D8B030D-6E8A-4147-A177-3AD203B41FA5}">
                      <a16:colId xmlns:a16="http://schemas.microsoft.com/office/drawing/2014/main" val="20003"/>
                    </a:ext>
                  </a:extLst>
                </a:gridCol>
                <a:gridCol w="757752">
                  <a:extLst>
                    <a:ext uri="{9D8B030D-6E8A-4147-A177-3AD203B41FA5}">
                      <a16:colId xmlns:a16="http://schemas.microsoft.com/office/drawing/2014/main" val="20004"/>
                    </a:ext>
                  </a:extLst>
                </a:gridCol>
                <a:gridCol w="757752">
                  <a:extLst>
                    <a:ext uri="{9D8B030D-6E8A-4147-A177-3AD203B41FA5}">
                      <a16:colId xmlns:a16="http://schemas.microsoft.com/office/drawing/2014/main" val="20005"/>
                    </a:ext>
                  </a:extLst>
                </a:gridCol>
              </a:tblGrid>
              <a:tr h="232581">
                <a:tc>
                  <a:txBody>
                    <a:bodyPr/>
                    <a:lstStyle/>
                    <a:p>
                      <a:pPr algn="ctr" rtl="1" fontAlgn="ctr"/>
                      <a:r>
                        <a:rPr lang="fa-IR" sz="1100" b="1" i="0" u="none" strike="noStrike" dirty="0">
                          <a:solidFill>
                            <a:srgbClr val="000000"/>
                          </a:solidFill>
                          <a:latin typeface="B Titr"/>
                          <a:cs typeface="B Titr" pitchFamily="2" charset="-78"/>
                        </a:rPr>
                        <a:t>منطقه</a:t>
                      </a: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23F"/>
                    </a:solidFill>
                  </a:tcPr>
                </a:tc>
                <a:tc>
                  <a:txBody>
                    <a:bodyPr/>
                    <a:lstStyle/>
                    <a:p>
                      <a:pPr algn="ctr" rtl="1" fontAlgn="ctr"/>
                      <a:r>
                        <a:rPr lang="fa-IR" sz="1100" b="1" i="0" u="none" strike="noStrike" dirty="0">
                          <a:solidFill>
                            <a:srgbClr val="000000"/>
                          </a:solidFill>
                          <a:latin typeface="B Titr"/>
                          <a:cs typeface="B Titr" pitchFamily="2" charset="-78"/>
                        </a:rPr>
                        <a:t>ناحیه</a:t>
                      </a: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23F"/>
                    </a:solidFill>
                  </a:tcPr>
                </a:tc>
                <a:tc>
                  <a:txBody>
                    <a:bodyPr/>
                    <a:lstStyle/>
                    <a:p>
                      <a:pPr algn="ctr" rtl="1" fontAlgn="ctr"/>
                      <a:r>
                        <a:rPr lang="fa-IR" sz="1050" b="1" i="0" u="none" strike="noStrike" dirty="0">
                          <a:solidFill>
                            <a:srgbClr val="000000"/>
                          </a:solidFill>
                          <a:latin typeface="B Titr"/>
                          <a:cs typeface="B Titr" pitchFamily="2" charset="-78"/>
                        </a:rPr>
                        <a:t>تعداد </a:t>
                      </a:r>
                      <a:r>
                        <a:rPr lang="fa-IR" sz="1050" b="1" i="0" u="none" strike="noStrike" dirty="0" smtClean="0">
                          <a:solidFill>
                            <a:srgbClr val="000000"/>
                          </a:solidFill>
                          <a:latin typeface="B Titr"/>
                          <a:cs typeface="B Titr" pitchFamily="2" charset="-78"/>
                        </a:rPr>
                        <a:t>مشترکین</a:t>
                      </a:r>
                    </a:p>
                    <a:p>
                      <a:pPr marL="0" marR="0" indent="0" algn="ctr" defTabSz="914400" rtl="1" eaLnBrk="1" fontAlgn="ctr" latinLnBrk="0" hangingPunct="1">
                        <a:lnSpc>
                          <a:spcPct val="100000"/>
                        </a:lnSpc>
                        <a:spcBef>
                          <a:spcPts val="0"/>
                        </a:spcBef>
                        <a:spcAft>
                          <a:spcPts val="0"/>
                        </a:spcAft>
                        <a:buClrTx/>
                        <a:buSzTx/>
                        <a:buFontTx/>
                        <a:buNone/>
                        <a:tabLst/>
                        <a:defRPr/>
                      </a:pPr>
                      <a:r>
                        <a:rPr lang="fa-IR" sz="800" b="1" i="0" u="none" strike="noStrike" dirty="0" smtClean="0">
                          <a:solidFill>
                            <a:srgbClr val="000000"/>
                          </a:solidFill>
                          <a:latin typeface="B Titr"/>
                          <a:cs typeface="B Titr" pitchFamily="2" charset="-78"/>
                        </a:rPr>
                        <a:t>(نفر)</a:t>
                      </a: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23F"/>
                    </a:solidFill>
                  </a:tcPr>
                </a:tc>
                <a:tc>
                  <a:txBody>
                    <a:bodyPr/>
                    <a:lstStyle/>
                    <a:p>
                      <a:pPr algn="ctr" rtl="1" fontAlgn="ctr"/>
                      <a:r>
                        <a:rPr lang="fa-IR" sz="1100" b="1" i="0" u="none" strike="noStrike" dirty="0" smtClean="0">
                          <a:solidFill>
                            <a:srgbClr val="000000"/>
                          </a:solidFill>
                          <a:latin typeface="B Titr"/>
                          <a:cs typeface="B Titr" pitchFamily="2" charset="-78"/>
                        </a:rPr>
                        <a:t>فاصله از اداره</a:t>
                      </a:r>
                      <a:r>
                        <a:rPr lang="en-US" sz="1100" b="1" i="0" u="none" strike="noStrike" dirty="0" smtClean="0">
                          <a:solidFill>
                            <a:srgbClr val="000000"/>
                          </a:solidFill>
                          <a:latin typeface="B Titr"/>
                          <a:cs typeface="B Titr" pitchFamily="2" charset="-78"/>
                        </a:rPr>
                        <a:t> </a:t>
                      </a:r>
                      <a:r>
                        <a:rPr lang="en-US" sz="700" b="1" i="0" u="none" strike="noStrike" dirty="0" smtClean="0">
                          <a:solidFill>
                            <a:srgbClr val="000000"/>
                          </a:solidFill>
                          <a:latin typeface="B Titr"/>
                          <a:cs typeface="B Titr" pitchFamily="2" charset="-78"/>
                        </a:rPr>
                        <a:t>(KM)</a:t>
                      </a:r>
                      <a:endParaRPr lang="fa-IR" sz="1100" b="1" i="0" u="none" strike="noStrike" dirty="0">
                        <a:solidFill>
                          <a:srgbClr val="000000"/>
                        </a:solidFill>
                        <a:latin typeface="B Titr"/>
                        <a:cs typeface="B Titr" pitchFamily="2" charset="-78"/>
                      </a:endParaRP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23F"/>
                    </a:solidFill>
                  </a:tcPr>
                </a:tc>
                <a:tc>
                  <a:txBody>
                    <a:bodyPr/>
                    <a:lstStyle/>
                    <a:p>
                      <a:pPr algn="ctr" rtl="1" fontAlgn="ctr"/>
                      <a:r>
                        <a:rPr lang="fa-IR" sz="1100" b="1" i="0" u="none" strike="noStrike" dirty="0" smtClean="0">
                          <a:solidFill>
                            <a:srgbClr val="000000"/>
                          </a:solidFill>
                          <a:latin typeface="B Titr"/>
                          <a:cs typeface="B Titr" pitchFamily="2" charset="-78"/>
                        </a:rPr>
                        <a:t>تعداد شاغلين</a:t>
                      </a:r>
                    </a:p>
                    <a:p>
                      <a:pPr algn="ctr" rtl="1" fontAlgn="ctr"/>
                      <a:r>
                        <a:rPr lang="fa-IR" sz="800" b="1" i="0" u="none" strike="noStrike" dirty="0" smtClean="0">
                          <a:solidFill>
                            <a:srgbClr val="000000"/>
                          </a:solidFill>
                          <a:latin typeface="B Titr"/>
                          <a:cs typeface="B Titr" pitchFamily="2" charset="-78"/>
                        </a:rPr>
                        <a:t>(نفر)</a:t>
                      </a:r>
                      <a:endParaRPr lang="fa-IR" sz="800" b="1" i="0" u="none" strike="noStrike" dirty="0">
                        <a:solidFill>
                          <a:srgbClr val="000000"/>
                        </a:solidFill>
                        <a:latin typeface="B Titr"/>
                        <a:cs typeface="B Titr" pitchFamily="2" charset="-78"/>
                      </a:endParaRP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23F"/>
                    </a:solidFill>
                  </a:tcPr>
                </a:tc>
                <a:tc>
                  <a:txBody>
                    <a:bodyPr/>
                    <a:lstStyle/>
                    <a:p>
                      <a:pPr algn="ctr" rtl="1" fontAlgn="ctr"/>
                      <a:r>
                        <a:rPr lang="fa-IR" sz="1100" b="1" i="0" u="none" strike="noStrike" dirty="0" smtClean="0">
                          <a:solidFill>
                            <a:srgbClr val="000000"/>
                          </a:solidFill>
                          <a:latin typeface="B Titr"/>
                          <a:cs typeface="B Titr" pitchFamily="2" charset="-78"/>
                        </a:rPr>
                        <a:t>موردنیاز</a:t>
                      </a:r>
                      <a:endParaRPr lang="fa-IR" sz="1100" b="1" i="0" u="none" strike="noStrike" dirty="0">
                        <a:solidFill>
                          <a:srgbClr val="000000"/>
                        </a:solidFill>
                        <a:latin typeface="B Titr"/>
                        <a:cs typeface="B Titr" pitchFamily="2" charset="-78"/>
                      </a:endParaRP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23F"/>
                    </a:solidFill>
                  </a:tcPr>
                </a:tc>
                <a:extLst>
                  <a:ext uri="{0D108BD9-81ED-4DB2-BD59-A6C34878D82A}">
                    <a16:rowId xmlns:a16="http://schemas.microsoft.com/office/drawing/2014/main" val="10000"/>
                  </a:ext>
                </a:extLst>
              </a:tr>
              <a:tr h="251527">
                <a:tc>
                  <a:txBody>
                    <a:bodyPr/>
                    <a:lstStyle/>
                    <a:p>
                      <a:pPr algn="ctr" rtl="1" fontAlgn="ctr"/>
                      <a:r>
                        <a:rPr lang="fa-IR" sz="1100" b="1" i="0" u="none" strike="noStrike" dirty="0">
                          <a:solidFill>
                            <a:srgbClr val="000000"/>
                          </a:solidFill>
                          <a:latin typeface="B Nazanin"/>
                          <a:cs typeface="B Nazanin" pitchFamily="2" charset="-78"/>
                        </a:rPr>
                        <a:t>پاکدشت</a:t>
                      </a: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1" fontAlgn="ctr"/>
                      <a:r>
                        <a:rPr lang="fa-IR" sz="1100" b="1" i="0" u="none" strike="noStrike" dirty="0" smtClean="0">
                          <a:solidFill>
                            <a:srgbClr val="000000"/>
                          </a:solidFill>
                          <a:latin typeface="B Nazanin"/>
                          <a:cs typeface="B Nazanin" pitchFamily="2" charset="-78"/>
                        </a:rPr>
                        <a:t>*شریف </a:t>
                      </a:r>
                      <a:r>
                        <a:rPr lang="fa-IR" sz="1100" b="1" i="0" u="none" strike="noStrike" dirty="0">
                          <a:solidFill>
                            <a:srgbClr val="000000"/>
                          </a:solidFill>
                          <a:latin typeface="B Nazanin"/>
                          <a:cs typeface="B Nazanin" pitchFamily="2" charset="-78"/>
                        </a:rPr>
                        <a:t>آباد</a:t>
                      </a: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100" b="1" i="0" u="none" strike="noStrike">
                          <a:solidFill>
                            <a:srgbClr val="000000"/>
                          </a:solidFill>
                          <a:latin typeface="B Nazanin"/>
                          <a:cs typeface="B Nazanin" pitchFamily="2" charset="-78"/>
                        </a:rPr>
                        <a:t>16000</a:t>
                      </a: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fa-IR" sz="1100" b="1" i="0" u="none" strike="noStrike" dirty="0" smtClean="0">
                          <a:solidFill>
                            <a:srgbClr val="000000"/>
                          </a:solidFill>
                          <a:latin typeface="B Nazanin"/>
                          <a:cs typeface="B Nazanin" pitchFamily="2" charset="-78"/>
                        </a:rPr>
                        <a:t>25</a:t>
                      </a:r>
                      <a:endParaRPr lang="en-US" sz="1100" b="1" i="0" u="none" strike="noStrike" dirty="0">
                        <a:solidFill>
                          <a:srgbClr val="000000"/>
                        </a:solidFill>
                        <a:latin typeface="B Nazanin"/>
                        <a:cs typeface="B Nazanin" pitchFamily="2" charset="-78"/>
                      </a:endParaRP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fa-IR" sz="1100" b="1" i="0" u="none" strike="noStrike" dirty="0" smtClean="0">
                          <a:solidFill>
                            <a:srgbClr val="000000"/>
                          </a:solidFill>
                          <a:latin typeface="B Nazanin"/>
                          <a:cs typeface="B Nazanin" pitchFamily="2" charset="-78"/>
                        </a:rPr>
                        <a:t>2</a:t>
                      </a:r>
                      <a:endParaRPr lang="en-US" sz="1100" b="1" i="0" u="none" strike="noStrike" dirty="0">
                        <a:solidFill>
                          <a:srgbClr val="000000"/>
                        </a:solidFill>
                        <a:latin typeface="B Nazanin"/>
                        <a:cs typeface="B Nazanin" pitchFamily="2" charset="-78"/>
                      </a:endParaRP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100" b="1" i="0" u="none" strike="noStrike" dirty="0" smtClean="0">
                          <a:solidFill>
                            <a:srgbClr val="000000"/>
                          </a:solidFill>
                          <a:latin typeface="B Nazanin"/>
                          <a:cs typeface="B Nazanin" pitchFamily="2" charset="-78"/>
                        </a:rPr>
                        <a:t>6</a:t>
                      </a:r>
                      <a:endParaRPr lang="en-US" sz="1100" b="1" i="0" u="none" strike="noStrike" dirty="0">
                        <a:solidFill>
                          <a:srgbClr val="000000"/>
                        </a:solidFill>
                        <a:latin typeface="B Nazanin"/>
                        <a:cs typeface="B Nazanin" pitchFamily="2" charset="-78"/>
                      </a:endParaRP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51527">
                <a:tc>
                  <a:txBody>
                    <a:bodyPr/>
                    <a:lstStyle/>
                    <a:p>
                      <a:pPr algn="ctr" rtl="1" fontAlgn="ctr"/>
                      <a:r>
                        <a:rPr lang="fa-IR" sz="1100" b="1" i="0" u="none" strike="noStrike" dirty="0">
                          <a:solidFill>
                            <a:srgbClr val="000000"/>
                          </a:solidFill>
                          <a:latin typeface="B Nazanin"/>
                          <a:cs typeface="B Nazanin" pitchFamily="2" charset="-78"/>
                        </a:rPr>
                        <a:t>ورامین</a:t>
                      </a: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1" fontAlgn="ctr"/>
                      <a:r>
                        <a:rPr lang="fa-IR" sz="1100" b="1" i="0" u="none" strike="noStrike" dirty="0">
                          <a:solidFill>
                            <a:srgbClr val="000000"/>
                          </a:solidFill>
                          <a:latin typeface="B Nazanin"/>
                          <a:cs typeface="B Nazanin" pitchFamily="2" charset="-78"/>
                        </a:rPr>
                        <a:t>جواد آباد</a:t>
                      </a: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100" b="1" i="0" u="none" strike="noStrike">
                          <a:solidFill>
                            <a:srgbClr val="000000"/>
                          </a:solidFill>
                          <a:latin typeface="B Nazanin"/>
                          <a:cs typeface="B Nazanin" pitchFamily="2" charset="-78"/>
                        </a:rPr>
                        <a:t>9399</a:t>
                      </a: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fa-IR" sz="1100" b="1" i="0" u="none" strike="noStrike" dirty="0" smtClean="0">
                          <a:solidFill>
                            <a:srgbClr val="000000"/>
                          </a:solidFill>
                          <a:latin typeface="B Nazanin"/>
                          <a:cs typeface="B Nazanin" pitchFamily="2" charset="-78"/>
                        </a:rPr>
                        <a:t>17</a:t>
                      </a:r>
                      <a:endParaRPr lang="en-US" sz="1100" b="1" i="0" u="none" strike="noStrike" dirty="0">
                        <a:solidFill>
                          <a:srgbClr val="000000"/>
                        </a:solidFill>
                        <a:latin typeface="B Nazanin"/>
                        <a:cs typeface="B Nazanin" pitchFamily="2" charset="-78"/>
                      </a:endParaRP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fa-IR" sz="1100" b="1" i="0" u="none" strike="noStrike" dirty="0" smtClean="0">
                          <a:solidFill>
                            <a:srgbClr val="000000"/>
                          </a:solidFill>
                          <a:latin typeface="B Nazanin"/>
                          <a:cs typeface="B Nazanin" pitchFamily="2" charset="-78"/>
                        </a:rPr>
                        <a:t>8</a:t>
                      </a:r>
                      <a:endParaRPr lang="en-US" sz="1100" b="1" i="0" u="none" strike="noStrike" dirty="0">
                        <a:solidFill>
                          <a:srgbClr val="000000"/>
                        </a:solidFill>
                        <a:latin typeface="B Nazanin"/>
                        <a:cs typeface="B Nazanin" pitchFamily="2" charset="-78"/>
                      </a:endParaRP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fa-IR" sz="1100" b="1" i="0" u="none" strike="noStrike" dirty="0" smtClean="0">
                          <a:solidFill>
                            <a:srgbClr val="000000"/>
                          </a:solidFill>
                          <a:latin typeface="B Nazanin"/>
                          <a:cs typeface="B Nazanin" pitchFamily="2" charset="-78"/>
                        </a:rPr>
                        <a:t>-</a:t>
                      </a:r>
                      <a:endParaRPr lang="en-US" sz="1100" b="1" i="0" u="none" strike="noStrike" dirty="0">
                        <a:solidFill>
                          <a:srgbClr val="000000"/>
                        </a:solidFill>
                        <a:latin typeface="B Nazanin"/>
                        <a:cs typeface="B Nazanin" pitchFamily="2" charset="-78"/>
                      </a:endParaRP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51527">
                <a:tc rowSpan="4">
                  <a:txBody>
                    <a:bodyPr/>
                    <a:lstStyle/>
                    <a:p>
                      <a:pPr algn="ctr" rtl="1" fontAlgn="ctr"/>
                      <a:r>
                        <a:rPr lang="fa-IR" sz="1100" b="1" i="0" u="none" strike="noStrike" dirty="0">
                          <a:solidFill>
                            <a:srgbClr val="000000"/>
                          </a:solidFill>
                          <a:latin typeface="B Nazanin"/>
                          <a:cs typeface="B Nazanin" pitchFamily="2" charset="-78"/>
                        </a:rPr>
                        <a:t>شهریار</a:t>
                      </a: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1" fontAlgn="ctr"/>
                      <a:r>
                        <a:rPr lang="fa-IR" sz="1100" b="1" i="0" u="none" strike="noStrike" dirty="0" smtClean="0">
                          <a:solidFill>
                            <a:srgbClr val="000000"/>
                          </a:solidFill>
                          <a:latin typeface="B Nazanin"/>
                          <a:cs typeface="B Nazanin" pitchFamily="2" charset="-78"/>
                        </a:rPr>
                        <a:t>*وحیدیه</a:t>
                      </a:r>
                      <a:endParaRPr lang="fa-IR" sz="1100" b="1" i="0" u="none" strike="noStrike" dirty="0">
                        <a:solidFill>
                          <a:srgbClr val="000000"/>
                        </a:solidFill>
                        <a:latin typeface="B Nazanin"/>
                        <a:cs typeface="B Nazanin" pitchFamily="2" charset="-78"/>
                      </a:endParaRP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100" b="1" i="0" u="none" strike="noStrike">
                          <a:solidFill>
                            <a:srgbClr val="000000"/>
                          </a:solidFill>
                          <a:latin typeface="B Nazanin"/>
                          <a:cs typeface="B Nazanin" pitchFamily="2" charset="-78"/>
                        </a:rPr>
                        <a:t>38098</a:t>
                      </a: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fa-IR" sz="1100" b="1" i="0" u="none" strike="noStrike" dirty="0" smtClean="0">
                          <a:solidFill>
                            <a:srgbClr val="000000"/>
                          </a:solidFill>
                          <a:latin typeface="B Nazanin"/>
                          <a:cs typeface="B Nazanin" pitchFamily="2" charset="-78"/>
                        </a:rPr>
                        <a:t>18</a:t>
                      </a:r>
                      <a:endParaRPr lang="en-US" sz="1100" b="1" i="0" u="none" strike="noStrike" dirty="0">
                        <a:solidFill>
                          <a:srgbClr val="000000"/>
                        </a:solidFill>
                        <a:latin typeface="B Nazanin"/>
                        <a:cs typeface="B Nazanin" pitchFamily="2" charset="-78"/>
                      </a:endParaRP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fa-IR" sz="1100" b="1" i="0" u="none" strike="noStrike" dirty="0" smtClean="0">
                          <a:solidFill>
                            <a:srgbClr val="000000"/>
                          </a:solidFill>
                          <a:latin typeface="B Nazanin"/>
                          <a:cs typeface="B Nazanin" pitchFamily="2" charset="-78"/>
                        </a:rPr>
                        <a:t>17</a:t>
                      </a:r>
                      <a:endParaRPr lang="en-US" sz="1100" b="1" i="0" u="none" strike="noStrike" dirty="0">
                        <a:solidFill>
                          <a:srgbClr val="000000"/>
                        </a:solidFill>
                        <a:latin typeface="B Nazanin"/>
                        <a:cs typeface="B Nazanin" pitchFamily="2" charset="-78"/>
                      </a:endParaRP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fa-IR" sz="1100" b="1" i="0" u="none" strike="noStrike" dirty="0" smtClean="0">
                          <a:solidFill>
                            <a:srgbClr val="000000"/>
                          </a:solidFill>
                          <a:latin typeface="B Nazanin"/>
                          <a:cs typeface="B Nazanin" pitchFamily="2" charset="-78"/>
                        </a:rPr>
                        <a:t>-</a:t>
                      </a:r>
                      <a:endParaRPr lang="en-US" sz="1100" b="1" i="0" u="none" strike="noStrike" dirty="0">
                        <a:solidFill>
                          <a:srgbClr val="000000"/>
                        </a:solidFill>
                        <a:latin typeface="B Nazanin"/>
                        <a:cs typeface="B Nazanin" pitchFamily="2" charset="-78"/>
                      </a:endParaRP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51527">
                <a:tc vMerge="1">
                  <a:txBody>
                    <a:bodyPr/>
                    <a:lstStyle/>
                    <a:p>
                      <a:endParaRPr lang="en-US"/>
                    </a:p>
                  </a:txBody>
                  <a:tcPr/>
                </a:tc>
                <a:tc>
                  <a:txBody>
                    <a:bodyPr/>
                    <a:lstStyle/>
                    <a:p>
                      <a:pPr algn="ctr" rtl="1" fontAlgn="ctr"/>
                      <a:r>
                        <a:rPr lang="fa-IR" sz="1100" b="1" i="0" u="none" strike="noStrike" dirty="0" smtClean="0">
                          <a:solidFill>
                            <a:srgbClr val="000000"/>
                          </a:solidFill>
                          <a:latin typeface="B Nazanin"/>
                          <a:cs typeface="B Nazanin" pitchFamily="2" charset="-78"/>
                        </a:rPr>
                        <a:t>*شاهد </a:t>
                      </a:r>
                      <a:r>
                        <a:rPr lang="fa-IR" sz="1100" b="1" i="0" u="none" strike="noStrike" dirty="0">
                          <a:solidFill>
                            <a:srgbClr val="000000"/>
                          </a:solidFill>
                          <a:latin typeface="B Nazanin"/>
                          <a:cs typeface="B Nazanin" pitchFamily="2" charset="-78"/>
                        </a:rPr>
                        <a:t>شهر</a:t>
                      </a: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100" b="1" i="0" u="none" strike="noStrike">
                          <a:solidFill>
                            <a:srgbClr val="000000"/>
                          </a:solidFill>
                          <a:latin typeface="B Nazanin"/>
                          <a:cs typeface="B Nazanin" pitchFamily="2" charset="-78"/>
                        </a:rPr>
                        <a:t>10582</a:t>
                      </a: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fa-IR" sz="1100" b="1" i="0" u="none" strike="noStrike" dirty="0" smtClean="0">
                          <a:solidFill>
                            <a:srgbClr val="000000"/>
                          </a:solidFill>
                          <a:latin typeface="B Nazanin"/>
                          <a:cs typeface="B Nazanin" pitchFamily="2" charset="-78"/>
                        </a:rPr>
                        <a:t>22</a:t>
                      </a:r>
                      <a:endParaRPr lang="en-US" sz="1100" b="1" i="0" u="none" strike="noStrike" dirty="0">
                        <a:solidFill>
                          <a:srgbClr val="000000"/>
                        </a:solidFill>
                        <a:latin typeface="B Nazanin"/>
                        <a:cs typeface="B Nazanin" pitchFamily="2" charset="-78"/>
                      </a:endParaRP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fa-IR" sz="1100" b="1" i="0" u="none" strike="noStrike" dirty="0" smtClean="0">
                          <a:solidFill>
                            <a:srgbClr val="000000"/>
                          </a:solidFill>
                          <a:latin typeface="B Nazanin"/>
                          <a:cs typeface="B Nazanin" pitchFamily="2" charset="-78"/>
                        </a:rPr>
                        <a:t>14</a:t>
                      </a:r>
                      <a:endParaRPr lang="en-US" sz="1100" b="1" i="0" u="none" strike="noStrike" dirty="0">
                        <a:solidFill>
                          <a:srgbClr val="000000"/>
                        </a:solidFill>
                        <a:latin typeface="B Nazanin"/>
                        <a:cs typeface="B Nazanin" pitchFamily="2" charset="-78"/>
                      </a:endParaRP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fa-IR" sz="1100" b="1" i="0" u="none" strike="noStrike" dirty="0" smtClean="0">
                          <a:solidFill>
                            <a:srgbClr val="000000"/>
                          </a:solidFill>
                          <a:latin typeface="B Nazanin"/>
                          <a:cs typeface="B Nazanin" pitchFamily="2" charset="-78"/>
                        </a:rPr>
                        <a:t>-</a:t>
                      </a:r>
                      <a:endParaRPr lang="en-US" sz="1100" b="1" i="0" u="none" strike="noStrike" dirty="0">
                        <a:solidFill>
                          <a:srgbClr val="000000"/>
                        </a:solidFill>
                        <a:latin typeface="B Nazanin"/>
                        <a:cs typeface="B Nazanin" pitchFamily="2" charset="-78"/>
                      </a:endParaRP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51527">
                <a:tc vMerge="1">
                  <a:txBody>
                    <a:bodyPr/>
                    <a:lstStyle/>
                    <a:p>
                      <a:endParaRPr lang="en-US"/>
                    </a:p>
                  </a:txBody>
                  <a:tcPr/>
                </a:tc>
                <a:tc>
                  <a:txBody>
                    <a:bodyPr/>
                    <a:lstStyle/>
                    <a:p>
                      <a:pPr algn="ctr" rtl="1" fontAlgn="ctr"/>
                      <a:r>
                        <a:rPr lang="fa-IR" sz="1100" b="1" i="0" u="none" strike="noStrike" dirty="0">
                          <a:solidFill>
                            <a:srgbClr val="000000"/>
                          </a:solidFill>
                          <a:latin typeface="B Nazanin"/>
                          <a:cs typeface="B Nazanin" pitchFamily="2" charset="-78"/>
                        </a:rPr>
                        <a:t>باغستان</a:t>
                      </a: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100" b="1" i="0" u="none" strike="noStrike">
                          <a:solidFill>
                            <a:srgbClr val="000000"/>
                          </a:solidFill>
                          <a:latin typeface="B Nazanin"/>
                          <a:cs typeface="B Nazanin" pitchFamily="2" charset="-78"/>
                        </a:rPr>
                        <a:t>98000</a:t>
                      </a: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fa-IR" sz="1100" b="1" i="0" u="none" strike="noStrike" dirty="0" smtClean="0">
                          <a:solidFill>
                            <a:srgbClr val="000000"/>
                          </a:solidFill>
                          <a:latin typeface="B Nazanin"/>
                          <a:cs typeface="B Nazanin" pitchFamily="2" charset="-78"/>
                        </a:rPr>
                        <a:t>12</a:t>
                      </a:r>
                      <a:endParaRPr lang="en-US" sz="1100" b="1" i="0" u="none" strike="noStrike" dirty="0">
                        <a:solidFill>
                          <a:srgbClr val="000000"/>
                        </a:solidFill>
                        <a:latin typeface="B Nazanin"/>
                        <a:cs typeface="B Nazanin" pitchFamily="2" charset="-78"/>
                      </a:endParaRP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fa-IR" sz="1100" b="1" i="0" u="none" strike="noStrike" dirty="0" smtClean="0">
                          <a:solidFill>
                            <a:srgbClr val="000000"/>
                          </a:solidFill>
                          <a:latin typeface="B Nazanin"/>
                          <a:cs typeface="B Nazanin" pitchFamily="2" charset="-78"/>
                        </a:rPr>
                        <a:t>-</a:t>
                      </a:r>
                      <a:endParaRPr lang="en-US" sz="1100" b="1" i="0" u="none" strike="noStrike" dirty="0">
                        <a:solidFill>
                          <a:srgbClr val="000000"/>
                        </a:solidFill>
                        <a:latin typeface="B Nazanin"/>
                        <a:cs typeface="B Nazanin" pitchFamily="2" charset="-78"/>
                      </a:endParaRP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100" b="1" i="0" u="none" strike="noStrike" dirty="0" smtClean="0">
                          <a:solidFill>
                            <a:srgbClr val="000000"/>
                          </a:solidFill>
                          <a:latin typeface="B Nazanin"/>
                          <a:cs typeface="B Nazanin" pitchFamily="2" charset="-78"/>
                        </a:rPr>
                        <a:t>8</a:t>
                      </a:r>
                      <a:endParaRPr lang="en-US" sz="1100" b="1" i="0" u="none" strike="noStrike" dirty="0">
                        <a:solidFill>
                          <a:srgbClr val="000000"/>
                        </a:solidFill>
                        <a:latin typeface="B Nazanin"/>
                        <a:cs typeface="B Nazanin" pitchFamily="2" charset="-78"/>
                      </a:endParaRP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251527">
                <a:tc vMerge="1">
                  <a:txBody>
                    <a:bodyPr/>
                    <a:lstStyle/>
                    <a:p>
                      <a:endParaRPr lang="en-US"/>
                    </a:p>
                  </a:txBody>
                  <a:tcPr/>
                </a:tc>
                <a:tc>
                  <a:txBody>
                    <a:bodyPr/>
                    <a:lstStyle/>
                    <a:p>
                      <a:pPr algn="ctr" rtl="1" fontAlgn="ctr"/>
                      <a:r>
                        <a:rPr lang="fa-IR" sz="1100" b="1" i="0" u="none" strike="noStrike" dirty="0">
                          <a:solidFill>
                            <a:srgbClr val="000000"/>
                          </a:solidFill>
                          <a:latin typeface="B Nazanin"/>
                          <a:cs typeface="B Nazanin" pitchFamily="2" charset="-78"/>
                        </a:rPr>
                        <a:t>صباشهر</a:t>
                      </a: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100" b="1" i="0" u="none" strike="noStrike">
                          <a:solidFill>
                            <a:srgbClr val="000000"/>
                          </a:solidFill>
                          <a:latin typeface="B Nazanin"/>
                          <a:cs typeface="B Nazanin" pitchFamily="2" charset="-78"/>
                        </a:rPr>
                        <a:t>17783</a:t>
                      </a: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fa-IR" sz="1100" b="1" i="0" u="none" strike="noStrike" dirty="0" smtClean="0">
                          <a:solidFill>
                            <a:srgbClr val="000000"/>
                          </a:solidFill>
                          <a:latin typeface="B Nazanin"/>
                          <a:cs typeface="B Nazanin" pitchFamily="2" charset="-78"/>
                        </a:rPr>
                        <a:t>22</a:t>
                      </a:r>
                      <a:endParaRPr lang="en-US" sz="1100" b="1" i="0" u="none" strike="noStrike" dirty="0">
                        <a:solidFill>
                          <a:srgbClr val="000000"/>
                        </a:solidFill>
                        <a:latin typeface="B Nazanin"/>
                        <a:cs typeface="B Nazanin" pitchFamily="2" charset="-78"/>
                      </a:endParaRP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fa-IR" sz="1100" b="1" i="0" u="none" strike="noStrike" dirty="0" smtClean="0">
                          <a:solidFill>
                            <a:srgbClr val="000000"/>
                          </a:solidFill>
                          <a:latin typeface="B Nazanin"/>
                          <a:cs typeface="B Nazanin" pitchFamily="2" charset="-78"/>
                        </a:rPr>
                        <a:t>-</a:t>
                      </a:r>
                      <a:endParaRPr lang="en-US" sz="1100" b="1" i="0" u="none" strike="noStrike" dirty="0">
                        <a:solidFill>
                          <a:srgbClr val="000000"/>
                        </a:solidFill>
                        <a:latin typeface="B Nazanin"/>
                        <a:cs typeface="B Nazanin" pitchFamily="2" charset="-78"/>
                      </a:endParaRP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100" b="1" i="0" u="none" strike="noStrike" dirty="0" smtClean="0">
                          <a:solidFill>
                            <a:srgbClr val="000000"/>
                          </a:solidFill>
                          <a:latin typeface="B Nazanin"/>
                          <a:cs typeface="B Nazanin" pitchFamily="2" charset="-78"/>
                        </a:rPr>
                        <a:t>8</a:t>
                      </a:r>
                      <a:endParaRPr lang="en-US" sz="1100" b="1" i="0" u="none" strike="noStrike" dirty="0">
                        <a:solidFill>
                          <a:srgbClr val="000000"/>
                        </a:solidFill>
                        <a:latin typeface="B Nazanin"/>
                        <a:cs typeface="B Nazanin" pitchFamily="2" charset="-78"/>
                      </a:endParaRP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51527">
                <a:tc rowSpan="2">
                  <a:txBody>
                    <a:bodyPr/>
                    <a:lstStyle/>
                    <a:p>
                      <a:pPr algn="ctr" rtl="1" fontAlgn="ctr"/>
                      <a:r>
                        <a:rPr lang="fa-IR" sz="1100" b="1" i="0" u="none" strike="noStrike">
                          <a:solidFill>
                            <a:srgbClr val="000000"/>
                          </a:solidFill>
                          <a:latin typeface="B Nazanin"/>
                          <a:cs typeface="B Nazanin" pitchFamily="2" charset="-78"/>
                        </a:rPr>
                        <a:t>فیروزکوه</a:t>
                      </a: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1" fontAlgn="ctr"/>
                      <a:r>
                        <a:rPr lang="fa-IR" sz="1100" b="1" i="0" u="none" strike="noStrike" dirty="0">
                          <a:solidFill>
                            <a:srgbClr val="000000"/>
                          </a:solidFill>
                          <a:latin typeface="B Nazanin"/>
                          <a:cs typeface="B Nazanin" pitchFamily="2" charset="-78"/>
                        </a:rPr>
                        <a:t>زرین دشت</a:t>
                      </a: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100" b="1" i="0" u="none" strike="noStrike" dirty="0">
                          <a:solidFill>
                            <a:srgbClr val="000000"/>
                          </a:solidFill>
                          <a:latin typeface="B Nazanin"/>
                          <a:cs typeface="B Nazanin" pitchFamily="2" charset="-78"/>
                        </a:rPr>
                        <a:t>3352</a:t>
                      </a: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fa-IR" sz="1100" b="1" i="0" u="none" strike="noStrike" dirty="0" smtClean="0">
                          <a:solidFill>
                            <a:srgbClr val="000000"/>
                          </a:solidFill>
                          <a:latin typeface="B Nazanin"/>
                          <a:cs typeface="B Nazanin" pitchFamily="2" charset="-78"/>
                        </a:rPr>
                        <a:t>40</a:t>
                      </a:r>
                      <a:endParaRPr lang="en-US" sz="1100" b="1" i="0" u="none" strike="noStrike" dirty="0">
                        <a:solidFill>
                          <a:srgbClr val="000000"/>
                        </a:solidFill>
                        <a:latin typeface="B Nazanin"/>
                        <a:cs typeface="B Nazanin" pitchFamily="2" charset="-78"/>
                      </a:endParaRP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fa-IR" sz="1100" b="1" i="0" u="none" strike="noStrike" dirty="0" smtClean="0">
                          <a:solidFill>
                            <a:srgbClr val="000000"/>
                          </a:solidFill>
                          <a:latin typeface="B Nazanin"/>
                          <a:cs typeface="B Nazanin" pitchFamily="2" charset="-78"/>
                        </a:rPr>
                        <a:t>-</a:t>
                      </a:r>
                      <a:endParaRPr lang="en-US" sz="1100" b="1" i="0" u="none" strike="noStrike" dirty="0">
                        <a:solidFill>
                          <a:srgbClr val="000000"/>
                        </a:solidFill>
                        <a:latin typeface="B Nazanin"/>
                        <a:cs typeface="B Nazanin" pitchFamily="2" charset="-78"/>
                      </a:endParaRP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100" b="1" i="0" u="none" strike="noStrike" dirty="0" smtClean="0">
                          <a:solidFill>
                            <a:srgbClr val="000000"/>
                          </a:solidFill>
                          <a:latin typeface="B Nazanin"/>
                          <a:cs typeface="B Nazanin" pitchFamily="2" charset="-78"/>
                        </a:rPr>
                        <a:t>8</a:t>
                      </a:r>
                      <a:endParaRPr lang="en-US" sz="1100" b="1" i="0" u="none" strike="noStrike" dirty="0">
                        <a:solidFill>
                          <a:srgbClr val="000000"/>
                        </a:solidFill>
                        <a:latin typeface="B Nazanin"/>
                        <a:cs typeface="B Nazanin" pitchFamily="2" charset="-78"/>
                      </a:endParaRP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251527">
                <a:tc vMerge="1">
                  <a:txBody>
                    <a:bodyPr/>
                    <a:lstStyle/>
                    <a:p>
                      <a:endParaRPr lang="en-US"/>
                    </a:p>
                  </a:txBody>
                  <a:tcPr/>
                </a:tc>
                <a:tc>
                  <a:txBody>
                    <a:bodyPr/>
                    <a:lstStyle/>
                    <a:p>
                      <a:pPr algn="ctr" rtl="1" fontAlgn="ctr"/>
                      <a:r>
                        <a:rPr lang="fa-IR" sz="1100" b="1" i="0" u="none" strike="noStrike" dirty="0">
                          <a:solidFill>
                            <a:srgbClr val="000000"/>
                          </a:solidFill>
                          <a:latin typeface="B Nazanin"/>
                          <a:cs typeface="B Nazanin" pitchFamily="2" charset="-78"/>
                        </a:rPr>
                        <a:t>ارجمند</a:t>
                      </a: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100" b="1" i="0" u="none" strike="noStrike" dirty="0">
                          <a:solidFill>
                            <a:srgbClr val="000000"/>
                          </a:solidFill>
                          <a:latin typeface="B Nazanin"/>
                          <a:cs typeface="B Nazanin" pitchFamily="2" charset="-78"/>
                        </a:rPr>
                        <a:t>4192</a:t>
                      </a: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fa-IR" sz="1100" b="1" i="0" u="none" strike="noStrike" dirty="0" smtClean="0">
                          <a:solidFill>
                            <a:srgbClr val="000000"/>
                          </a:solidFill>
                          <a:latin typeface="B Nazanin"/>
                          <a:cs typeface="B Nazanin" pitchFamily="2" charset="-78"/>
                        </a:rPr>
                        <a:t>38</a:t>
                      </a:r>
                      <a:endParaRPr lang="en-US" sz="1100" b="1" i="0" u="none" strike="noStrike" dirty="0">
                        <a:solidFill>
                          <a:srgbClr val="000000"/>
                        </a:solidFill>
                        <a:latin typeface="B Nazanin"/>
                        <a:cs typeface="B Nazanin" pitchFamily="2" charset="-78"/>
                      </a:endParaRP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fa-IR" sz="1100" b="1" i="0" u="none" strike="noStrike" dirty="0" smtClean="0">
                          <a:solidFill>
                            <a:srgbClr val="000000"/>
                          </a:solidFill>
                          <a:latin typeface="B Nazanin"/>
                          <a:cs typeface="B Nazanin" pitchFamily="2" charset="-78"/>
                        </a:rPr>
                        <a:t>-</a:t>
                      </a:r>
                      <a:endParaRPr lang="en-US" sz="1100" b="1" i="0" u="none" strike="noStrike" dirty="0">
                        <a:solidFill>
                          <a:srgbClr val="000000"/>
                        </a:solidFill>
                        <a:latin typeface="B Nazanin"/>
                        <a:cs typeface="B Nazanin" pitchFamily="2" charset="-78"/>
                      </a:endParaRP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100" b="1" i="0" u="none" strike="noStrike" dirty="0" smtClean="0">
                          <a:solidFill>
                            <a:srgbClr val="000000"/>
                          </a:solidFill>
                          <a:latin typeface="B Nazanin"/>
                          <a:cs typeface="B Nazanin" pitchFamily="2" charset="-78"/>
                        </a:rPr>
                        <a:t>8</a:t>
                      </a:r>
                      <a:endParaRPr lang="en-US" sz="1100" b="1" i="0" u="none" strike="noStrike" dirty="0">
                        <a:solidFill>
                          <a:srgbClr val="000000"/>
                        </a:solidFill>
                        <a:latin typeface="B Nazanin"/>
                        <a:cs typeface="B Nazanin" pitchFamily="2" charset="-78"/>
                      </a:endParaRP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251527">
                <a:tc rowSpan="3">
                  <a:txBody>
                    <a:bodyPr/>
                    <a:lstStyle/>
                    <a:p>
                      <a:pPr algn="ctr" rtl="1" fontAlgn="ctr"/>
                      <a:r>
                        <a:rPr lang="fa-IR" sz="1100" b="1" i="0" u="none" strike="noStrike">
                          <a:solidFill>
                            <a:srgbClr val="000000"/>
                          </a:solidFill>
                          <a:latin typeface="B Nazanin"/>
                          <a:cs typeface="B Nazanin" pitchFamily="2" charset="-78"/>
                        </a:rPr>
                        <a:t>دماوند</a:t>
                      </a: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1" fontAlgn="ctr"/>
                      <a:r>
                        <a:rPr lang="fa-IR" sz="1100" b="1" i="0" u="none" strike="noStrike" dirty="0" smtClean="0">
                          <a:solidFill>
                            <a:srgbClr val="000000"/>
                          </a:solidFill>
                          <a:latin typeface="B Nazanin"/>
                          <a:cs typeface="B Nazanin" pitchFamily="2" charset="-78"/>
                        </a:rPr>
                        <a:t>*آبسرد</a:t>
                      </a:r>
                      <a:endParaRPr lang="fa-IR" sz="1100" b="1" i="0" u="none" strike="noStrike" dirty="0">
                        <a:solidFill>
                          <a:srgbClr val="000000"/>
                        </a:solidFill>
                        <a:latin typeface="B Nazanin"/>
                        <a:cs typeface="B Nazanin" pitchFamily="2" charset="-78"/>
                      </a:endParaRP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100" b="1" i="0" u="none" strike="noStrike" dirty="0">
                          <a:solidFill>
                            <a:srgbClr val="000000"/>
                          </a:solidFill>
                          <a:latin typeface="B Nazanin"/>
                          <a:cs typeface="B Nazanin" pitchFamily="2" charset="-78"/>
                        </a:rPr>
                        <a:t>12139</a:t>
                      </a: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fa-IR" sz="1100" b="1" i="0" u="none" strike="noStrike" dirty="0" smtClean="0">
                          <a:solidFill>
                            <a:srgbClr val="000000"/>
                          </a:solidFill>
                          <a:latin typeface="B Nazanin"/>
                          <a:cs typeface="B Nazanin" pitchFamily="2" charset="-78"/>
                        </a:rPr>
                        <a:t>27</a:t>
                      </a:r>
                      <a:endParaRPr lang="en-US" sz="1100" b="1" i="0" u="none" strike="noStrike" dirty="0">
                        <a:solidFill>
                          <a:srgbClr val="000000"/>
                        </a:solidFill>
                        <a:latin typeface="B Nazanin"/>
                        <a:cs typeface="B Nazanin" pitchFamily="2" charset="-78"/>
                      </a:endParaRP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fa-IR" sz="1100" b="1" i="0" u="none" strike="noStrike" dirty="0" smtClean="0">
                          <a:solidFill>
                            <a:srgbClr val="000000"/>
                          </a:solidFill>
                          <a:latin typeface="B Nazanin"/>
                          <a:cs typeface="B Nazanin" pitchFamily="2" charset="-78"/>
                        </a:rPr>
                        <a:t>9</a:t>
                      </a:r>
                      <a:endParaRPr lang="en-US" sz="1100" b="1" i="0" u="none" strike="noStrike" dirty="0">
                        <a:solidFill>
                          <a:srgbClr val="000000"/>
                        </a:solidFill>
                        <a:latin typeface="B Nazanin"/>
                        <a:cs typeface="B Nazanin" pitchFamily="2" charset="-78"/>
                      </a:endParaRP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fa-IR" sz="1100" b="1" i="0" u="none" strike="noStrike" dirty="0" smtClean="0">
                          <a:solidFill>
                            <a:srgbClr val="000000"/>
                          </a:solidFill>
                          <a:latin typeface="B Nazanin"/>
                          <a:cs typeface="B Nazanin" pitchFamily="2" charset="-78"/>
                        </a:rPr>
                        <a:t>دارد</a:t>
                      </a:r>
                      <a:endParaRPr lang="en-US" sz="1100" b="1" i="0" u="none" strike="noStrike" dirty="0">
                        <a:solidFill>
                          <a:srgbClr val="000000"/>
                        </a:solidFill>
                        <a:latin typeface="B Nazanin"/>
                        <a:cs typeface="B Nazanin" pitchFamily="2" charset="-78"/>
                      </a:endParaRP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251527">
                <a:tc vMerge="1">
                  <a:txBody>
                    <a:bodyPr/>
                    <a:lstStyle/>
                    <a:p>
                      <a:endParaRPr lang="en-US"/>
                    </a:p>
                  </a:txBody>
                  <a:tcPr/>
                </a:tc>
                <a:tc>
                  <a:txBody>
                    <a:bodyPr/>
                    <a:lstStyle/>
                    <a:p>
                      <a:pPr algn="ctr" rtl="1" fontAlgn="ctr"/>
                      <a:r>
                        <a:rPr lang="fa-IR" sz="1100" b="1" i="0" u="none" strike="noStrike" dirty="0">
                          <a:solidFill>
                            <a:srgbClr val="000000"/>
                          </a:solidFill>
                          <a:latin typeface="B Nazanin"/>
                          <a:cs typeface="B Nazanin" pitchFamily="2" charset="-78"/>
                        </a:rPr>
                        <a:t>کیلان</a:t>
                      </a: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100" b="1" i="0" u="none" strike="noStrike" dirty="0">
                          <a:solidFill>
                            <a:srgbClr val="000000"/>
                          </a:solidFill>
                          <a:latin typeface="B Nazanin"/>
                          <a:cs typeface="B Nazanin" pitchFamily="2" charset="-78"/>
                        </a:rPr>
                        <a:t>3435</a:t>
                      </a: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fa-IR" sz="1100" b="1" i="0" u="none" strike="noStrike" dirty="0" smtClean="0">
                          <a:solidFill>
                            <a:srgbClr val="000000"/>
                          </a:solidFill>
                          <a:latin typeface="B Nazanin"/>
                          <a:cs typeface="B Nazanin" pitchFamily="2" charset="-78"/>
                        </a:rPr>
                        <a:t>30</a:t>
                      </a:r>
                      <a:endParaRPr lang="en-US" sz="1100" b="1" i="0" u="none" strike="noStrike" dirty="0">
                        <a:solidFill>
                          <a:srgbClr val="000000"/>
                        </a:solidFill>
                        <a:latin typeface="B Nazanin"/>
                        <a:cs typeface="B Nazanin" pitchFamily="2" charset="-78"/>
                      </a:endParaRP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fa-IR" sz="1100" b="1" i="0" u="none" strike="noStrike" dirty="0" smtClean="0">
                          <a:solidFill>
                            <a:srgbClr val="000000"/>
                          </a:solidFill>
                          <a:latin typeface="B Nazanin"/>
                          <a:cs typeface="B Nazanin" pitchFamily="2" charset="-78"/>
                        </a:rPr>
                        <a:t>-</a:t>
                      </a:r>
                      <a:endParaRPr lang="en-US" sz="1100" b="1" i="0" u="none" strike="noStrike" dirty="0">
                        <a:solidFill>
                          <a:srgbClr val="000000"/>
                        </a:solidFill>
                        <a:latin typeface="B Nazanin"/>
                        <a:cs typeface="B Nazanin" pitchFamily="2" charset="-78"/>
                      </a:endParaRP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100" b="1" i="0" u="none" strike="noStrike" dirty="0" smtClean="0">
                          <a:solidFill>
                            <a:srgbClr val="000000"/>
                          </a:solidFill>
                          <a:latin typeface="B Nazanin"/>
                          <a:cs typeface="B Nazanin" pitchFamily="2" charset="-78"/>
                        </a:rPr>
                        <a:t>8</a:t>
                      </a:r>
                      <a:endParaRPr lang="en-US" sz="1100" b="1" i="0" u="none" strike="noStrike" dirty="0">
                        <a:solidFill>
                          <a:srgbClr val="000000"/>
                        </a:solidFill>
                        <a:latin typeface="B Nazanin"/>
                        <a:cs typeface="B Nazanin" pitchFamily="2" charset="-78"/>
                      </a:endParaRP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251527">
                <a:tc vMerge="1">
                  <a:txBody>
                    <a:bodyPr/>
                    <a:lstStyle/>
                    <a:p>
                      <a:endParaRPr lang="en-US"/>
                    </a:p>
                  </a:txBody>
                  <a:tcPr/>
                </a:tc>
                <a:tc>
                  <a:txBody>
                    <a:bodyPr/>
                    <a:lstStyle/>
                    <a:p>
                      <a:pPr algn="ctr" rtl="1" fontAlgn="ctr"/>
                      <a:r>
                        <a:rPr lang="fa-IR" sz="1100" b="1" i="0" u="none" strike="noStrike" dirty="0">
                          <a:solidFill>
                            <a:srgbClr val="000000"/>
                          </a:solidFill>
                          <a:latin typeface="B Nazanin"/>
                          <a:cs typeface="B Nazanin" pitchFamily="2" charset="-78"/>
                        </a:rPr>
                        <a:t>جابان</a:t>
                      </a: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100" b="1" i="0" u="none" strike="noStrike" dirty="0">
                          <a:solidFill>
                            <a:srgbClr val="000000"/>
                          </a:solidFill>
                          <a:latin typeface="B Nazanin"/>
                          <a:cs typeface="B Nazanin" pitchFamily="2" charset="-78"/>
                        </a:rPr>
                        <a:t>9968</a:t>
                      </a: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fa-IR" sz="1100" b="1" i="0" u="none" strike="noStrike" dirty="0" smtClean="0">
                          <a:solidFill>
                            <a:srgbClr val="000000"/>
                          </a:solidFill>
                          <a:latin typeface="B Nazanin"/>
                          <a:cs typeface="B Nazanin" pitchFamily="2" charset="-78"/>
                        </a:rPr>
                        <a:t>32</a:t>
                      </a:r>
                      <a:endParaRPr lang="en-US" sz="1100" b="1" i="0" u="none" strike="noStrike" dirty="0">
                        <a:solidFill>
                          <a:srgbClr val="000000"/>
                        </a:solidFill>
                        <a:latin typeface="B Nazanin"/>
                        <a:cs typeface="B Nazanin" pitchFamily="2" charset="-78"/>
                      </a:endParaRP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fa-IR" sz="1100" b="1" i="0" u="none" strike="noStrike" dirty="0" smtClean="0">
                          <a:solidFill>
                            <a:srgbClr val="000000"/>
                          </a:solidFill>
                          <a:latin typeface="B Nazanin"/>
                          <a:cs typeface="B Nazanin" pitchFamily="2" charset="-78"/>
                        </a:rPr>
                        <a:t>-</a:t>
                      </a:r>
                      <a:endParaRPr lang="en-US" sz="1100" b="1" i="0" u="none" strike="noStrike" dirty="0">
                        <a:solidFill>
                          <a:srgbClr val="000000"/>
                        </a:solidFill>
                        <a:latin typeface="B Nazanin"/>
                        <a:cs typeface="B Nazanin" pitchFamily="2" charset="-78"/>
                      </a:endParaRP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100" b="1" i="0" u="none" strike="noStrike" dirty="0" smtClean="0">
                          <a:solidFill>
                            <a:srgbClr val="000000"/>
                          </a:solidFill>
                          <a:latin typeface="B Nazanin"/>
                          <a:cs typeface="B Nazanin" pitchFamily="2" charset="-78"/>
                        </a:rPr>
                        <a:t>8</a:t>
                      </a:r>
                      <a:endParaRPr lang="en-US" sz="1100" b="1" i="0" u="none" strike="noStrike" dirty="0">
                        <a:solidFill>
                          <a:srgbClr val="000000"/>
                        </a:solidFill>
                        <a:latin typeface="B Nazanin"/>
                        <a:cs typeface="B Nazanin" pitchFamily="2" charset="-78"/>
                      </a:endParaRP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251527">
                <a:tc>
                  <a:txBody>
                    <a:bodyPr/>
                    <a:lstStyle/>
                    <a:p>
                      <a:pPr algn="ctr" rtl="1" fontAlgn="ctr"/>
                      <a:r>
                        <a:rPr lang="fa-IR" sz="1100" b="1" i="0" u="none" strike="noStrike">
                          <a:solidFill>
                            <a:srgbClr val="000000"/>
                          </a:solidFill>
                          <a:latin typeface="B Nazanin"/>
                          <a:cs typeface="B Nazanin" pitchFamily="2" charset="-78"/>
                        </a:rPr>
                        <a:t>پردیس</a:t>
                      </a: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1" fontAlgn="ctr"/>
                      <a:r>
                        <a:rPr lang="fa-IR" sz="1100" b="1" i="0" u="none" strike="noStrike" dirty="0" smtClean="0">
                          <a:solidFill>
                            <a:srgbClr val="000000"/>
                          </a:solidFill>
                          <a:latin typeface="B Nazanin"/>
                          <a:cs typeface="B Nazanin" pitchFamily="2" charset="-78"/>
                        </a:rPr>
                        <a:t>*بومهن</a:t>
                      </a:r>
                      <a:endParaRPr lang="fa-IR" sz="1100" b="1" i="0" u="none" strike="noStrike" dirty="0">
                        <a:solidFill>
                          <a:srgbClr val="000000"/>
                        </a:solidFill>
                        <a:latin typeface="B Nazanin"/>
                        <a:cs typeface="B Nazanin" pitchFamily="2" charset="-78"/>
                      </a:endParaRP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100" b="1" i="0" u="none" strike="noStrike" dirty="0">
                          <a:solidFill>
                            <a:srgbClr val="000000"/>
                          </a:solidFill>
                          <a:latin typeface="B Nazanin"/>
                          <a:cs typeface="B Nazanin" pitchFamily="2" charset="-78"/>
                        </a:rPr>
                        <a:t>35000</a:t>
                      </a: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fa-IR" sz="1100" b="1" i="0" u="none" strike="noStrike" dirty="0" smtClean="0">
                          <a:solidFill>
                            <a:srgbClr val="000000"/>
                          </a:solidFill>
                          <a:latin typeface="B Nazanin"/>
                          <a:cs typeface="B Nazanin" pitchFamily="2" charset="-78"/>
                        </a:rPr>
                        <a:t>10</a:t>
                      </a:r>
                      <a:endParaRPr lang="en-US" sz="1100" b="1" i="0" u="none" strike="noStrike" dirty="0">
                        <a:solidFill>
                          <a:srgbClr val="000000"/>
                        </a:solidFill>
                        <a:latin typeface="B Nazanin"/>
                        <a:cs typeface="B Nazanin" pitchFamily="2" charset="-78"/>
                      </a:endParaRP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fa-IR" sz="1100" b="1" i="0" u="none" strike="noStrike" dirty="0" smtClean="0">
                          <a:solidFill>
                            <a:srgbClr val="000000"/>
                          </a:solidFill>
                          <a:latin typeface="B Nazanin"/>
                          <a:cs typeface="B Nazanin" pitchFamily="2" charset="-78"/>
                        </a:rPr>
                        <a:t>2</a:t>
                      </a:r>
                      <a:endParaRPr lang="en-US" sz="1100" b="1" i="0" u="none" strike="noStrike" dirty="0">
                        <a:solidFill>
                          <a:srgbClr val="000000"/>
                        </a:solidFill>
                        <a:latin typeface="B Nazanin"/>
                        <a:cs typeface="B Nazanin" pitchFamily="2" charset="-78"/>
                      </a:endParaRP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100" b="1" i="0" u="none" strike="noStrike" dirty="0" smtClean="0">
                          <a:solidFill>
                            <a:srgbClr val="000000"/>
                          </a:solidFill>
                          <a:latin typeface="B Nazanin"/>
                          <a:cs typeface="B Nazanin" pitchFamily="2" charset="-78"/>
                        </a:rPr>
                        <a:t>8</a:t>
                      </a:r>
                      <a:endParaRPr lang="en-US" sz="1100" b="1" i="0" u="none" strike="noStrike" dirty="0">
                        <a:solidFill>
                          <a:srgbClr val="000000"/>
                        </a:solidFill>
                        <a:latin typeface="B Nazanin"/>
                        <a:cs typeface="B Nazanin" pitchFamily="2" charset="-78"/>
                      </a:endParaRP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350539">
                <a:tc>
                  <a:txBody>
                    <a:bodyPr/>
                    <a:lstStyle/>
                    <a:p>
                      <a:pPr algn="ctr" rtl="1" fontAlgn="ctr"/>
                      <a:r>
                        <a:rPr lang="fa-IR" sz="1100" b="1" i="0" u="none" strike="noStrike">
                          <a:solidFill>
                            <a:srgbClr val="000000"/>
                          </a:solidFill>
                          <a:latin typeface="B Nazanin"/>
                          <a:cs typeface="B Nazanin" pitchFamily="2" charset="-78"/>
                        </a:rPr>
                        <a:t>لواسان</a:t>
                      </a: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1" fontAlgn="ctr"/>
                      <a:r>
                        <a:rPr lang="fa-IR" sz="1100" b="1" i="0" u="none" strike="noStrike" dirty="0" smtClean="0">
                          <a:solidFill>
                            <a:srgbClr val="000000"/>
                          </a:solidFill>
                          <a:latin typeface="B Nazanin"/>
                          <a:cs typeface="B Nazanin" pitchFamily="2" charset="-78"/>
                        </a:rPr>
                        <a:t>*لواسان </a:t>
                      </a:r>
                      <a:r>
                        <a:rPr lang="fa-IR" sz="1100" b="1" i="0" u="none" strike="noStrike" dirty="0">
                          <a:solidFill>
                            <a:srgbClr val="000000"/>
                          </a:solidFill>
                          <a:latin typeface="B Nazanin"/>
                          <a:cs typeface="B Nazanin" pitchFamily="2" charset="-78"/>
                        </a:rPr>
                        <a:t>بزرگ </a:t>
                      </a:r>
                      <a:endParaRPr lang="fa-IR" sz="1100" b="1" i="0" u="none" strike="noStrike" dirty="0" smtClean="0">
                        <a:solidFill>
                          <a:srgbClr val="000000"/>
                        </a:solidFill>
                        <a:latin typeface="B Nazanin"/>
                        <a:cs typeface="B Nazanin" pitchFamily="2" charset="-78"/>
                      </a:endParaRPr>
                    </a:p>
                    <a:p>
                      <a:pPr algn="ctr" rtl="1" fontAlgn="ctr"/>
                      <a:r>
                        <a:rPr lang="fa-IR" sz="1100" b="1" i="0" u="none" strike="noStrike" dirty="0" smtClean="0">
                          <a:solidFill>
                            <a:srgbClr val="000000"/>
                          </a:solidFill>
                          <a:latin typeface="B Nazanin"/>
                          <a:cs typeface="B Nazanin" pitchFamily="2" charset="-78"/>
                        </a:rPr>
                        <a:t>(</a:t>
                      </a:r>
                      <a:r>
                        <a:rPr lang="fa-IR" sz="1100" b="1" i="0" u="none" strike="noStrike" dirty="0">
                          <a:solidFill>
                            <a:srgbClr val="000000"/>
                          </a:solidFill>
                          <a:latin typeface="B Nazanin"/>
                          <a:cs typeface="B Nazanin" pitchFamily="2" charset="-78"/>
                        </a:rPr>
                        <a:t>برگ جهان)</a:t>
                      </a: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100" b="1" i="0" u="none" strike="noStrike" dirty="0">
                          <a:solidFill>
                            <a:srgbClr val="000000"/>
                          </a:solidFill>
                          <a:latin typeface="B Nazanin"/>
                          <a:cs typeface="B Nazanin" pitchFamily="2" charset="-78"/>
                        </a:rPr>
                        <a:t>4300</a:t>
                      </a: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fa-IR" sz="1100" b="1" i="0" u="none" strike="noStrike" dirty="0" smtClean="0">
                          <a:solidFill>
                            <a:srgbClr val="000000"/>
                          </a:solidFill>
                          <a:latin typeface="B Nazanin"/>
                          <a:cs typeface="B Nazanin" pitchFamily="2" charset="-78"/>
                        </a:rPr>
                        <a:t>30</a:t>
                      </a:r>
                      <a:endParaRPr lang="en-US" sz="1100" b="1" i="0" u="none" strike="noStrike" dirty="0">
                        <a:solidFill>
                          <a:srgbClr val="000000"/>
                        </a:solidFill>
                        <a:latin typeface="B Nazanin"/>
                        <a:cs typeface="B Nazanin" pitchFamily="2" charset="-78"/>
                      </a:endParaRP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fa-IR" sz="1100" b="1" i="0" u="none" strike="noStrike" dirty="0" smtClean="0">
                          <a:solidFill>
                            <a:srgbClr val="000000"/>
                          </a:solidFill>
                          <a:latin typeface="B Nazanin"/>
                          <a:cs typeface="B Nazanin" pitchFamily="2" charset="-78"/>
                        </a:rPr>
                        <a:t>2</a:t>
                      </a:r>
                      <a:endParaRPr lang="en-US" sz="1100" b="1" i="0" u="none" strike="noStrike" dirty="0">
                        <a:solidFill>
                          <a:srgbClr val="000000"/>
                        </a:solidFill>
                        <a:latin typeface="B Nazanin"/>
                        <a:cs typeface="B Nazanin" pitchFamily="2" charset="-78"/>
                      </a:endParaRP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100" b="1" i="0" u="none" strike="noStrike" dirty="0" smtClean="0">
                          <a:solidFill>
                            <a:srgbClr val="000000"/>
                          </a:solidFill>
                          <a:latin typeface="B Nazanin"/>
                          <a:cs typeface="B Nazanin" pitchFamily="2" charset="-78"/>
                        </a:rPr>
                        <a:t>6</a:t>
                      </a:r>
                      <a:endParaRPr lang="en-US" sz="1100" b="1" i="0" u="none" strike="noStrike" dirty="0">
                        <a:solidFill>
                          <a:srgbClr val="000000"/>
                        </a:solidFill>
                        <a:latin typeface="B Nazanin"/>
                        <a:cs typeface="B Nazanin" pitchFamily="2" charset="-78"/>
                      </a:endParaRP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r h="251527">
                <a:tc>
                  <a:txBody>
                    <a:bodyPr/>
                    <a:lstStyle/>
                    <a:p>
                      <a:pPr algn="ctr" rtl="1" fontAlgn="ctr"/>
                      <a:r>
                        <a:rPr lang="fa-IR" sz="1100" b="1" i="0" u="none" strike="noStrike">
                          <a:solidFill>
                            <a:srgbClr val="000000"/>
                          </a:solidFill>
                          <a:latin typeface="B Nazanin"/>
                          <a:cs typeface="B Nazanin" pitchFamily="2" charset="-78"/>
                        </a:rPr>
                        <a:t>ملارد</a:t>
                      </a: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1" fontAlgn="ctr"/>
                      <a:r>
                        <a:rPr lang="fa-IR" sz="1100" b="1" i="0" u="none" strike="noStrike" dirty="0" smtClean="0">
                          <a:solidFill>
                            <a:srgbClr val="000000"/>
                          </a:solidFill>
                          <a:latin typeface="B Nazanin"/>
                          <a:cs typeface="B Nazanin" pitchFamily="2" charset="-78"/>
                        </a:rPr>
                        <a:t>*صفادشت</a:t>
                      </a:r>
                      <a:endParaRPr lang="fa-IR" sz="1100" b="1" i="0" u="none" strike="noStrike" dirty="0">
                        <a:solidFill>
                          <a:srgbClr val="000000"/>
                        </a:solidFill>
                        <a:latin typeface="B Nazanin"/>
                        <a:cs typeface="B Nazanin" pitchFamily="2" charset="-78"/>
                      </a:endParaRP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100" b="1" i="0" u="none" strike="noStrike" dirty="0">
                          <a:solidFill>
                            <a:srgbClr val="000000"/>
                          </a:solidFill>
                          <a:latin typeface="B Nazanin"/>
                          <a:cs typeface="B Nazanin" pitchFamily="2" charset="-78"/>
                        </a:rPr>
                        <a:t>26984</a:t>
                      </a: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fa-IR" sz="1100" b="1" i="0" u="none" strike="noStrike" dirty="0" smtClean="0">
                          <a:solidFill>
                            <a:srgbClr val="000000"/>
                          </a:solidFill>
                          <a:latin typeface="B Nazanin"/>
                          <a:cs typeface="B Nazanin" pitchFamily="2" charset="-78"/>
                        </a:rPr>
                        <a:t>25</a:t>
                      </a:r>
                      <a:endParaRPr lang="en-US" sz="1100" b="1" i="0" u="none" strike="noStrike" dirty="0">
                        <a:solidFill>
                          <a:srgbClr val="000000"/>
                        </a:solidFill>
                        <a:latin typeface="B Nazanin"/>
                        <a:cs typeface="B Nazanin" pitchFamily="2" charset="-78"/>
                      </a:endParaRP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fa-IR" sz="1100" b="1" i="0" u="none" strike="noStrike" dirty="0" smtClean="0">
                          <a:solidFill>
                            <a:srgbClr val="000000"/>
                          </a:solidFill>
                          <a:latin typeface="B Nazanin"/>
                          <a:cs typeface="B Nazanin" pitchFamily="2" charset="-78"/>
                        </a:rPr>
                        <a:t>8</a:t>
                      </a:r>
                      <a:endParaRPr lang="en-US" sz="1100" b="1" i="0" u="none" strike="noStrike" dirty="0">
                        <a:solidFill>
                          <a:srgbClr val="000000"/>
                        </a:solidFill>
                        <a:latin typeface="B Nazanin"/>
                        <a:cs typeface="B Nazanin" pitchFamily="2" charset="-78"/>
                      </a:endParaRP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fa-IR" sz="1100" b="1" i="0" u="none" strike="noStrike" dirty="0" smtClean="0">
                          <a:solidFill>
                            <a:srgbClr val="000000"/>
                          </a:solidFill>
                          <a:latin typeface="B Nazanin"/>
                          <a:cs typeface="B Nazanin" pitchFamily="2" charset="-78"/>
                        </a:rPr>
                        <a:t>-</a:t>
                      </a:r>
                      <a:endParaRPr lang="en-US" sz="1100" b="1" i="0" u="none" strike="noStrike" dirty="0">
                        <a:solidFill>
                          <a:srgbClr val="000000"/>
                        </a:solidFill>
                        <a:latin typeface="B Nazanin"/>
                        <a:cs typeface="B Nazanin" pitchFamily="2" charset="-78"/>
                      </a:endParaRP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4"/>
                  </a:ext>
                </a:extLst>
              </a:tr>
              <a:tr h="225249">
                <a:tc>
                  <a:txBody>
                    <a:bodyPr/>
                    <a:lstStyle/>
                    <a:p>
                      <a:pPr algn="ctr" rtl="1" fontAlgn="ctr"/>
                      <a:r>
                        <a:rPr lang="fa-IR" sz="1100" b="1" i="0" u="none" strike="noStrike">
                          <a:solidFill>
                            <a:srgbClr val="000000"/>
                          </a:solidFill>
                          <a:latin typeface="B Nazanin"/>
                          <a:cs typeface="B Nazanin" pitchFamily="2" charset="-78"/>
                        </a:rPr>
                        <a:t>چهاردانگه</a:t>
                      </a: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1" fontAlgn="ctr"/>
                      <a:r>
                        <a:rPr lang="fa-IR" sz="1100" b="1" i="0" u="none" strike="noStrike">
                          <a:solidFill>
                            <a:srgbClr val="000000"/>
                          </a:solidFill>
                          <a:latin typeface="B Nazanin"/>
                          <a:cs typeface="B Nazanin" pitchFamily="2" charset="-78"/>
                        </a:rPr>
                        <a:t>احمدآباد</a:t>
                      </a: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100" b="1" i="0" u="none" strike="noStrike" dirty="0">
                          <a:solidFill>
                            <a:srgbClr val="000000"/>
                          </a:solidFill>
                          <a:latin typeface="B Nazanin"/>
                          <a:cs typeface="B Nazanin" pitchFamily="2" charset="-78"/>
                        </a:rPr>
                        <a:t>16000</a:t>
                      </a: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fa-IR" sz="1100" b="1" i="0" u="none" strike="noStrike" dirty="0" smtClean="0">
                          <a:solidFill>
                            <a:srgbClr val="000000"/>
                          </a:solidFill>
                          <a:latin typeface="B Nazanin"/>
                          <a:cs typeface="B Nazanin" pitchFamily="2" charset="-78"/>
                        </a:rPr>
                        <a:t>20</a:t>
                      </a:r>
                      <a:endParaRPr lang="en-US" sz="1100" b="1" i="0" u="none" strike="noStrike" dirty="0">
                        <a:solidFill>
                          <a:srgbClr val="000000"/>
                        </a:solidFill>
                        <a:latin typeface="B Nazanin"/>
                        <a:cs typeface="B Nazanin" pitchFamily="2" charset="-78"/>
                      </a:endParaRP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fa-IR" sz="1100" b="1" i="0" u="none" strike="noStrike" dirty="0" smtClean="0">
                          <a:solidFill>
                            <a:srgbClr val="000000"/>
                          </a:solidFill>
                          <a:latin typeface="B Nazanin"/>
                          <a:cs typeface="B Nazanin" pitchFamily="2" charset="-78"/>
                        </a:rPr>
                        <a:t>2</a:t>
                      </a:r>
                      <a:endParaRPr lang="en-US" sz="1100" b="1" i="0" u="none" strike="noStrike" dirty="0">
                        <a:solidFill>
                          <a:srgbClr val="000000"/>
                        </a:solidFill>
                        <a:latin typeface="B Nazanin"/>
                        <a:cs typeface="B Nazanin" pitchFamily="2" charset="-78"/>
                      </a:endParaRP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en-US" sz="1100" b="1" i="0" u="none" strike="noStrike" dirty="0" smtClean="0">
                          <a:solidFill>
                            <a:srgbClr val="000000"/>
                          </a:solidFill>
                          <a:latin typeface="B Nazanin"/>
                          <a:cs typeface="B Nazanin" pitchFamily="2" charset="-78"/>
                        </a:rPr>
                        <a:t>6</a:t>
                      </a:r>
                      <a:endParaRPr lang="en-US" sz="1100" b="1" i="0" u="none" strike="noStrike" dirty="0">
                        <a:solidFill>
                          <a:srgbClr val="000000"/>
                        </a:solidFill>
                        <a:latin typeface="B Nazanin"/>
                        <a:cs typeface="B Nazanin" pitchFamily="2" charset="-78"/>
                      </a:endParaRPr>
                    </a:p>
                  </a:txBody>
                  <a:tcPr marL="9224" marR="9224" marT="9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5"/>
                  </a:ext>
                </a:extLst>
              </a:tr>
            </a:tbl>
          </a:graphicData>
        </a:graphic>
      </p:graphicFrame>
      <p:cxnSp>
        <p:nvCxnSpPr>
          <p:cNvPr id="13" name="Straight Arrow Connector 12"/>
          <p:cNvCxnSpPr/>
          <p:nvPr/>
        </p:nvCxnSpPr>
        <p:spPr>
          <a:xfrm rot="10800000">
            <a:off x="4929190" y="4429132"/>
            <a:ext cx="642942" cy="1588"/>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929190" y="5643578"/>
            <a:ext cx="3857652" cy="600164"/>
          </a:xfrm>
          <a:prstGeom prst="rect">
            <a:avLst/>
          </a:prstGeom>
          <a:noFill/>
        </p:spPr>
        <p:txBody>
          <a:bodyPr wrap="square" rtlCol="0">
            <a:spAutoFit/>
          </a:bodyPr>
          <a:lstStyle/>
          <a:p>
            <a:pPr algn="just" rtl="1"/>
            <a:r>
              <a:rPr lang="fa-IR" sz="1100" b="1" dirty="0" smtClean="0">
                <a:cs typeface="B Nazanin" pitchFamily="2" charset="-78"/>
              </a:rPr>
              <a:t>* موارد ستاره دار شامل شعبات برقی می باشد که از اعتبارات داخلی با حداقل هزینه و نیروها به سبب افزایش رضایتمندی مشترکین و درخواست های مسئولین شهری راه اندازی شده است.</a:t>
            </a:r>
            <a:endParaRPr lang="en-US" sz="1100" b="1" dirty="0">
              <a:cs typeface="B Nazanin" pitchFamily="2" charset="-78"/>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rot="16200000">
            <a:off x="3886199" y="-3886204"/>
            <a:ext cx="1371605" cy="9144001"/>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152401"/>
            <a:ext cx="7772400" cy="1219200"/>
          </a:xfrm>
        </p:spPr>
        <p:txBody>
          <a:bodyPr>
            <a:noAutofit/>
          </a:bodyPr>
          <a:lstStyle/>
          <a:p>
            <a:pPr rtl="1">
              <a:lnSpc>
                <a:spcPct val="150000"/>
              </a:lnSpc>
            </a:pPr>
            <a:r>
              <a:rPr lang="fa-IR" sz="2400" dirty="0" smtClean="0">
                <a:solidFill>
                  <a:schemeClr val="bg1"/>
                </a:solidFill>
                <a:effectLst>
                  <a:glow rad="139700">
                    <a:schemeClr val="accent1">
                      <a:satMod val="175000"/>
                      <a:alpha val="40000"/>
                    </a:schemeClr>
                  </a:glow>
                </a:effectLst>
                <a:cs typeface="B Titr" pitchFamily="2" charset="-78"/>
              </a:rPr>
              <a:t>پست ها و خطوط فوق توزيع مورد نیاز در چشم انداز سال 1402</a:t>
            </a:r>
            <a:endParaRPr lang="en-US" sz="2400" dirty="0">
              <a:solidFill>
                <a:schemeClr val="bg1"/>
              </a:solidFill>
              <a:effectLst>
                <a:glow rad="139700">
                  <a:schemeClr val="accent1">
                    <a:satMod val="175000"/>
                    <a:alpha val="40000"/>
                  </a:schemeClr>
                </a:glow>
              </a:effectLst>
              <a:cs typeface="B Titr" pitchFamily="2" charset="-78"/>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15</a:t>
            </a:fld>
            <a:endParaRPr lang="en-US" dirty="0"/>
          </a:p>
        </p:txBody>
      </p:sp>
      <p:graphicFrame>
        <p:nvGraphicFramePr>
          <p:cNvPr id="8" name="Table 7"/>
          <p:cNvGraphicFramePr>
            <a:graphicFrameLocks noGrp="1"/>
          </p:cNvGraphicFramePr>
          <p:nvPr/>
        </p:nvGraphicFramePr>
        <p:xfrm>
          <a:off x="6781800" y="1600194"/>
          <a:ext cx="2133600" cy="4686324"/>
        </p:xfrm>
        <a:graphic>
          <a:graphicData uri="http://schemas.openxmlformats.org/drawingml/2006/table">
            <a:tbl>
              <a:tblPr rtl="1"/>
              <a:tblGrid>
                <a:gridCol w="269358">
                  <a:extLst>
                    <a:ext uri="{9D8B030D-6E8A-4147-A177-3AD203B41FA5}">
                      <a16:colId xmlns:a16="http://schemas.microsoft.com/office/drawing/2014/main" val="20000"/>
                    </a:ext>
                  </a:extLst>
                </a:gridCol>
                <a:gridCol w="1864242">
                  <a:extLst>
                    <a:ext uri="{9D8B030D-6E8A-4147-A177-3AD203B41FA5}">
                      <a16:colId xmlns:a16="http://schemas.microsoft.com/office/drawing/2014/main" val="20001"/>
                    </a:ext>
                  </a:extLst>
                </a:gridCol>
              </a:tblGrid>
              <a:tr h="436934">
                <a:tc>
                  <a:txBody>
                    <a:bodyPr/>
                    <a:lstStyle/>
                    <a:p>
                      <a:pPr algn="ctr" rtl="1" fontAlgn="ctr"/>
                      <a:r>
                        <a:rPr lang="fa-IR" sz="1000" b="1" i="0" u="none" strike="noStrike" dirty="0">
                          <a:solidFill>
                            <a:srgbClr val="000000"/>
                          </a:solidFill>
                          <a:latin typeface="B Nazanin"/>
                          <a:cs typeface="B Titr" pitchFamily="2" charset="-78"/>
                        </a:rPr>
                        <a:t>ردیف</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ctr" rtl="1" fontAlgn="ctr"/>
                      <a:r>
                        <a:rPr lang="fa-IR" sz="1100" b="1" i="0" u="none" strike="noStrike" dirty="0" smtClean="0">
                          <a:solidFill>
                            <a:srgbClr val="000000"/>
                          </a:solidFill>
                          <a:latin typeface="B Nazanin"/>
                          <a:cs typeface="B Titr" pitchFamily="2" charset="-78"/>
                        </a:rPr>
                        <a:t>پست</a:t>
                      </a:r>
                      <a:r>
                        <a:rPr lang="fa-IR" sz="1100" b="1" i="0" u="none" strike="noStrike" baseline="0" dirty="0" smtClean="0">
                          <a:solidFill>
                            <a:srgbClr val="000000"/>
                          </a:solidFill>
                          <a:latin typeface="B Nazanin"/>
                          <a:cs typeface="B Titr" pitchFamily="2" charset="-78"/>
                        </a:rPr>
                        <a:t> های جدید مورد نیاز</a:t>
                      </a:r>
                      <a:endParaRPr lang="fa-IR" sz="1100" b="1" i="0" u="none" strike="noStrike" dirty="0">
                        <a:solidFill>
                          <a:srgbClr val="000000"/>
                        </a:solidFill>
                        <a:latin typeface="B Nazanin"/>
                        <a:cs typeface="B Titr" pitchFamily="2" charset="-7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10000"/>
                  </a:ext>
                </a:extLst>
              </a:tr>
              <a:tr h="253584">
                <a:tc>
                  <a:txBody>
                    <a:bodyPr/>
                    <a:lstStyle/>
                    <a:p>
                      <a:pPr algn="ctr" rtl="1" fontAlgn="ctr"/>
                      <a:r>
                        <a:rPr lang="en-US" sz="1100" b="1" i="0" u="none" strike="noStrike" dirty="0">
                          <a:solidFill>
                            <a:srgbClr val="000000"/>
                          </a:solidFill>
                          <a:latin typeface="B Nazanin"/>
                          <a:cs typeface="B Mitra" pitchFamily="2" charset="-78"/>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1" fontAlgn="ctr"/>
                      <a:r>
                        <a:rPr lang="fa-IR" sz="1050" b="1" i="0" u="none" strike="noStrike" dirty="0">
                          <a:solidFill>
                            <a:srgbClr val="000000"/>
                          </a:solidFill>
                          <a:latin typeface="B Nazanin"/>
                          <a:cs typeface="B Mitra" pitchFamily="2" charset="-78"/>
                        </a:rPr>
                        <a:t>پست 230/63 گلستان</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r h="205420">
                <a:tc>
                  <a:txBody>
                    <a:bodyPr/>
                    <a:lstStyle/>
                    <a:p>
                      <a:pPr algn="ctr" rtl="1" fontAlgn="ctr"/>
                      <a:r>
                        <a:rPr lang="en-US" sz="1100" b="1" i="0" u="none" strike="noStrike" dirty="0">
                          <a:solidFill>
                            <a:srgbClr val="000000"/>
                          </a:solidFill>
                          <a:latin typeface="B Nazanin"/>
                          <a:cs typeface="B Mitra" pitchFamily="2" charset="-78"/>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1" fontAlgn="b"/>
                      <a:r>
                        <a:rPr lang="fa-IR" sz="1050" b="1" i="0" u="none" strike="noStrike" dirty="0">
                          <a:solidFill>
                            <a:srgbClr val="000000"/>
                          </a:solidFill>
                          <a:latin typeface="B Nazanin"/>
                          <a:cs typeface="B Mitra" pitchFamily="2" charset="-78"/>
                        </a:rPr>
                        <a:t>احداث پست 400/230/63/20 کوثر</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r h="205420">
                <a:tc>
                  <a:txBody>
                    <a:bodyPr/>
                    <a:lstStyle/>
                    <a:p>
                      <a:pPr algn="ctr" rtl="1" fontAlgn="ctr"/>
                      <a:r>
                        <a:rPr lang="en-US" sz="1100" b="1" i="0" u="none" strike="noStrike" dirty="0">
                          <a:solidFill>
                            <a:srgbClr val="000000"/>
                          </a:solidFill>
                          <a:latin typeface="B Nazanin"/>
                          <a:cs typeface="B Mitra" pitchFamily="2" charset="-78"/>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1" fontAlgn="ctr"/>
                      <a:r>
                        <a:rPr lang="fa-IR" sz="1050" b="1" i="0" u="none" strike="noStrike" dirty="0">
                          <a:solidFill>
                            <a:srgbClr val="000000"/>
                          </a:solidFill>
                          <a:latin typeface="B Nazanin"/>
                          <a:cs typeface="B Mitra" pitchFamily="2" charset="-78"/>
                        </a:rPr>
                        <a:t>نسیم شهر</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3"/>
                  </a:ext>
                </a:extLst>
              </a:tr>
              <a:tr h="205420">
                <a:tc>
                  <a:txBody>
                    <a:bodyPr/>
                    <a:lstStyle/>
                    <a:p>
                      <a:pPr algn="ctr" rtl="1" fontAlgn="ctr"/>
                      <a:r>
                        <a:rPr lang="en-US" sz="1100" b="1" i="0" u="none" strike="noStrike" dirty="0">
                          <a:solidFill>
                            <a:srgbClr val="000000"/>
                          </a:solidFill>
                          <a:latin typeface="B Nazanin"/>
                          <a:cs typeface="B Mitra" pitchFamily="2" charset="-78"/>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1" fontAlgn="ctr"/>
                      <a:r>
                        <a:rPr lang="fa-IR" sz="1050" b="1" i="0" u="none" strike="noStrike" dirty="0">
                          <a:solidFill>
                            <a:srgbClr val="000000"/>
                          </a:solidFill>
                          <a:latin typeface="B Nazanin"/>
                          <a:cs typeface="B Mitra" pitchFamily="2" charset="-78"/>
                        </a:rPr>
                        <a:t>امامت</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4"/>
                  </a:ext>
                </a:extLst>
              </a:tr>
              <a:tr h="239655">
                <a:tc>
                  <a:txBody>
                    <a:bodyPr/>
                    <a:lstStyle/>
                    <a:p>
                      <a:pPr algn="ctr" rtl="1" fontAlgn="ctr"/>
                      <a:r>
                        <a:rPr lang="en-US" sz="1100" b="1" i="0" u="none" strike="noStrike" dirty="0">
                          <a:solidFill>
                            <a:srgbClr val="000000"/>
                          </a:solidFill>
                          <a:latin typeface="B Nazanin"/>
                          <a:cs typeface="B Mitra" pitchFamily="2" charset="-78"/>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1" fontAlgn="b"/>
                      <a:r>
                        <a:rPr lang="fa-IR" sz="1050" b="1" i="0" u="none" strike="noStrike" dirty="0">
                          <a:solidFill>
                            <a:srgbClr val="000000"/>
                          </a:solidFill>
                          <a:latin typeface="B Nazanin"/>
                          <a:cs typeface="B Mitra" pitchFamily="2" charset="-78"/>
                        </a:rPr>
                        <a:t>قپچاق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5"/>
                  </a:ext>
                </a:extLst>
              </a:tr>
              <a:tr h="205420">
                <a:tc>
                  <a:txBody>
                    <a:bodyPr/>
                    <a:lstStyle/>
                    <a:p>
                      <a:pPr algn="ctr" rtl="1" fontAlgn="ctr"/>
                      <a:r>
                        <a:rPr lang="en-US" sz="1100" b="1" i="0" u="none" strike="noStrike" dirty="0">
                          <a:solidFill>
                            <a:srgbClr val="000000"/>
                          </a:solidFill>
                          <a:latin typeface="B Nazanin"/>
                          <a:cs typeface="B Mitra" pitchFamily="2" charset="-78"/>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1" fontAlgn="ctr"/>
                      <a:r>
                        <a:rPr lang="fa-IR" sz="1050" b="1" i="0" u="none" strike="noStrike" dirty="0">
                          <a:solidFill>
                            <a:srgbClr val="000000"/>
                          </a:solidFill>
                          <a:latin typeface="B Nazanin"/>
                          <a:cs typeface="B Mitra" pitchFamily="2" charset="-78"/>
                        </a:rPr>
                        <a:t>فیروز آباد</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6"/>
                  </a:ext>
                </a:extLst>
              </a:tr>
              <a:tr h="205420">
                <a:tc>
                  <a:txBody>
                    <a:bodyPr/>
                    <a:lstStyle/>
                    <a:p>
                      <a:pPr algn="ctr" rtl="1" fontAlgn="ctr"/>
                      <a:r>
                        <a:rPr lang="en-US" sz="1100" b="1" i="0" u="none" strike="noStrike" dirty="0">
                          <a:solidFill>
                            <a:srgbClr val="000000"/>
                          </a:solidFill>
                          <a:latin typeface="B Nazanin"/>
                          <a:cs typeface="B Mitra" pitchFamily="2" charset="-78"/>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1" fontAlgn="ctr"/>
                      <a:r>
                        <a:rPr lang="fa-IR" sz="1050" b="1" i="0" u="none" strike="noStrike" dirty="0">
                          <a:solidFill>
                            <a:srgbClr val="000000"/>
                          </a:solidFill>
                          <a:latin typeface="B Nazanin"/>
                          <a:cs typeface="B Mitra" pitchFamily="2" charset="-78"/>
                        </a:rPr>
                        <a:t> سه راه مهر آباد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7"/>
                  </a:ext>
                </a:extLst>
              </a:tr>
              <a:tr h="205420">
                <a:tc>
                  <a:txBody>
                    <a:bodyPr/>
                    <a:lstStyle/>
                    <a:p>
                      <a:pPr algn="ctr" rtl="1" fontAlgn="ctr"/>
                      <a:r>
                        <a:rPr lang="en-US" sz="1100" b="1" i="0" u="none" strike="noStrike" dirty="0">
                          <a:solidFill>
                            <a:srgbClr val="000000"/>
                          </a:solidFill>
                          <a:latin typeface="B Nazanin"/>
                          <a:cs typeface="B Mitra" pitchFamily="2" charset="-78"/>
                        </a:rPr>
                        <a:t>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1" fontAlgn="ctr"/>
                      <a:r>
                        <a:rPr lang="fa-IR" sz="1050" b="1" i="0" u="none" strike="noStrike" dirty="0">
                          <a:solidFill>
                            <a:srgbClr val="000000"/>
                          </a:solidFill>
                          <a:latin typeface="B Nazanin"/>
                          <a:cs typeface="B Mitra" pitchFamily="2" charset="-78"/>
                        </a:rPr>
                        <a:t>جواد آباد</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8"/>
                  </a:ext>
                </a:extLst>
              </a:tr>
              <a:tr h="186234">
                <a:tc>
                  <a:txBody>
                    <a:bodyPr/>
                    <a:lstStyle/>
                    <a:p>
                      <a:pPr algn="ctr" rtl="1" fontAlgn="ctr"/>
                      <a:r>
                        <a:rPr lang="en-US" sz="1100" b="1" i="0" u="none" strike="noStrike" dirty="0">
                          <a:solidFill>
                            <a:srgbClr val="000000"/>
                          </a:solidFill>
                          <a:latin typeface="B Nazanin"/>
                          <a:cs typeface="B Mitra" pitchFamily="2" charset="-78"/>
                        </a:rPr>
                        <a:t>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1" fontAlgn="ctr"/>
                      <a:r>
                        <a:rPr lang="fa-IR" sz="1050" b="1" i="0" u="none" strike="noStrike" dirty="0">
                          <a:solidFill>
                            <a:srgbClr val="000000"/>
                          </a:solidFill>
                          <a:latin typeface="B Nazanin"/>
                          <a:cs typeface="B Mitra" pitchFamily="2" charset="-78"/>
                        </a:rPr>
                        <a:t>حرم امام خینی (آفتاب)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9"/>
                  </a:ext>
                </a:extLst>
              </a:tr>
              <a:tr h="205420">
                <a:tc>
                  <a:txBody>
                    <a:bodyPr/>
                    <a:lstStyle/>
                    <a:p>
                      <a:pPr algn="ctr" rtl="1" fontAlgn="ctr"/>
                      <a:r>
                        <a:rPr lang="en-US" sz="1100" b="1" i="0" u="none" strike="noStrike" dirty="0">
                          <a:solidFill>
                            <a:srgbClr val="000000"/>
                          </a:solidFill>
                          <a:latin typeface="B Nazanin"/>
                          <a:cs typeface="B Mitra" pitchFamily="2" charset="-78"/>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1" fontAlgn="ctr"/>
                      <a:r>
                        <a:rPr lang="fa-IR" sz="1050" b="1" i="0" u="none" strike="noStrike" dirty="0">
                          <a:solidFill>
                            <a:srgbClr val="000000"/>
                          </a:solidFill>
                          <a:latin typeface="B Nazanin"/>
                          <a:cs typeface="B Mitra" pitchFamily="2" charset="-78"/>
                        </a:rPr>
                        <a:t>کهریزک 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10"/>
                  </a:ext>
                </a:extLst>
              </a:tr>
              <a:tr h="205420">
                <a:tc>
                  <a:txBody>
                    <a:bodyPr/>
                    <a:lstStyle/>
                    <a:p>
                      <a:pPr algn="ctr" rtl="1" fontAlgn="ctr"/>
                      <a:r>
                        <a:rPr lang="en-US" sz="1100" b="1" i="0" u="none" strike="noStrike">
                          <a:solidFill>
                            <a:srgbClr val="000000"/>
                          </a:solidFill>
                          <a:latin typeface="B Nazanin"/>
                          <a:cs typeface="B Mitra" pitchFamily="2" charset="-78"/>
                        </a:rPr>
                        <a:t>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1" fontAlgn="ctr"/>
                      <a:r>
                        <a:rPr lang="fa-IR" sz="1050" b="1" i="0" u="none" strike="noStrike" dirty="0">
                          <a:solidFill>
                            <a:srgbClr val="000000"/>
                          </a:solidFill>
                          <a:latin typeface="B Nazanin"/>
                          <a:cs typeface="B Mitra" pitchFamily="2" charset="-78"/>
                        </a:rPr>
                        <a:t>حصار امیر(مامازند)</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11"/>
                  </a:ext>
                </a:extLst>
              </a:tr>
              <a:tr h="205420">
                <a:tc>
                  <a:txBody>
                    <a:bodyPr/>
                    <a:lstStyle/>
                    <a:p>
                      <a:pPr algn="ctr" rtl="1" fontAlgn="ctr"/>
                      <a:r>
                        <a:rPr lang="en-US" sz="1100" b="1" i="0" u="none" strike="noStrike">
                          <a:solidFill>
                            <a:srgbClr val="000000"/>
                          </a:solidFill>
                          <a:latin typeface="B Nazanin"/>
                          <a:cs typeface="B Mitra" pitchFamily="2" charset="-78"/>
                        </a:rPr>
                        <a:t>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1" fontAlgn="ctr"/>
                      <a:r>
                        <a:rPr lang="fa-IR" sz="1050" b="1" i="0" u="none" strike="noStrike" dirty="0">
                          <a:solidFill>
                            <a:srgbClr val="000000"/>
                          </a:solidFill>
                          <a:latin typeface="B Nazanin"/>
                          <a:cs typeface="B Mitra" pitchFamily="2" charset="-78"/>
                        </a:rPr>
                        <a:t>دربندسر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12"/>
                  </a:ext>
                </a:extLst>
              </a:tr>
              <a:tr h="205420">
                <a:tc>
                  <a:txBody>
                    <a:bodyPr/>
                    <a:lstStyle/>
                    <a:p>
                      <a:pPr algn="ctr" rtl="1" fontAlgn="ctr"/>
                      <a:r>
                        <a:rPr lang="en-US" sz="1100" b="1" i="0" u="none" strike="noStrike">
                          <a:solidFill>
                            <a:srgbClr val="000000"/>
                          </a:solidFill>
                          <a:latin typeface="B Nazanin"/>
                          <a:cs typeface="B Mitra" pitchFamily="2" charset="-78"/>
                        </a:rPr>
                        <a:t>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1" fontAlgn="ctr"/>
                      <a:r>
                        <a:rPr lang="fa-IR" sz="1050" b="1" i="0" u="none" strike="noStrike" dirty="0">
                          <a:solidFill>
                            <a:srgbClr val="000000"/>
                          </a:solidFill>
                          <a:latin typeface="B Nazanin"/>
                          <a:cs typeface="B Mitra" pitchFamily="2" charset="-78"/>
                        </a:rPr>
                        <a:t>صنعتی پیشوا</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13"/>
                  </a:ext>
                </a:extLst>
              </a:tr>
              <a:tr h="205420">
                <a:tc>
                  <a:txBody>
                    <a:bodyPr/>
                    <a:lstStyle/>
                    <a:p>
                      <a:pPr algn="ctr" rtl="1" fontAlgn="ctr"/>
                      <a:r>
                        <a:rPr lang="en-US" sz="1100" b="1" i="0" u="none" strike="noStrike">
                          <a:solidFill>
                            <a:srgbClr val="000000"/>
                          </a:solidFill>
                          <a:latin typeface="B Nazanin"/>
                          <a:cs typeface="B Mitra" pitchFamily="2" charset="-78"/>
                        </a:rPr>
                        <a:t>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1" fontAlgn="ctr"/>
                      <a:r>
                        <a:rPr lang="fa-IR" sz="1050" b="1" i="0" u="none" strike="noStrike" dirty="0">
                          <a:solidFill>
                            <a:srgbClr val="000000"/>
                          </a:solidFill>
                          <a:latin typeface="B Nazanin"/>
                          <a:cs typeface="B Mitra" pitchFamily="2" charset="-78"/>
                        </a:rPr>
                        <a:t>مهر صفادشت</a:t>
                      </a:r>
                      <a:r>
                        <a:rPr lang="fa-IR" sz="1100" b="1" i="0" u="none" strike="noStrike" dirty="0">
                          <a:solidFill>
                            <a:srgbClr val="000000"/>
                          </a:solidFill>
                          <a:latin typeface="B Nazanin"/>
                          <a:cs typeface="B Mitra" pitchFamily="2" charset="-78"/>
                        </a:rPr>
                        <a:t> </a:t>
                      </a:r>
                      <a:endParaRPr lang="fa-IR" sz="1050" b="1" i="0" u="none" strike="noStrike" dirty="0">
                        <a:solidFill>
                          <a:srgbClr val="000000"/>
                        </a:solidFill>
                        <a:latin typeface="B Nazanin"/>
                        <a:cs typeface="B Mitra" pitchFamily="2" charset="-7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14"/>
                  </a:ext>
                </a:extLst>
              </a:tr>
              <a:tr h="260372">
                <a:tc>
                  <a:txBody>
                    <a:bodyPr/>
                    <a:lstStyle/>
                    <a:p>
                      <a:pPr algn="ctr" rtl="1" fontAlgn="ctr"/>
                      <a:r>
                        <a:rPr lang="en-US" sz="1100" b="1" i="0" u="none" strike="noStrike">
                          <a:solidFill>
                            <a:srgbClr val="000000"/>
                          </a:solidFill>
                          <a:latin typeface="B Nazanin"/>
                          <a:cs typeface="B Mitra" pitchFamily="2" charset="-78"/>
                        </a:rPr>
                        <a:t>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1" fontAlgn="ctr"/>
                      <a:r>
                        <a:rPr lang="fa-IR" sz="1050" b="1" i="0" u="none" strike="noStrike" dirty="0">
                          <a:solidFill>
                            <a:srgbClr val="000000"/>
                          </a:solidFill>
                          <a:latin typeface="B Nazanin"/>
                          <a:cs typeface="B Mitra" pitchFamily="2" charset="-78"/>
                        </a:rPr>
                        <a:t>مسکونی پرند 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15"/>
                  </a:ext>
                </a:extLst>
              </a:tr>
              <a:tr h="228245">
                <a:tc>
                  <a:txBody>
                    <a:bodyPr/>
                    <a:lstStyle/>
                    <a:p>
                      <a:pPr algn="ctr" rtl="1" fontAlgn="ctr"/>
                      <a:r>
                        <a:rPr lang="en-US" sz="1100" b="1" i="0" u="none" strike="noStrike">
                          <a:solidFill>
                            <a:srgbClr val="000000"/>
                          </a:solidFill>
                          <a:latin typeface="B Nazanin"/>
                          <a:cs typeface="B Mitra" pitchFamily="2" charset="-78"/>
                        </a:rPr>
                        <a:t>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1" fontAlgn="ctr"/>
                      <a:r>
                        <a:rPr lang="fa-IR" sz="1050" b="1" i="0" u="none" strike="noStrike" dirty="0">
                          <a:solidFill>
                            <a:srgbClr val="000000"/>
                          </a:solidFill>
                          <a:latin typeface="B Nazanin"/>
                          <a:cs typeface="B Mitra" pitchFamily="2" charset="-78"/>
                        </a:rPr>
                        <a:t>مسکن مهر فیروزکوه</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16"/>
                  </a:ext>
                </a:extLst>
              </a:tr>
              <a:tr h="205420">
                <a:tc>
                  <a:txBody>
                    <a:bodyPr/>
                    <a:lstStyle/>
                    <a:p>
                      <a:pPr algn="ctr" rtl="1" fontAlgn="ctr"/>
                      <a:r>
                        <a:rPr lang="en-US" sz="1100" b="1" i="0" u="none" strike="noStrike">
                          <a:solidFill>
                            <a:srgbClr val="000000"/>
                          </a:solidFill>
                          <a:latin typeface="B Nazanin"/>
                          <a:cs typeface="B Mitra" pitchFamily="2" charset="-78"/>
                        </a:rPr>
                        <a:t>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1" fontAlgn="ctr"/>
                      <a:r>
                        <a:rPr lang="fa-IR" sz="1050" b="1" i="0" u="none" strike="noStrike" dirty="0">
                          <a:solidFill>
                            <a:srgbClr val="000000"/>
                          </a:solidFill>
                          <a:latin typeface="B Nazanin"/>
                          <a:cs typeface="B Mitra" pitchFamily="2" charset="-78"/>
                        </a:rPr>
                        <a:t>مسکونی پرند 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17"/>
                  </a:ext>
                </a:extLst>
              </a:tr>
              <a:tr h="205420">
                <a:tc>
                  <a:txBody>
                    <a:bodyPr/>
                    <a:lstStyle/>
                    <a:p>
                      <a:pPr algn="ctr" rtl="1" fontAlgn="ctr"/>
                      <a:r>
                        <a:rPr lang="en-US" sz="1100" b="1" i="0" u="none" strike="noStrike">
                          <a:solidFill>
                            <a:srgbClr val="000000"/>
                          </a:solidFill>
                          <a:latin typeface="B Nazanin"/>
                          <a:cs typeface="B Mitra" pitchFamily="2" charset="-78"/>
                        </a:rPr>
                        <a:t>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1" fontAlgn="ctr"/>
                      <a:r>
                        <a:rPr lang="fa-IR" sz="1050" b="1" i="0" u="none" strike="noStrike" dirty="0">
                          <a:solidFill>
                            <a:srgbClr val="000000"/>
                          </a:solidFill>
                          <a:latin typeface="B Nazanin"/>
                          <a:cs typeface="B Mitra" pitchFamily="2" charset="-78"/>
                        </a:rPr>
                        <a:t>مهر ورامین </a:t>
                      </a:r>
                      <a:r>
                        <a:rPr lang="fa-IR" sz="1100" b="1" i="0" u="none" strike="noStrike" dirty="0">
                          <a:solidFill>
                            <a:srgbClr val="000000"/>
                          </a:solidFill>
                          <a:latin typeface="B Nazanin"/>
                          <a:cs typeface="B Mitra" pitchFamily="2" charset="-78"/>
                        </a:rPr>
                        <a:t> </a:t>
                      </a:r>
                      <a:endParaRPr lang="fa-IR" sz="1050" b="1" i="0" u="none" strike="noStrike" dirty="0">
                        <a:solidFill>
                          <a:srgbClr val="000000"/>
                        </a:solidFill>
                        <a:latin typeface="B Nazanin"/>
                        <a:cs typeface="B Mitra" pitchFamily="2" charset="-7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18"/>
                  </a:ext>
                </a:extLst>
              </a:tr>
              <a:tr h="205420">
                <a:tc>
                  <a:txBody>
                    <a:bodyPr/>
                    <a:lstStyle/>
                    <a:p>
                      <a:pPr algn="ctr" rtl="1" fontAlgn="ctr"/>
                      <a:r>
                        <a:rPr lang="en-US" sz="1100" b="1" i="0" u="none" strike="noStrike">
                          <a:solidFill>
                            <a:srgbClr val="000000"/>
                          </a:solidFill>
                          <a:latin typeface="B Nazanin"/>
                          <a:cs typeface="B Mitra" pitchFamily="2" charset="-78"/>
                        </a:rPr>
                        <a:t>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1" fontAlgn="ctr"/>
                      <a:r>
                        <a:rPr lang="fa-IR" sz="1050" b="1" i="0" u="none" strike="noStrike" dirty="0">
                          <a:solidFill>
                            <a:srgbClr val="000000"/>
                          </a:solidFill>
                          <a:latin typeface="B Nazanin"/>
                          <a:cs typeface="B Mitra" pitchFamily="2" charset="-78"/>
                        </a:rPr>
                        <a:t>مهر پیشوا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19"/>
                  </a:ext>
                </a:extLst>
              </a:tr>
              <a:tr h="205420">
                <a:tc>
                  <a:txBody>
                    <a:bodyPr/>
                    <a:lstStyle/>
                    <a:p>
                      <a:pPr algn="ctr" rtl="1" fontAlgn="ctr"/>
                      <a:r>
                        <a:rPr lang="fa-IR" sz="1100" b="1" i="0" u="none" strike="noStrike" dirty="0" smtClean="0">
                          <a:solidFill>
                            <a:srgbClr val="000000"/>
                          </a:solidFill>
                          <a:latin typeface="B Nazanin"/>
                          <a:cs typeface="B Mitra" pitchFamily="2" charset="-78"/>
                        </a:rPr>
                        <a:t>20</a:t>
                      </a:r>
                      <a:endParaRPr lang="en-US" sz="1100" b="1" i="0" u="none" strike="noStrike" dirty="0">
                        <a:solidFill>
                          <a:srgbClr val="000000"/>
                        </a:solidFill>
                        <a:latin typeface="B Nazanin"/>
                        <a:cs typeface="B Mitra" pitchFamily="2" charset="-7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1" fontAlgn="ctr"/>
                      <a:r>
                        <a:rPr lang="fa-IR" sz="1050" b="1" i="0" u="none" strike="noStrike" dirty="0">
                          <a:solidFill>
                            <a:srgbClr val="000000"/>
                          </a:solidFill>
                          <a:latin typeface="B Nazanin"/>
                          <a:cs typeface="B Mitra" pitchFamily="2" charset="-78"/>
                        </a:rPr>
                        <a:t>فاز 8 پردیس</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20"/>
                  </a:ext>
                </a:extLst>
              </a:tr>
            </a:tbl>
          </a:graphicData>
        </a:graphic>
      </p:graphicFrame>
      <p:graphicFrame>
        <p:nvGraphicFramePr>
          <p:cNvPr id="6" name="Table 5"/>
          <p:cNvGraphicFramePr>
            <a:graphicFrameLocks noGrp="1"/>
          </p:cNvGraphicFramePr>
          <p:nvPr/>
        </p:nvGraphicFramePr>
        <p:xfrm>
          <a:off x="4572000" y="1600200"/>
          <a:ext cx="2133600" cy="4686318"/>
        </p:xfrm>
        <a:graphic>
          <a:graphicData uri="http://schemas.openxmlformats.org/drawingml/2006/table">
            <a:tbl>
              <a:tblPr rtl="1"/>
              <a:tblGrid>
                <a:gridCol w="269358">
                  <a:extLst>
                    <a:ext uri="{9D8B030D-6E8A-4147-A177-3AD203B41FA5}">
                      <a16:colId xmlns:a16="http://schemas.microsoft.com/office/drawing/2014/main" val="20000"/>
                    </a:ext>
                  </a:extLst>
                </a:gridCol>
                <a:gridCol w="1864242">
                  <a:extLst>
                    <a:ext uri="{9D8B030D-6E8A-4147-A177-3AD203B41FA5}">
                      <a16:colId xmlns:a16="http://schemas.microsoft.com/office/drawing/2014/main" val="20001"/>
                    </a:ext>
                  </a:extLst>
                </a:gridCol>
              </a:tblGrid>
              <a:tr h="531391">
                <a:tc>
                  <a:txBody>
                    <a:bodyPr/>
                    <a:lstStyle/>
                    <a:p>
                      <a:pPr algn="ctr" rtl="1" fontAlgn="ctr"/>
                      <a:r>
                        <a:rPr lang="fa-IR" sz="1000" b="1" i="0" u="none" strike="noStrike" dirty="0">
                          <a:solidFill>
                            <a:srgbClr val="000000"/>
                          </a:solidFill>
                          <a:latin typeface="B Nazanin"/>
                          <a:cs typeface="B Titr" pitchFamily="2" charset="-78"/>
                        </a:rPr>
                        <a:t>ردیف</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ctr" rtl="1" fontAlgn="ctr"/>
                      <a:r>
                        <a:rPr lang="fa-IR" sz="1100" b="1" i="0" u="none" strike="noStrike" dirty="0" smtClean="0">
                          <a:solidFill>
                            <a:srgbClr val="000000"/>
                          </a:solidFill>
                          <a:latin typeface="B Nazanin"/>
                          <a:cs typeface="B Titr" pitchFamily="2" charset="-78"/>
                        </a:rPr>
                        <a:t>پست</a:t>
                      </a:r>
                      <a:r>
                        <a:rPr lang="fa-IR" sz="1100" b="1" i="0" u="none" strike="noStrike" baseline="0" dirty="0" smtClean="0">
                          <a:solidFill>
                            <a:srgbClr val="000000"/>
                          </a:solidFill>
                          <a:latin typeface="B Nazanin"/>
                          <a:cs typeface="B Titr" pitchFamily="2" charset="-78"/>
                        </a:rPr>
                        <a:t> های جدید مورد نیاز</a:t>
                      </a:r>
                      <a:endParaRPr lang="fa-IR" sz="1100" b="1" i="0" u="none" strike="noStrike" dirty="0">
                        <a:solidFill>
                          <a:srgbClr val="000000"/>
                        </a:solidFill>
                        <a:latin typeface="B Nazanin"/>
                        <a:cs typeface="B Titr" pitchFamily="2" charset="-7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10000"/>
                  </a:ext>
                </a:extLst>
              </a:tr>
              <a:tr h="308405">
                <a:tc>
                  <a:txBody>
                    <a:bodyPr/>
                    <a:lstStyle/>
                    <a:p>
                      <a:pPr marL="0" algn="ctr" defTabSz="914400" rtl="1" eaLnBrk="1" fontAlgn="ctr" latinLnBrk="0" hangingPunct="1"/>
                      <a:r>
                        <a:rPr lang="fa-IR" sz="1100" b="1" i="0" u="none" strike="noStrike" kern="1200" dirty="0" smtClean="0">
                          <a:solidFill>
                            <a:srgbClr val="000000"/>
                          </a:solidFill>
                          <a:latin typeface="B Nazanin"/>
                          <a:ea typeface="+mn-ea"/>
                          <a:cs typeface="B Mitra" pitchFamily="2" charset="-78"/>
                        </a:rPr>
                        <a:t>21</a:t>
                      </a:r>
                      <a:endParaRPr lang="en-US" sz="1100" b="1" i="0" u="none" strike="noStrike" kern="1200" dirty="0">
                        <a:solidFill>
                          <a:srgbClr val="000000"/>
                        </a:solidFill>
                        <a:latin typeface="B Nazanin"/>
                        <a:ea typeface="+mn-ea"/>
                        <a:cs typeface="B Mitra" pitchFamily="2" charset="-7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algn="ctr" defTabSz="914400" rtl="1" eaLnBrk="1" fontAlgn="ctr" latinLnBrk="0" hangingPunct="1"/>
                      <a:r>
                        <a:rPr lang="fa-IR" sz="1050" b="1" i="0" u="none" strike="noStrike" kern="1200" dirty="0">
                          <a:solidFill>
                            <a:srgbClr val="000000"/>
                          </a:solidFill>
                          <a:latin typeface="B Nazanin"/>
                          <a:ea typeface="+mn-ea"/>
                          <a:cs typeface="B Mitra" pitchFamily="2" charset="-78"/>
                        </a:rPr>
                        <a:t>اندیشه5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r h="249828">
                <a:tc>
                  <a:txBody>
                    <a:bodyPr/>
                    <a:lstStyle/>
                    <a:p>
                      <a:pPr marL="0" algn="ctr" defTabSz="914400" rtl="1" eaLnBrk="1" fontAlgn="ctr" latinLnBrk="0" hangingPunct="1"/>
                      <a:r>
                        <a:rPr lang="fa-IR" sz="1100" b="1" i="0" u="none" strike="noStrike" kern="1200" dirty="0" smtClean="0">
                          <a:solidFill>
                            <a:srgbClr val="000000"/>
                          </a:solidFill>
                          <a:latin typeface="B Nazanin"/>
                          <a:ea typeface="+mn-ea"/>
                          <a:cs typeface="B Mitra" pitchFamily="2" charset="-78"/>
                        </a:rPr>
                        <a:t>22</a:t>
                      </a:r>
                      <a:endParaRPr lang="en-US" sz="1100" b="1" i="0" u="none" strike="noStrike" kern="1200" dirty="0">
                        <a:solidFill>
                          <a:srgbClr val="000000"/>
                        </a:solidFill>
                        <a:latin typeface="B Nazanin"/>
                        <a:ea typeface="+mn-ea"/>
                        <a:cs typeface="B Mitra" pitchFamily="2" charset="-7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algn="ctr" defTabSz="914400" rtl="1" eaLnBrk="1" fontAlgn="ctr" latinLnBrk="0" hangingPunct="1"/>
                      <a:r>
                        <a:rPr lang="fa-IR" sz="1050" b="1" i="0" u="none" strike="noStrike" kern="1200" dirty="0">
                          <a:solidFill>
                            <a:srgbClr val="000000"/>
                          </a:solidFill>
                          <a:latin typeface="B Nazanin"/>
                          <a:ea typeface="+mn-ea"/>
                          <a:cs typeface="B Mitra" pitchFamily="2" charset="-78"/>
                        </a:rPr>
                        <a:t>شهرک صنعتی دماوند 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r h="249828">
                <a:tc>
                  <a:txBody>
                    <a:bodyPr/>
                    <a:lstStyle/>
                    <a:p>
                      <a:pPr marL="0" algn="ctr" defTabSz="914400" rtl="1" eaLnBrk="1" fontAlgn="ctr" latinLnBrk="0" hangingPunct="1"/>
                      <a:r>
                        <a:rPr lang="fa-IR" sz="1100" b="1" i="0" u="none" strike="noStrike" kern="1200" dirty="0" smtClean="0">
                          <a:solidFill>
                            <a:srgbClr val="000000"/>
                          </a:solidFill>
                          <a:latin typeface="B Nazanin"/>
                          <a:ea typeface="+mn-ea"/>
                          <a:cs typeface="B Mitra" pitchFamily="2" charset="-78"/>
                        </a:rPr>
                        <a:t>23</a:t>
                      </a:r>
                      <a:endParaRPr lang="en-US" sz="1100" b="1" i="0" u="none" strike="noStrike" kern="1200" dirty="0">
                        <a:solidFill>
                          <a:srgbClr val="000000"/>
                        </a:solidFill>
                        <a:latin typeface="B Nazanin"/>
                        <a:ea typeface="+mn-ea"/>
                        <a:cs typeface="B Mitra" pitchFamily="2" charset="-7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algn="ctr" defTabSz="914400" rtl="1" eaLnBrk="1" fontAlgn="ctr" latinLnBrk="0" hangingPunct="1"/>
                      <a:r>
                        <a:rPr lang="fa-IR" sz="1050" b="1" i="0" u="none" strike="noStrike" kern="1200" dirty="0">
                          <a:solidFill>
                            <a:srgbClr val="000000"/>
                          </a:solidFill>
                          <a:latin typeface="B Nazanin"/>
                          <a:ea typeface="+mn-ea"/>
                          <a:cs typeface="B Mitra" pitchFamily="2" charset="-78"/>
                        </a:rPr>
                        <a:t>آبعلی</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3"/>
                  </a:ext>
                </a:extLst>
              </a:tr>
              <a:tr h="249828">
                <a:tc>
                  <a:txBody>
                    <a:bodyPr/>
                    <a:lstStyle/>
                    <a:p>
                      <a:pPr marL="0" algn="ctr" defTabSz="914400" rtl="1" eaLnBrk="1" fontAlgn="ctr" latinLnBrk="0" hangingPunct="1"/>
                      <a:r>
                        <a:rPr lang="fa-IR" sz="1100" b="1" i="0" u="none" strike="noStrike" kern="1200" dirty="0" smtClean="0">
                          <a:solidFill>
                            <a:srgbClr val="000000"/>
                          </a:solidFill>
                          <a:latin typeface="B Nazanin"/>
                          <a:ea typeface="+mn-ea"/>
                          <a:cs typeface="B Mitra" pitchFamily="2" charset="-78"/>
                        </a:rPr>
                        <a:t>24</a:t>
                      </a:r>
                      <a:endParaRPr lang="en-US" sz="1100" b="1" i="0" u="none" strike="noStrike" kern="1200" dirty="0">
                        <a:solidFill>
                          <a:srgbClr val="000000"/>
                        </a:solidFill>
                        <a:latin typeface="B Nazanin"/>
                        <a:ea typeface="+mn-ea"/>
                        <a:cs typeface="B Mitra" pitchFamily="2" charset="-7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algn="ctr" defTabSz="914400" rtl="1" eaLnBrk="1" fontAlgn="ctr" latinLnBrk="0" hangingPunct="1"/>
                      <a:r>
                        <a:rPr lang="fa-IR" sz="1050" b="1" i="0" u="none" strike="noStrike" kern="1200" dirty="0">
                          <a:solidFill>
                            <a:srgbClr val="000000"/>
                          </a:solidFill>
                          <a:latin typeface="B Nazanin"/>
                          <a:ea typeface="+mn-ea"/>
                          <a:cs typeface="B Mitra" pitchFamily="2" charset="-78"/>
                        </a:rPr>
                        <a:t>دهشاد</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4"/>
                  </a:ext>
                </a:extLst>
              </a:tr>
              <a:tr h="291465">
                <a:tc>
                  <a:txBody>
                    <a:bodyPr/>
                    <a:lstStyle/>
                    <a:p>
                      <a:pPr marL="0" algn="ctr" defTabSz="914400" rtl="1" eaLnBrk="1" fontAlgn="ctr" latinLnBrk="0" hangingPunct="1"/>
                      <a:r>
                        <a:rPr lang="fa-IR" sz="1100" b="1" i="0" u="none" strike="noStrike" kern="1200" dirty="0" smtClean="0">
                          <a:solidFill>
                            <a:srgbClr val="000000"/>
                          </a:solidFill>
                          <a:latin typeface="B Nazanin"/>
                          <a:ea typeface="+mn-ea"/>
                          <a:cs typeface="B Mitra" pitchFamily="2" charset="-78"/>
                        </a:rPr>
                        <a:t>25</a:t>
                      </a:r>
                      <a:endParaRPr lang="en-US" sz="1100" b="1" i="0" u="none" strike="noStrike" kern="1200" dirty="0">
                        <a:solidFill>
                          <a:srgbClr val="000000"/>
                        </a:solidFill>
                        <a:latin typeface="B Nazanin"/>
                        <a:ea typeface="+mn-ea"/>
                        <a:cs typeface="B Mitra" pitchFamily="2" charset="-7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algn="ctr" defTabSz="914400" rtl="1" eaLnBrk="1" fontAlgn="ctr" latinLnBrk="0" hangingPunct="1"/>
                      <a:r>
                        <a:rPr lang="fa-IR" sz="1050" b="1" i="0" u="none" strike="noStrike" kern="1200" dirty="0">
                          <a:solidFill>
                            <a:srgbClr val="000000"/>
                          </a:solidFill>
                          <a:latin typeface="B Nazanin"/>
                          <a:ea typeface="+mn-ea"/>
                          <a:cs typeface="B Mitra" pitchFamily="2" charset="-78"/>
                        </a:rPr>
                        <a:t>گلگون</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5"/>
                  </a:ext>
                </a:extLst>
              </a:tr>
              <a:tr h="249828">
                <a:tc>
                  <a:txBody>
                    <a:bodyPr/>
                    <a:lstStyle/>
                    <a:p>
                      <a:pPr marL="0" algn="ctr" defTabSz="914400" rtl="1" eaLnBrk="1" fontAlgn="ctr" latinLnBrk="0" hangingPunct="1"/>
                      <a:r>
                        <a:rPr lang="fa-IR" sz="1100" b="1" i="0" u="none" strike="noStrike" kern="1200" dirty="0" smtClean="0">
                          <a:solidFill>
                            <a:srgbClr val="000000"/>
                          </a:solidFill>
                          <a:latin typeface="B Nazanin"/>
                          <a:ea typeface="+mn-ea"/>
                          <a:cs typeface="B Mitra" pitchFamily="2" charset="-78"/>
                        </a:rPr>
                        <a:t>26</a:t>
                      </a:r>
                      <a:endParaRPr lang="en-US" sz="1100" b="1" i="0" u="none" strike="noStrike" kern="1200" dirty="0">
                        <a:solidFill>
                          <a:srgbClr val="000000"/>
                        </a:solidFill>
                        <a:latin typeface="B Nazanin"/>
                        <a:ea typeface="+mn-ea"/>
                        <a:cs typeface="B Mitra" pitchFamily="2" charset="-7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algn="ctr" defTabSz="914400" rtl="1" eaLnBrk="1" fontAlgn="ctr" latinLnBrk="0" hangingPunct="1"/>
                      <a:r>
                        <a:rPr lang="fa-IR" sz="1050" b="1" i="0" u="none" strike="noStrike" kern="1200" dirty="0">
                          <a:solidFill>
                            <a:srgbClr val="000000"/>
                          </a:solidFill>
                          <a:latin typeface="B Nazanin"/>
                          <a:ea typeface="+mn-ea"/>
                          <a:cs typeface="B Mitra" pitchFamily="2" charset="-78"/>
                        </a:rPr>
                        <a:t>شهرک صنعتی قرچک</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6"/>
                  </a:ext>
                </a:extLst>
              </a:tr>
              <a:tr h="249828">
                <a:tc>
                  <a:txBody>
                    <a:bodyPr/>
                    <a:lstStyle/>
                    <a:p>
                      <a:pPr marL="0" algn="ctr" defTabSz="914400" rtl="1" eaLnBrk="1" fontAlgn="ctr" latinLnBrk="0" hangingPunct="1"/>
                      <a:r>
                        <a:rPr lang="fa-IR" sz="1100" b="1" i="0" u="none" strike="noStrike" kern="1200" dirty="0" smtClean="0">
                          <a:solidFill>
                            <a:srgbClr val="000000"/>
                          </a:solidFill>
                          <a:latin typeface="B Nazanin"/>
                          <a:ea typeface="+mn-ea"/>
                          <a:cs typeface="B Mitra" pitchFamily="2" charset="-78"/>
                        </a:rPr>
                        <a:t>27</a:t>
                      </a:r>
                      <a:endParaRPr lang="en-US" sz="1100" b="1" i="0" u="none" strike="noStrike" kern="1200" dirty="0">
                        <a:solidFill>
                          <a:srgbClr val="000000"/>
                        </a:solidFill>
                        <a:latin typeface="B Nazanin"/>
                        <a:ea typeface="+mn-ea"/>
                        <a:cs typeface="B Mitra" pitchFamily="2" charset="-7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algn="ctr" defTabSz="914400" rtl="1" eaLnBrk="1" fontAlgn="ctr" latinLnBrk="0" hangingPunct="1"/>
                      <a:r>
                        <a:rPr lang="fa-IR" sz="1050" b="1" i="0" u="none" strike="noStrike" kern="1200" dirty="0">
                          <a:solidFill>
                            <a:srgbClr val="000000"/>
                          </a:solidFill>
                          <a:latin typeface="B Nazanin"/>
                          <a:ea typeface="+mn-ea"/>
                          <a:cs typeface="B Mitra" pitchFamily="2" charset="-78"/>
                        </a:rPr>
                        <a:t>شمس آباد 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7"/>
                  </a:ext>
                </a:extLst>
              </a:tr>
              <a:tr h="249828">
                <a:tc>
                  <a:txBody>
                    <a:bodyPr/>
                    <a:lstStyle/>
                    <a:p>
                      <a:pPr marL="0" algn="ctr" defTabSz="914400" rtl="1" eaLnBrk="1" fontAlgn="ctr" latinLnBrk="0" hangingPunct="1"/>
                      <a:r>
                        <a:rPr lang="fa-IR" sz="1100" b="1" i="0" u="none" strike="noStrike" kern="1200" dirty="0" smtClean="0">
                          <a:solidFill>
                            <a:srgbClr val="000000"/>
                          </a:solidFill>
                          <a:latin typeface="B Nazanin"/>
                          <a:ea typeface="+mn-ea"/>
                          <a:cs typeface="B Mitra" pitchFamily="2" charset="-78"/>
                        </a:rPr>
                        <a:t>28</a:t>
                      </a:r>
                      <a:endParaRPr lang="en-US" sz="1100" b="1" i="0" u="none" strike="noStrike" kern="1200" dirty="0">
                        <a:solidFill>
                          <a:srgbClr val="000000"/>
                        </a:solidFill>
                        <a:latin typeface="B Nazanin"/>
                        <a:ea typeface="+mn-ea"/>
                        <a:cs typeface="B Mitra" pitchFamily="2" charset="-7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algn="ctr" defTabSz="914400" rtl="1" eaLnBrk="1" fontAlgn="ctr" latinLnBrk="0" hangingPunct="1"/>
                      <a:r>
                        <a:rPr lang="fa-IR" sz="1050" b="1" i="0" u="none" strike="noStrike" kern="1200" dirty="0">
                          <a:solidFill>
                            <a:srgbClr val="000000"/>
                          </a:solidFill>
                          <a:latin typeface="B Nazanin"/>
                          <a:ea typeface="+mn-ea"/>
                          <a:cs typeface="B Mitra" pitchFamily="2" charset="-78"/>
                        </a:rPr>
                        <a:t>شهرك صنعتي عباس آباد2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8"/>
                  </a:ext>
                </a:extLst>
              </a:tr>
              <a:tr h="226494">
                <a:tc>
                  <a:txBody>
                    <a:bodyPr/>
                    <a:lstStyle/>
                    <a:p>
                      <a:pPr marL="0" algn="ctr" defTabSz="914400" rtl="1" eaLnBrk="1" fontAlgn="ctr" latinLnBrk="0" hangingPunct="1"/>
                      <a:r>
                        <a:rPr lang="fa-IR" sz="1100" b="1" i="0" u="none" strike="noStrike" kern="1200" dirty="0" smtClean="0">
                          <a:solidFill>
                            <a:srgbClr val="000000"/>
                          </a:solidFill>
                          <a:latin typeface="B Nazanin"/>
                          <a:ea typeface="+mn-ea"/>
                          <a:cs typeface="B Mitra" pitchFamily="2" charset="-78"/>
                        </a:rPr>
                        <a:t>29</a:t>
                      </a:r>
                      <a:endParaRPr lang="en-US" sz="1100" b="1" i="0" u="none" strike="noStrike" kern="1200" dirty="0">
                        <a:solidFill>
                          <a:srgbClr val="000000"/>
                        </a:solidFill>
                        <a:latin typeface="B Nazanin"/>
                        <a:ea typeface="+mn-ea"/>
                        <a:cs typeface="B Mitra" pitchFamily="2" charset="-7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algn="ctr" defTabSz="914400" rtl="1" eaLnBrk="1" fontAlgn="ctr" latinLnBrk="0" hangingPunct="1"/>
                      <a:r>
                        <a:rPr lang="fa-IR" sz="1050" b="1" i="0" u="none" strike="noStrike" kern="1200" dirty="0">
                          <a:solidFill>
                            <a:srgbClr val="000000"/>
                          </a:solidFill>
                          <a:latin typeface="B Nazanin"/>
                          <a:ea typeface="+mn-ea"/>
                          <a:cs typeface="B Mitra" pitchFamily="2" charset="-78"/>
                        </a:rPr>
                        <a:t>جمال آباد</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9"/>
                  </a:ext>
                </a:extLst>
              </a:tr>
              <a:tr h="249828">
                <a:tc>
                  <a:txBody>
                    <a:bodyPr/>
                    <a:lstStyle/>
                    <a:p>
                      <a:pPr marL="0" algn="ctr" defTabSz="914400" rtl="1" eaLnBrk="1" fontAlgn="ctr" latinLnBrk="0" hangingPunct="1"/>
                      <a:r>
                        <a:rPr lang="fa-IR" sz="1100" b="1" i="0" u="none" strike="noStrike" kern="1200" dirty="0" smtClean="0">
                          <a:solidFill>
                            <a:srgbClr val="000000"/>
                          </a:solidFill>
                          <a:latin typeface="B Nazanin"/>
                          <a:ea typeface="+mn-ea"/>
                          <a:cs typeface="B Mitra" pitchFamily="2" charset="-78"/>
                        </a:rPr>
                        <a:t>30</a:t>
                      </a:r>
                      <a:endParaRPr lang="en-US" sz="1100" b="1" i="0" u="none" strike="noStrike" kern="1200" dirty="0">
                        <a:solidFill>
                          <a:srgbClr val="000000"/>
                        </a:solidFill>
                        <a:latin typeface="B Nazanin"/>
                        <a:ea typeface="+mn-ea"/>
                        <a:cs typeface="B Mitra" pitchFamily="2" charset="-7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algn="ctr" defTabSz="914400" rtl="1" eaLnBrk="1" fontAlgn="ctr" latinLnBrk="0" hangingPunct="1"/>
                      <a:r>
                        <a:rPr lang="fa-IR" sz="1050" b="1" i="0" u="none" strike="noStrike" kern="1200" dirty="0">
                          <a:solidFill>
                            <a:srgbClr val="000000"/>
                          </a:solidFill>
                          <a:latin typeface="B Nazanin"/>
                          <a:ea typeface="+mn-ea"/>
                          <a:cs typeface="B Mitra" pitchFamily="2" charset="-78"/>
                        </a:rPr>
                        <a:t>صفادشت 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10"/>
                  </a:ext>
                </a:extLst>
              </a:tr>
              <a:tr h="249828">
                <a:tc>
                  <a:txBody>
                    <a:bodyPr/>
                    <a:lstStyle/>
                    <a:p>
                      <a:pPr marL="0" algn="ctr" defTabSz="914400" rtl="1" eaLnBrk="1" fontAlgn="ctr" latinLnBrk="0" hangingPunct="1"/>
                      <a:r>
                        <a:rPr lang="fa-IR" sz="1100" b="1" i="0" u="none" strike="noStrike" kern="1200" dirty="0" smtClean="0">
                          <a:solidFill>
                            <a:srgbClr val="000000"/>
                          </a:solidFill>
                          <a:latin typeface="B Nazanin"/>
                          <a:ea typeface="+mn-ea"/>
                          <a:cs typeface="B Mitra" pitchFamily="2" charset="-78"/>
                        </a:rPr>
                        <a:t>31</a:t>
                      </a:r>
                      <a:endParaRPr lang="en-US" sz="1100" b="1" i="0" u="none" strike="noStrike" kern="1200" dirty="0">
                        <a:solidFill>
                          <a:srgbClr val="000000"/>
                        </a:solidFill>
                        <a:latin typeface="B Nazanin"/>
                        <a:ea typeface="+mn-ea"/>
                        <a:cs typeface="B Mitra" pitchFamily="2" charset="-7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algn="ctr" defTabSz="914400" rtl="1" eaLnBrk="1" fontAlgn="ctr" latinLnBrk="0" hangingPunct="1"/>
                      <a:r>
                        <a:rPr lang="fa-IR" sz="1050" b="1" i="0" u="none" strike="noStrike" kern="1200" dirty="0">
                          <a:solidFill>
                            <a:srgbClr val="000000"/>
                          </a:solidFill>
                          <a:latin typeface="B Nazanin"/>
                          <a:ea typeface="+mn-ea"/>
                          <a:cs typeface="B Mitra" pitchFamily="2" charset="-78"/>
                        </a:rPr>
                        <a:t>کوی فرزان</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11"/>
                  </a:ext>
                </a:extLst>
              </a:tr>
              <a:tr h="249828">
                <a:tc>
                  <a:txBody>
                    <a:bodyPr/>
                    <a:lstStyle/>
                    <a:p>
                      <a:pPr marL="0" algn="ctr" defTabSz="914400" rtl="1" eaLnBrk="1" fontAlgn="ctr" latinLnBrk="0" hangingPunct="1"/>
                      <a:r>
                        <a:rPr lang="fa-IR" sz="1100" b="1" i="0" u="none" strike="noStrike" kern="1200" dirty="0" smtClean="0">
                          <a:solidFill>
                            <a:srgbClr val="000000"/>
                          </a:solidFill>
                          <a:latin typeface="B Nazanin"/>
                          <a:ea typeface="+mn-ea"/>
                          <a:cs typeface="B Mitra" pitchFamily="2" charset="-78"/>
                        </a:rPr>
                        <a:t>32</a:t>
                      </a:r>
                      <a:endParaRPr lang="en-US" sz="1100" b="1" i="0" u="none" strike="noStrike" kern="1200" dirty="0">
                        <a:solidFill>
                          <a:srgbClr val="000000"/>
                        </a:solidFill>
                        <a:latin typeface="B Nazanin"/>
                        <a:ea typeface="+mn-ea"/>
                        <a:cs typeface="B Mitra" pitchFamily="2" charset="-7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algn="ctr" defTabSz="914400" rtl="1" eaLnBrk="1" fontAlgn="ctr" latinLnBrk="0" hangingPunct="1"/>
                      <a:r>
                        <a:rPr lang="fa-IR" sz="1050" b="1" i="0" u="none" strike="noStrike" kern="1200" dirty="0">
                          <a:solidFill>
                            <a:srgbClr val="000000"/>
                          </a:solidFill>
                          <a:latin typeface="B Nazanin"/>
                          <a:ea typeface="+mn-ea"/>
                          <a:cs typeface="B Mitra" pitchFamily="2" charset="-78"/>
                        </a:rPr>
                        <a:t>شنزار</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12"/>
                  </a:ext>
                </a:extLst>
              </a:tr>
              <a:tr h="249828">
                <a:tc>
                  <a:txBody>
                    <a:bodyPr/>
                    <a:lstStyle/>
                    <a:p>
                      <a:pPr marL="0" algn="ctr" defTabSz="914400" rtl="1" eaLnBrk="1" fontAlgn="ctr" latinLnBrk="0" hangingPunct="1"/>
                      <a:r>
                        <a:rPr lang="fa-IR" sz="1100" b="1" i="0" u="none" strike="noStrike" kern="1200" dirty="0" smtClean="0">
                          <a:solidFill>
                            <a:srgbClr val="000000"/>
                          </a:solidFill>
                          <a:latin typeface="B Nazanin"/>
                          <a:ea typeface="+mn-ea"/>
                          <a:cs typeface="B Mitra" pitchFamily="2" charset="-78"/>
                        </a:rPr>
                        <a:t>33</a:t>
                      </a:r>
                      <a:endParaRPr lang="en-US" sz="1100" b="1" i="0" u="none" strike="noStrike" kern="1200" dirty="0">
                        <a:solidFill>
                          <a:srgbClr val="000000"/>
                        </a:solidFill>
                        <a:latin typeface="B Nazanin"/>
                        <a:ea typeface="+mn-ea"/>
                        <a:cs typeface="B Mitra" pitchFamily="2" charset="-7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algn="ctr" defTabSz="914400" rtl="1" eaLnBrk="1" fontAlgn="ctr" latinLnBrk="0" hangingPunct="1"/>
                      <a:r>
                        <a:rPr lang="fa-IR" sz="1050" b="1" i="0" u="none" strike="noStrike" kern="1200" dirty="0">
                          <a:solidFill>
                            <a:srgbClr val="000000"/>
                          </a:solidFill>
                          <a:latin typeface="B Nazanin"/>
                          <a:ea typeface="+mn-ea"/>
                          <a:cs typeface="B Mitra" pitchFamily="2" charset="-78"/>
                        </a:rPr>
                        <a:t>ضیاءآباد</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13"/>
                  </a:ext>
                </a:extLst>
              </a:tr>
              <a:tr h="249828">
                <a:tc>
                  <a:txBody>
                    <a:bodyPr/>
                    <a:lstStyle/>
                    <a:p>
                      <a:pPr marL="0" algn="ctr" defTabSz="914400" rtl="1" eaLnBrk="1" fontAlgn="ctr" latinLnBrk="0" hangingPunct="1"/>
                      <a:r>
                        <a:rPr lang="fa-IR" sz="1100" b="1" i="0" u="none" strike="noStrike" kern="1200" dirty="0" smtClean="0">
                          <a:solidFill>
                            <a:srgbClr val="000000"/>
                          </a:solidFill>
                          <a:latin typeface="B Nazanin"/>
                          <a:ea typeface="+mn-ea"/>
                          <a:cs typeface="B Mitra" pitchFamily="2" charset="-78"/>
                        </a:rPr>
                        <a:t>34</a:t>
                      </a:r>
                      <a:endParaRPr lang="en-US" sz="1100" b="1" i="0" u="none" strike="noStrike" kern="1200" dirty="0">
                        <a:solidFill>
                          <a:srgbClr val="000000"/>
                        </a:solidFill>
                        <a:latin typeface="B Nazanin"/>
                        <a:ea typeface="+mn-ea"/>
                        <a:cs typeface="B Mitra" pitchFamily="2" charset="-7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algn="ctr" defTabSz="914400" rtl="1" eaLnBrk="1" fontAlgn="ctr" latinLnBrk="0" hangingPunct="1"/>
                      <a:r>
                        <a:rPr lang="fa-IR" sz="1050" b="1" i="0" u="none" strike="noStrike" kern="1200" dirty="0">
                          <a:solidFill>
                            <a:srgbClr val="000000"/>
                          </a:solidFill>
                          <a:latin typeface="B Nazanin"/>
                          <a:ea typeface="+mn-ea"/>
                          <a:cs typeface="B Mitra" pitchFamily="2" charset="-78"/>
                        </a:rPr>
                        <a:t>دائم احمدآباد</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14"/>
                  </a:ext>
                </a:extLst>
              </a:tr>
              <a:tr h="580455">
                <a:tc>
                  <a:txBody>
                    <a:bodyPr/>
                    <a:lstStyle/>
                    <a:p>
                      <a:pPr marL="0" algn="ctr" defTabSz="914400" rtl="1" eaLnBrk="1" fontAlgn="ctr" latinLnBrk="0" hangingPunct="1"/>
                      <a:r>
                        <a:rPr lang="fa-IR" sz="1100" b="1" i="0" u="none" strike="noStrike" kern="1200" dirty="0" smtClean="0">
                          <a:solidFill>
                            <a:srgbClr val="000000"/>
                          </a:solidFill>
                          <a:latin typeface="B Nazanin"/>
                          <a:ea typeface="+mn-ea"/>
                          <a:cs typeface="B Mitra" pitchFamily="2" charset="-78"/>
                        </a:rPr>
                        <a:t>35</a:t>
                      </a:r>
                      <a:endParaRPr lang="en-US" sz="1100" b="1" i="0" u="none" strike="noStrike" kern="1200" dirty="0">
                        <a:solidFill>
                          <a:srgbClr val="000000"/>
                        </a:solidFill>
                        <a:latin typeface="B Nazanin"/>
                        <a:ea typeface="+mn-ea"/>
                        <a:cs typeface="B Mitra" pitchFamily="2" charset="-7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algn="ctr" defTabSz="914400" rtl="1" eaLnBrk="1" fontAlgn="ctr" latinLnBrk="0" hangingPunct="1"/>
                      <a:r>
                        <a:rPr lang="fa-IR" sz="1050" b="1" i="0" u="none" strike="noStrike" kern="1200" dirty="0">
                          <a:solidFill>
                            <a:srgbClr val="000000"/>
                          </a:solidFill>
                          <a:latin typeface="B Nazanin"/>
                          <a:ea typeface="+mn-ea"/>
                          <a:cs typeface="B Mitra" pitchFamily="2" charset="-78"/>
                        </a:rPr>
                        <a:t>دائم رباط کریم</a:t>
                      </a:r>
                      <a:br>
                        <a:rPr lang="fa-IR" sz="1050" b="1" i="0" u="none" strike="noStrike" kern="1200" dirty="0">
                          <a:solidFill>
                            <a:srgbClr val="000000"/>
                          </a:solidFill>
                          <a:latin typeface="B Nazanin"/>
                          <a:ea typeface="+mn-ea"/>
                          <a:cs typeface="B Mitra" pitchFamily="2" charset="-78"/>
                        </a:rPr>
                      </a:br>
                      <a:r>
                        <a:rPr lang="fa-IR" sz="1050" b="1" i="0" u="none" strike="noStrike" kern="1200" dirty="0">
                          <a:solidFill>
                            <a:srgbClr val="000000"/>
                          </a:solidFill>
                          <a:latin typeface="B Nazanin"/>
                          <a:ea typeface="+mn-ea"/>
                          <a:cs typeface="B Mitra" pitchFamily="2" charset="-78"/>
                        </a:rPr>
                        <a:t>همزمان با </a:t>
                      </a:r>
                      <a:endParaRPr lang="en-US" sz="1050" b="1" i="0" u="none" strike="noStrike" kern="1200" dirty="0" smtClean="0">
                        <a:solidFill>
                          <a:srgbClr val="000000"/>
                        </a:solidFill>
                        <a:latin typeface="B Nazanin"/>
                        <a:ea typeface="+mn-ea"/>
                        <a:cs typeface="B Mitra" pitchFamily="2" charset="-78"/>
                      </a:endParaRPr>
                    </a:p>
                    <a:p>
                      <a:pPr marL="0" algn="ctr" defTabSz="914400" rtl="1" eaLnBrk="1" fontAlgn="ctr" latinLnBrk="0" hangingPunct="1"/>
                      <a:r>
                        <a:rPr lang="fa-IR" sz="1050" b="1" i="0" u="none" strike="noStrike" kern="1200" dirty="0" smtClean="0">
                          <a:solidFill>
                            <a:srgbClr val="000000"/>
                          </a:solidFill>
                          <a:latin typeface="B Nazanin"/>
                          <a:ea typeface="+mn-ea"/>
                          <a:cs typeface="B Mitra" pitchFamily="2" charset="-78"/>
                        </a:rPr>
                        <a:t>توسعه </a:t>
                      </a:r>
                      <a:r>
                        <a:rPr lang="fa-IR" sz="1050" b="1" i="0" u="none" strike="noStrike" kern="1200" dirty="0">
                          <a:solidFill>
                            <a:srgbClr val="000000"/>
                          </a:solidFill>
                          <a:latin typeface="B Nazanin"/>
                          <a:ea typeface="+mn-ea"/>
                          <a:cs typeface="B Mitra" pitchFamily="2" charset="-78"/>
                        </a:rPr>
                        <a:t>خط تغذیه پرند -رباط - صالح اباد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15"/>
                  </a:ext>
                </a:extLst>
              </a:tr>
            </a:tbl>
          </a:graphicData>
        </a:graphic>
      </p:graphicFrame>
      <p:graphicFrame>
        <p:nvGraphicFramePr>
          <p:cNvPr id="7" name="Table 6"/>
          <p:cNvGraphicFramePr>
            <a:graphicFrameLocks noGrp="1"/>
          </p:cNvGraphicFramePr>
          <p:nvPr/>
        </p:nvGraphicFramePr>
        <p:xfrm>
          <a:off x="2362200" y="1600200"/>
          <a:ext cx="2133600" cy="4686318"/>
        </p:xfrm>
        <a:graphic>
          <a:graphicData uri="http://schemas.openxmlformats.org/drawingml/2006/table">
            <a:tbl>
              <a:tblPr rtl="1"/>
              <a:tblGrid>
                <a:gridCol w="269358">
                  <a:extLst>
                    <a:ext uri="{9D8B030D-6E8A-4147-A177-3AD203B41FA5}">
                      <a16:colId xmlns:a16="http://schemas.microsoft.com/office/drawing/2014/main" val="20000"/>
                    </a:ext>
                  </a:extLst>
                </a:gridCol>
                <a:gridCol w="1864242">
                  <a:extLst>
                    <a:ext uri="{9D8B030D-6E8A-4147-A177-3AD203B41FA5}">
                      <a16:colId xmlns:a16="http://schemas.microsoft.com/office/drawing/2014/main" val="20001"/>
                    </a:ext>
                  </a:extLst>
                </a:gridCol>
              </a:tblGrid>
              <a:tr h="871722">
                <a:tc>
                  <a:txBody>
                    <a:bodyPr/>
                    <a:lstStyle/>
                    <a:p>
                      <a:pPr algn="ctr" rtl="1" fontAlgn="ctr"/>
                      <a:r>
                        <a:rPr lang="fa-IR" sz="1000" b="1" i="0" u="none" strike="noStrike" dirty="0">
                          <a:solidFill>
                            <a:srgbClr val="000000"/>
                          </a:solidFill>
                          <a:latin typeface="B Nazanin"/>
                          <a:cs typeface="B Titr" pitchFamily="2" charset="-78"/>
                        </a:rPr>
                        <a:t>ردیف</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75000"/>
                      </a:schemeClr>
                    </a:solidFill>
                  </a:tcPr>
                </a:tc>
                <a:tc>
                  <a:txBody>
                    <a:bodyPr/>
                    <a:lstStyle/>
                    <a:p>
                      <a:pPr algn="ctr" rtl="1" fontAlgn="ctr"/>
                      <a:r>
                        <a:rPr lang="fa-IR" sz="1100" b="1" i="0" u="none" strike="noStrike" dirty="0" smtClean="0">
                          <a:solidFill>
                            <a:srgbClr val="000000"/>
                          </a:solidFill>
                          <a:latin typeface="B Nazanin"/>
                          <a:cs typeface="B Titr" pitchFamily="2" charset="-78"/>
                        </a:rPr>
                        <a:t>تقویت پست های موجود</a:t>
                      </a:r>
                      <a:endParaRPr lang="fa-IR" sz="1100" b="1" i="0" u="none" strike="noStrike" dirty="0">
                        <a:solidFill>
                          <a:srgbClr val="000000"/>
                        </a:solidFill>
                        <a:latin typeface="B Nazanin"/>
                        <a:cs typeface="B Titr" pitchFamily="2" charset="-7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75000"/>
                      </a:schemeClr>
                    </a:solidFill>
                  </a:tcPr>
                </a:tc>
                <a:extLst>
                  <a:ext uri="{0D108BD9-81ED-4DB2-BD59-A6C34878D82A}">
                    <a16:rowId xmlns:a16="http://schemas.microsoft.com/office/drawing/2014/main" val="10000"/>
                  </a:ext>
                </a:extLst>
              </a:tr>
              <a:tr h="505923">
                <a:tc>
                  <a:txBody>
                    <a:bodyPr/>
                    <a:lstStyle/>
                    <a:p>
                      <a:pPr algn="ctr" rtl="1" fontAlgn="ctr"/>
                      <a:r>
                        <a:rPr lang="en-US" sz="1100" b="1" i="0" u="none" strike="noStrike" dirty="0">
                          <a:solidFill>
                            <a:srgbClr val="000000"/>
                          </a:solidFill>
                          <a:latin typeface="B Nazanin"/>
                          <a:cs typeface="B Mitra" pitchFamily="2" charset="-78"/>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algn="ctr" defTabSz="914400" rtl="1" eaLnBrk="1" fontAlgn="ctr" latinLnBrk="0" hangingPunct="1"/>
                      <a:r>
                        <a:rPr lang="fa-IR" sz="1050" b="1" i="0" u="none" strike="noStrike" kern="1200" dirty="0">
                          <a:solidFill>
                            <a:srgbClr val="000000"/>
                          </a:solidFill>
                          <a:latin typeface="B Nazanin"/>
                          <a:ea typeface="+mn-ea"/>
                          <a:cs typeface="B Mitra" pitchFamily="2" charset="-78"/>
                        </a:rPr>
                        <a:t>تقویت پست سیار جاجرود</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1"/>
                  </a:ext>
                </a:extLst>
              </a:tr>
              <a:tr h="409831">
                <a:tc>
                  <a:txBody>
                    <a:bodyPr/>
                    <a:lstStyle/>
                    <a:p>
                      <a:pPr algn="ctr" rtl="1" fontAlgn="ctr"/>
                      <a:r>
                        <a:rPr lang="en-US" sz="1100" b="1" i="0" u="none" strike="noStrike" dirty="0">
                          <a:solidFill>
                            <a:srgbClr val="000000"/>
                          </a:solidFill>
                          <a:latin typeface="B Nazanin"/>
                          <a:cs typeface="B Mitra" pitchFamily="2" charset="-78"/>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algn="ctr" defTabSz="914400" rtl="1" eaLnBrk="1" fontAlgn="ctr" latinLnBrk="0" hangingPunct="1"/>
                      <a:r>
                        <a:rPr lang="fa-IR" sz="1050" b="1" i="0" u="none" strike="noStrike" kern="1200" dirty="0">
                          <a:solidFill>
                            <a:srgbClr val="000000"/>
                          </a:solidFill>
                          <a:latin typeface="B Nazanin"/>
                          <a:ea typeface="+mn-ea"/>
                          <a:cs typeface="B Mitra" pitchFamily="2" charset="-78"/>
                        </a:rPr>
                        <a:t>تقویت پست عامری</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2"/>
                  </a:ext>
                </a:extLst>
              </a:tr>
              <a:tr h="409831">
                <a:tc>
                  <a:txBody>
                    <a:bodyPr/>
                    <a:lstStyle/>
                    <a:p>
                      <a:pPr algn="ctr" rtl="1" fontAlgn="ctr"/>
                      <a:r>
                        <a:rPr lang="en-US" sz="1100" b="1" i="0" u="none" strike="noStrike" dirty="0">
                          <a:solidFill>
                            <a:srgbClr val="000000"/>
                          </a:solidFill>
                          <a:latin typeface="B Nazanin"/>
                          <a:cs typeface="B Mitra" pitchFamily="2" charset="-78"/>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algn="ctr" defTabSz="914400" rtl="1" eaLnBrk="1" fontAlgn="ctr" latinLnBrk="0" hangingPunct="1"/>
                      <a:r>
                        <a:rPr lang="fa-IR" sz="1050" b="1" i="0" u="none" strike="noStrike" kern="1200" dirty="0">
                          <a:solidFill>
                            <a:srgbClr val="000000"/>
                          </a:solidFill>
                          <a:latin typeface="B Nazanin"/>
                          <a:ea typeface="+mn-ea"/>
                          <a:cs typeface="B Mitra" pitchFamily="2" charset="-78"/>
                        </a:rPr>
                        <a:t>تقویت سیار صنعتی قرچک</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3"/>
                  </a:ext>
                </a:extLst>
              </a:tr>
              <a:tr h="409831">
                <a:tc>
                  <a:txBody>
                    <a:bodyPr/>
                    <a:lstStyle/>
                    <a:p>
                      <a:pPr algn="ctr" rtl="1" fontAlgn="ctr"/>
                      <a:r>
                        <a:rPr lang="en-US" sz="1100" b="1" i="0" u="none" strike="noStrike" dirty="0">
                          <a:solidFill>
                            <a:srgbClr val="000000"/>
                          </a:solidFill>
                          <a:latin typeface="B Nazanin"/>
                          <a:cs typeface="B Mitra" pitchFamily="2" charset="-78"/>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algn="ctr" defTabSz="914400" rtl="1" eaLnBrk="1" fontAlgn="ctr" latinLnBrk="0" hangingPunct="1"/>
                      <a:r>
                        <a:rPr lang="fa-IR" sz="1050" b="1" i="0" u="none" strike="noStrike" kern="1200" dirty="0">
                          <a:solidFill>
                            <a:srgbClr val="000000"/>
                          </a:solidFill>
                          <a:latin typeface="B Nazanin"/>
                          <a:ea typeface="+mn-ea"/>
                          <a:cs typeface="B Mitra" pitchFamily="2" charset="-78"/>
                        </a:rPr>
                        <a:t>دائم مشیریه</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4"/>
                  </a:ext>
                </a:extLst>
              </a:tr>
              <a:tr h="478134">
                <a:tc>
                  <a:txBody>
                    <a:bodyPr/>
                    <a:lstStyle/>
                    <a:p>
                      <a:pPr algn="ctr" rtl="1" fontAlgn="ctr"/>
                      <a:r>
                        <a:rPr lang="en-US" sz="1100" b="1" i="0" u="none" strike="noStrike" dirty="0">
                          <a:solidFill>
                            <a:srgbClr val="000000"/>
                          </a:solidFill>
                          <a:latin typeface="B Nazanin"/>
                          <a:cs typeface="B Mitra" pitchFamily="2" charset="-78"/>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algn="ctr" defTabSz="914400" rtl="1" eaLnBrk="1" fontAlgn="ctr" latinLnBrk="0" hangingPunct="1"/>
                      <a:r>
                        <a:rPr lang="fa-IR" sz="1050" b="1" i="0" u="none" strike="noStrike" kern="1200" dirty="0">
                          <a:solidFill>
                            <a:srgbClr val="000000"/>
                          </a:solidFill>
                          <a:latin typeface="B Nazanin"/>
                          <a:ea typeface="+mn-ea"/>
                          <a:cs typeface="B Mitra" pitchFamily="2" charset="-78"/>
                        </a:rPr>
                        <a:t>تقویت کهریزک</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5"/>
                  </a:ext>
                </a:extLst>
              </a:tr>
              <a:tr h="409831">
                <a:tc>
                  <a:txBody>
                    <a:bodyPr/>
                    <a:lstStyle/>
                    <a:p>
                      <a:pPr algn="ctr" rtl="1" fontAlgn="ctr"/>
                      <a:r>
                        <a:rPr lang="en-US" sz="1100" b="1" i="0" u="none" strike="noStrike" dirty="0">
                          <a:solidFill>
                            <a:srgbClr val="000000"/>
                          </a:solidFill>
                          <a:latin typeface="B Nazanin"/>
                          <a:cs typeface="B Mitra" pitchFamily="2" charset="-78"/>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algn="ctr" defTabSz="914400" rtl="1" eaLnBrk="1" fontAlgn="ctr" latinLnBrk="0" hangingPunct="1"/>
                      <a:r>
                        <a:rPr lang="fa-IR" sz="1050" b="1" i="0" u="none" strike="noStrike" kern="1200" dirty="0">
                          <a:solidFill>
                            <a:srgbClr val="000000"/>
                          </a:solidFill>
                          <a:latin typeface="B Nazanin"/>
                          <a:ea typeface="+mn-ea"/>
                          <a:cs typeface="B Mitra" pitchFamily="2" charset="-78"/>
                        </a:rPr>
                        <a:t>تقویت خاتون آباد</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6"/>
                  </a:ext>
                </a:extLst>
              </a:tr>
              <a:tr h="409831">
                <a:tc>
                  <a:txBody>
                    <a:bodyPr/>
                    <a:lstStyle/>
                    <a:p>
                      <a:pPr algn="ctr" rtl="1" fontAlgn="ctr"/>
                      <a:r>
                        <a:rPr lang="en-US" sz="1100" b="1" i="0" u="none" strike="noStrike" dirty="0">
                          <a:solidFill>
                            <a:srgbClr val="000000"/>
                          </a:solidFill>
                          <a:latin typeface="B Nazanin"/>
                          <a:cs typeface="B Mitra" pitchFamily="2" charset="-78"/>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algn="ctr" defTabSz="914400" rtl="1" eaLnBrk="1" fontAlgn="ctr" latinLnBrk="0" hangingPunct="1"/>
                      <a:r>
                        <a:rPr lang="fa-IR" sz="1050" b="1" i="0" u="none" strike="noStrike" kern="1200" dirty="0">
                          <a:solidFill>
                            <a:srgbClr val="000000"/>
                          </a:solidFill>
                          <a:latin typeface="B Nazanin"/>
                          <a:ea typeface="+mn-ea"/>
                          <a:cs typeface="B Mitra" pitchFamily="2" charset="-78"/>
                        </a:rPr>
                        <a:t>تقویت دائم پاکدشت</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7"/>
                  </a:ext>
                </a:extLst>
              </a:tr>
              <a:tr h="409831">
                <a:tc>
                  <a:txBody>
                    <a:bodyPr/>
                    <a:lstStyle/>
                    <a:p>
                      <a:pPr algn="ctr" rtl="1" fontAlgn="ctr"/>
                      <a:r>
                        <a:rPr lang="en-US" sz="1100" b="1" i="0" u="none" strike="noStrike" dirty="0">
                          <a:solidFill>
                            <a:srgbClr val="000000"/>
                          </a:solidFill>
                          <a:latin typeface="B Nazanin"/>
                          <a:cs typeface="B Mitra" pitchFamily="2" charset="-78"/>
                        </a:rPr>
                        <a:t>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algn="ctr" defTabSz="914400" rtl="1" eaLnBrk="1" fontAlgn="ctr" latinLnBrk="0" hangingPunct="1"/>
                      <a:r>
                        <a:rPr lang="fa-IR" sz="1050" b="1" i="0" u="none" strike="noStrike" kern="1200" dirty="0">
                          <a:solidFill>
                            <a:srgbClr val="000000"/>
                          </a:solidFill>
                          <a:latin typeface="B Nazanin"/>
                          <a:ea typeface="+mn-ea"/>
                          <a:cs typeface="B Mitra" pitchFamily="2" charset="-78"/>
                        </a:rPr>
                        <a:t>تقویت شريف آباد</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8"/>
                  </a:ext>
                </a:extLst>
              </a:tr>
              <a:tr h="371553">
                <a:tc>
                  <a:txBody>
                    <a:bodyPr/>
                    <a:lstStyle/>
                    <a:p>
                      <a:pPr algn="ctr" rtl="1" fontAlgn="ctr"/>
                      <a:r>
                        <a:rPr lang="en-US" sz="1100" b="1" i="0" u="none" strike="noStrike" dirty="0">
                          <a:solidFill>
                            <a:srgbClr val="000000"/>
                          </a:solidFill>
                          <a:latin typeface="B Nazanin"/>
                          <a:cs typeface="B Mitra" pitchFamily="2" charset="-78"/>
                        </a:rPr>
                        <a:t>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algn="ctr" defTabSz="914400" rtl="1" eaLnBrk="1" fontAlgn="ctr" latinLnBrk="0" hangingPunct="1"/>
                      <a:r>
                        <a:rPr lang="fa-IR" sz="1050" b="1" i="0" u="none" strike="noStrike" kern="1200" dirty="0">
                          <a:solidFill>
                            <a:srgbClr val="000000"/>
                          </a:solidFill>
                          <a:latin typeface="B Nazanin"/>
                          <a:ea typeface="+mn-ea"/>
                          <a:cs typeface="B Mitra" pitchFamily="2" charset="-78"/>
                        </a:rPr>
                        <a:t>تقویت شهيد نامجو</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9"/>
                  </a:ext>
                </a:extLst>
              </a:tr>
            </a:tbl>
          </a:graphicData>
        </a:graphic>
      </p:graphicFrame>
      <p:graphicFrame>
        <p:nvGraphicFramePr>
          <p:cNvPr id="10" name="Table 9"/>
          <p:cNvGraphicFramePr>
            <a:graphicFrameLocks noGrp="1"/>
          </p:cNvGraphicFramePr>
          <p:nvPr/>
        </p:nvGraphicFramePr>
        <p:xfrm>
          <a:off x="152400" y="1600200"/>
          <a:ext cx="2133600" cy="4686320"/>
        </p:xfrm>
        <a:graphic>
          <a:graphicData uri="http://schemas.openxmlformats.org/drawingml/2006/table">
            <a:tbl>
              <a:tblPr rtl="1"/>
              <a:tblGrid>
                <a:gridCol w="269358">
                  <a:extLst>
                    <a:ext uri="{9D8B030D-6E8A-4147-A177-3AD203B41FA5}">
                      <a16:colId xmlns:a16="http://schemas.microsoft.com/office/drawing/2014/main" val="20000"/>
                    </a:ext>
                  </a:extLst>
                </a:gridCol>
                <a:gridCol w="1864242">
                  <a:extLst>
                    <a:ext uri="{9D8B030D-6E8A-4147-A177-3AD203B41FA5}">
                      <a16:colId xmlns:a16="http://schemas.microsoft.com/office/drawing/2014/main" val="20001"/>
                    </a:ext>
                  </a:extLst>
                </a:gridCol>
              </a:tblGrid>
              <a:tr h="755154">
                <a:tc>
                  <a:txBody>
                    <a:bodyPr/>
                    <a:lstStyle/>
                    <a:p>
                      <a:pPr algn="ctr" rtl="1" fontAlgn="ctr"/>
                      <a:r>
                        <a:rPr lang="fa-IR" sz="1000" b="1" i="0" u="none" strike="noStrike" dirty="0">
                          <a:solidFill>
                            <a:srgbClr val="000000"/>
                          </a:solidFill>
                          <a:latin typeface="B Nazanin"/>
                          <a:cs typeface="B Titr" pitchFamily="2" charset="-78"/>
                        </a:rPr>
                        <a:t>ردیف</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rtl="1" fontAlgn="ctr"/>
                      <a:r>
                        <a:rPr lang="fa-IR" sz="1100" b="1" i="0" u="none" strike="noStrike" dirty="0" smtClean="0">
                          <a:solidFill>
                            <a:srgbClr val="000000"/>
                          </a:solidFill>
                          <a:latin typeface="B Nazanin"/>
                          <a:cs typeface="B Titr" pitchFamily="2" charset="-78"/>
                        </a:rPr>
                        <a:t>احداث و تقویت خطوط بالادست</a:t>
                      </a:r>
                      <a:endParaRPr lang="fa-IR" sz="1100" b="1" i="0" u="none" strike="noStrike" dirty="0">
                        <a:solidFill>
                          <a:srgbClr val="000000"/>
                        </a:solidFill>
                        <a:latin typeface="B Nazanin"/>
                        <a:cs typeface="B Titr" pitchFamily="2" charset="-7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10000"/>
                  </a:ext>
                </a:extLst>
              </a:tr>
              <a:tr h="1164238">
                <a:tc>
                  <a:txBody>
                    <a:bodyPr/>
                    <a:lstStyle/>
                    <a:p>
                      <a:pPr algn="ctr" rtl="1" fontAlgn="ctr"/>
                      <a:r>
                        <a:rPr lang="en-US" sz="1100" b="1" i="0" u="none" strike="noStrike" dirty="0">
                          <a:solidFill>
                            <a:srgbClr val="000000"/>
                          </a:solidFill>
                          <a:latin typeface="B Nazanin"/>
                          <a:cs typeface="B Mitra" pitchFamily="2" charset="-78"/>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algn="ctr" defTabSz="914400" rtl="1" eaLnBrk="1" fontAlgn="ctr" latinLnBrk="0" hangingPunct="1"/>
                      <a:r>
                        <a:rPr lang="fa-IR" sz="1050" b="1" i="0" u="none" strike="noStrike" kern="1200" dirty="0">
                          <a:solidFill>
                            <a:srgbClr val="000000"/>
                          </a:solidFill>
                          <a:latin typeface="B Nazanin"/>
                          <a:ea typeface="+mn-ea"/>
                          <a:cs typeface="B Mitra" pitchFamily="2" charset="-78"/>
                        </a:rPr>
                        <a:t>تقویت خط تغذیه پست نصیر اباد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r h="1164238">
                <a:tc>
                  <a:txBody>
                    <a:bodyPr/>
                    <a:lstStyle/>
                    <a:p>
                      <a:pPr algn="ctr" rtl="1" fontAlgn="ctr"/>
                      <a:r>
                        <a:rPr lang="en-US" sz="1100" b="1" i="0" u="none" strike="noStrike" dirty="0">
                          <a:solidFill>
                            <a:srgbClr val="000000"/>
                          </a:solidFill>
                          <a:latin typeface="B Nazanin"/>
                          <a:cs typeface="B Mitra" pitchFamily="2" charset="-78"/>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algn="ctr" defTabSz="914400" rtl="1" eaLnBrk="1" fontAlgn="ctr" latinLnBrk="0" hangingPunct="1"/>
                      <a:r>
                        <a:rPr lang="fa-IR" sz="1050" b="1" i="0" u="none" strike="noStrike" kern="1200" dirty="0">
                          <a:solidFill>
                            <a:srgbClr val="000000"/>
                          </a:solidFill>
                          <a:latin typeface="B Nazanin"/>
                          <a:ea typeface="+mn-ea"/>
                          <a:cs typeface="B Mitra" pitchFamily="2" charset="-78"/>
                        </a:rPr>
                        <a:t> احداث خط تغذیه مستقل از 230 اسلامشهر</a:t>
                      </a:r>
                      <a:br>
                        <a:rPr lang="fa-IR" sz="1050" b="1" i="0" u="none" strike="noStrike" kern="1200" dirty="0">
                          <a:solidFill>
                            <a:srgbClr val="000000"/>
                          </a:solidFill>
                          <a:latin typeface="B Nazanin"/>
                          <a:ea typeface="+mn-ea"/>
                          <a:cs typeface="B Mitra" pitchFamily="2" charset="-78"/>
                        </a:rPr>
                      </a:br>
                      <a:r>
                        <a:rPr lang="fa-IR" sz="1050" b="1" i="0" u="none" strike="noStrike" kern="1200" dirty="0">
                          <a:solidFill>
                            <a:srgbClr val="000000"/>
                          </a:solidFill>
                          <a:latin typeface="B Nazanin"/>
                          <a:ea typeface="+mn-ea"/>
                          <a:cs typeface="B Mitra" pitchFamily="2" charset="-78"/>
                        </a:rPr>
                        <a:t>جهت تغذیه پست 63 ضیا اباد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1164238">
                <a:tc>
                  <a:txBody>
                    <a:bodyPr/>
                    <a:lstStyle/>
                    <a:p>
                      <a:pPr algn="ctr" rtl="1" fontAlgn="ctr"/>
                      <a:r>
                        <a:rPr lang="en-US" sz="1100" b="1" i="0" u="none" strike="noStrike" dirty="0">
                          <a:solidFill>
                            <a:srgbClr val="000000"/>
                          </a:solidFill>
                          <a:latin typeface="B Nazanin"/>
                          <a:cs typeface="B Mitra" pitchFamily="2" charset="-78"/>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algn="ctr" defTabSz="914400" rtl="1" eaLnBrk="1" fontAlgn="ctr" latinLnBrk="0" hangingPunct="1"/>
                      <a:r>
                        <a:rPr lang="fa-IR" sz="1050" b="1" i="0" u="none" strike="noStrike" kern="1200" dirty="0">
                          <a:solidFill>
                            <a:srgbClr val="000000"/>
                          </a:solidFill>
                          <a:latin typeface="B Nazanin"/>
                          <a:ea typeface="+mn-ea"/>
                          <a:cs typeface="B Mitra" pitchFamily="2" charset="-78"/>
                        </a:rPr>
                        <a:t>تبدیل خط تغذیه اسلامشهر - چهاردانگه-پروفیل</a:t>
                      </a:r>
                      <a:br>
                        <a:rPr lang="fa-IR" sz="1050" b="1" i="0" u="none" strike="noStrike" kern="1200" dirty="0">
                          <a:solidFill>
                            <a:srgbClr val="000000"/>
                          </a:solidFill>
                          <a:latin typeface="B Nazanin"/>
                          <a:ea typeface="+mn-ea"/>
                          <a:cs typeface="B Mitra" pitchFamily="2" charset="-78"/>
                        </a:rPr>
                      </a:br>
                      <a:r>
                        <a:rPr lang="fa-IR" sz="1050" b="1" i="0" u="none" strike="noStrike" kern="1200" dirty="0">
                          <a:solidFill>
                            <a:srgbClr val="000000"/>
                          </a:solidFill>
                          <a:latin typeface="B Nazanin"/>
                          <a:ea typeface="+mn-ea"/>
                          <a:cs typeface="B Mitra" pitchFamily="2" charset="-78"/>
                        </a:rPr>
                        <a:t>از تک مدار به دومدار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3"/>
                  </a:ext>
                </a:extLst>
              </a:tr>
              <a:tr h="438452">
                <a:tc>
                  <a:txBody>
                    <a:bodyPr/>
                    <a:lstStyle/>
                    <a:p>
                      <a:pPr algn="ctr" rtl="1" fontAlgn="ctr"/>
                      <a:r>
                        <a:rPr lang="en-US" sz="1100" b="1" i="0" u="none" strike="noStrike" dirty="0">
                          <a:solidFill>
                            <a:srgbClr val="000000"/>
                          </a:solidFill>
                          <a:latin typeface="B Nazanin"/>
                          <a:cs typeface="B Mitra" pitchFamily="2" charset="-78"/>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algn="ctr" defTabSz="914400" rtl="1" eaLnBrk="1" fontAlgn="ctr" latinLnBrk="0" hangingPunct="1"/>
                      <a:r>
                        <a:rPr lang="fa-IR" sz="1050" b="1" i="0" u="none" strike="noStrike" kern="1200" dirty="0">
                          <a:solidFill>
                            <a:srgbClr val="000000"/>
                          </a:solidFill>
                          <a:latin typeface="B Nazanin"/>
                          <a:ea typeface="+mn-ea"/>
                          <a:cs typeface="B Mitra" pitchFamily="2" charset="-78"/>
                        </a:rPr>
                        <a:t>تکمیل خروجی های 4مداره ورامین</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06.jpg"/>
          <p:cNvPicPr>
            <a:picLocks noChangeAspect="1"/>
          </p:cNvPicPr>
          <p:nvPr/>
        </p:nvPicPr>
        <p:blipFill>
          <a:blip r:embed="rId2" cstate="print">
            <a:grayscl/>
          </a:blip>
          <a:stretch>
            <a:fillRect/>
          </a:stretch>
        </p:blipFill>
        <p:spPr>
          <a:xfrm flipV="1">
            <a:off x="0" y="0"/>
            <a:ext cx="9144000" cy="6858000"/>
          </a:xfrm>
          <a:prstGeom prst="rect">
            <a:avLst/>
          </a:prstGeom>
        </p:spPr>
      </p:pic>
      <p:sp>
        <p:nvSpPr>
          <p:cNvPr id="38" name="Title 1"/>
          <p:cNvSpPr>
            <a:spLocks noGrp="1"/>
          </p:cNvSpPr>
          <p:nvPr>
            <p:ph type="title"/>
          </p:nvPr>
        </p:nvSpPr>
        <p:spPr>
          <a:xfrm>
            <a:off x="500034" y="142852"/>
            <a:ext cx="8229600" cy="796908"/>
          </a:xfrm>
        </p:spPr>
        <p:txBody>
          <a:bodyPr>
            <a:normAutofit/>
          </a:bodyPr>
          <a:lstStyle/>
          <a:p>
            <a:pPr algn="r"/>
            <a:r>
              <a:rPr lang="fa-IR" sz="2800" dirty="0" smtClean="0">
                <a:solidFill>
                  <a:schemeClr val="accent2">
                    <a:lumMod val="75000"/>
                  </a:schemeClr>
                </a:solidFill>
                <a:effectLst>
                  <a:outerShdw blurRad="38100" dist="38100" dir="2700000" algn="tl">
                    <a:srgbClr val="000000">
                      <a:alpha val="43137"/>
                    </a:srgbClr>
                  </a:outerShdw>
                </a:effectLst>
                <a:cs typeface="B Titr" pitchFamily="2" charset="-78"/>
              </a:rPr>
              <a:t>ساختار عملیاتی معاونت خدمات مشترکین</a:t>
            </a:r>
            <a:endParaRPr lang="en-US" sz="2800" dirty="0">
              <a:solidFill>
                <a:schemeClr val="accent2">
                  <a:lumMod val="75000"/>
                </a:schemeClr>
              </a:solidFill>
              <a:effectLst>
                <a:outerShdw blurRad="38100" dist="38100" dir="2700000" algn="tl">
                  <a:srgbClr val="000000">
                    <a:alpha val="43137"/>
                  </a:srgbClr>
                </a:outerShdw>
              </a:effectLst>
              <a:cs typeface="B Titr" pitchFamily="2" charset="-78"/>
            </a:endParaRPr>
          </a:p>
        </p:txBody>
      </p:sp>
      <p:sp>
        <p:nvSpPr>
          <p:cNvPr id="39" name="Rounded Rectangle 38"/>
          <p:cNvSpPr/>
          <p:nvPr/>
        </p:nvSpPr>
        <p:spPr>
          <a:xfrm>
            <a:off x="1357290" y="857232"/>
            <a:ext cx="7632000" cy="142876"/>
          </a:xfrm>
          <a:prstGeom prst="roundRect">
            <a:avLst/>
          </a:prstGeom>
          <a:gradFill flip="none" rotWithShape="1">
            <a:gsLst>
              <a:gs pos="100000">
                <a:schemeClr val="accent2">
                  <a:lumMod val="20000"/>
                  <a:lumOff val="80000"/>
                  <a:alpha val="0"/>
                </a:schemeClr>
              </a:gs>
              <a:gs pos="100000">
                <a:schemeClr val="bg1">
                  <a:lumMod val="85000"/>
                </a:schemeClr>
              </a:gs>
              <a:gs pos="81000">
                <a:schemeClr val="accent2">
                  <a:lumMod val="40000"/>
                  <a:lumOff val="60000"/>
                </a:schemeClr>
              </a:gs>
              <a:gs pos="60000">
                <a:schemeClr val="accent2">
                  <a:lumMod val="60000"/>
                  <a:lumOff val="40000"/>
                </a:schemeClr>
              </a:gs>
              <a:gs pos="32000">
                <a:schemeClr val="accent2">
                  <a:lumMod val="75000"/>
                </a:schemeClr>
              </a:gs>
            </a:gsLst>
            <a:path path="circle">
              <a:fillToRect l="100000" t="100000"/>
            </a:path>
            <a:tileRect r="-100000" b="-100000"/>
          </a:gradFill>
          <a:ln>
            <a:noFill/>
          </a:ln>
          <a:effectLst>
            <a:outerShdw blurRad="149987" dist="250190" dir="8460000" algn="ctr">
              <a:srgbClr val="000000">
                <a:alpha val="28000"/>
              </a:srgbClr>
            </a:outerShdw>
          </a:effectLst>
        </p:spPr>
        <p:style>
          <a:lnRef idx="1">
            <a:schemeClr val="dk1"/>
          </a:lnRef>
          <a:fillRef idx="2">
            <a:schemeClr val="dk1"/>
          </a:fillRef>
          <a:effectRef idx="1">
            <a:schemeClr val="dk1"/>
          </a:effectRef>
          <a:fontRef idx="minor">
            <a:schemeClr val="dk1"/>
          </a:fontRef>
        </p:style>
        <p:txBody>
          <a:bodyPr rtlCol="0" anchor="ctr"/>
          <a:lstStyle/>
          <a:p>
            <a:r>
              <a:rPr lang="fa-IR" sz="2400" dirty="0">
                <a:solidFill>
                  <a:schemeClr val="bg1"/>
                </a:solidFill>
                <a:cs typeface="B Titr" pitchFamily="2" charset="-78"/>
              </a:rPr>
              <a:t>  </a:t>
            </a:r>
            <a:endParaRPr lang="en-US" sz="2400" dirty="0">
              <a:solidFill>
                <a:schemeClr val="bg1"/>
              </a:solidFill>
              <a:cs typeface="B Titr" pitchFamily="2" charset="-78"/>
            </a:endParaRPr>
          </a:p>
        </p:txBody>
      </p:sp>
      <p:graphicFrame>
        <p:nvGraphicFramePr>
          <p:cNvPr id="6" name="Diagram 5"/>
          <p:cNvGraphicFramePr/>
          <p:nvPr>
            <p:extLst>
              <p:ext uri="{D42A27DB-BD31-4B8C-83A1-F6EECF244321}">
                <p14:modId xmlns:p14="http://schemas.microsoft.com/office/powerpoint/2010/main" val="697853619"/>
              </p:ext>
            </p:extLst>
          </p:nvPr>
        </p:nvGraphicFramePr>
        <p:xfrm>
          <a:off x="0" y="1000108"/>
          <a:ext cx="9144000" cy="55972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ounded Rectangle 1"/>
          <p:cNvSpPr/>
          <p:nvPr/>
        </p:nvSpPr>
        <p:spPr>
          <a:xfrm>
            <a:off x="4355976" y="1700808"/>
            <a:ext cx="1584176" cy="4752528"/>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strips(downLeft)">
                                      <p:cBhvr>
                                        <p:cTn id="7" dur="500"/>
                                        <p:tgtEl>
                                          <p:spTgt spid="3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7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5"/>
          <p:cNvGraphicFramePr>
            <a:graphicFrameLocks noGrp="1"/>
          </p:cNvGraphicFramePr>
          <p:nvPr>
            <p:ph sz="quarter" idx="4294967295"/>
            <p:extLst>
              <p:ext uri="{D42A27DB-BD31-4B8C-83A1-F6EECF244321}">
                <p14:modId xmlns:p14="http://schemas.microsoft.com/office/powerpoint/2010/main" val="1313377896"/>
              </p:ext>
            </p:extLst>
          </p:nvPr>
        </p:nvGraphicFramePr>
        <p:xfrm>
          <a:off x="357723" y="1196752"/>
          <a:ext cx="5798453" cy="5187949"/>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a:xfrm>
            <a:off x="3275856" y="404787"/>
            <a:ext cx="3650660" cy="487363"/>
          </a:xfrm>
        </p:spPr>
        <p:txBody>
          <a:bodyPr>
            <a:noAutofit/>
          </a:bodyPr>
          <a:lstStyle/>
          <a:p>
            <a:pPr algn="ctr"/>
            <a:r>
              <a:rPr lang="fa-IR" sz="3200" dirty="0" smtClean="0">
                <a:ln w="0">
                  <a:solidFill>
                    <a:schemeClr val="tx1"/>
                  </a:solidFill>
                </a:ln>
                <a:solidFill>
                  <a:srgbClr val="E2DE26"/>
                </a:solidFill>
                <a:effectLst>
                  <a:reflection blurRad="12700" stA="50000" endPos="50000" dist="5000" dir="5400000" sy="-100000" rotWithShape="0"/>
                </a:effectLst>
                <a:cs typeface="B Titr" pitchFamily="2" charset="-78"/>
              </a:rPr>
              <a:t>تعداد مشترکین</a:t>
            </a:r>
            <a:endParaRPr lang="fa-IR" sz="3200" dirty="0"/>
          </a:p>
        </p:txBody>
      </p:sp>
      <p:sp>
        <p:nvSpPr>
          <p:cNvPr id="4" name="Footer Placeholder 3"/>
          <p:cNvSpPr>
            <a:spLocks noGrp="1"/>
          </p:cNvSpPr>
          <p:nvPr>
            <p:ph type="ftr" sz="quarter" idx="10"/>
          </p:nvPr>
        </p:nvSpPr>
        <p:spPr/>
        <p:txBody>
          <a:bodyPr/>
          <a:lstStyle/>
          <a:p>
            <a:pPr>
              <a:defRPr/>
            </a:pPr>
            <a:r>
              <a:rPr lang="en-US" smtClean="0"/>
              <a:t>www.tvedc.ir   </a:t>
            </a:r>
            <a:endParaRPr lang="en-US"/>
          </a:p>
        </p:txBody>
      </p:sp>
      <p:graphicFrame>
        <p:nvGraphicFramePr>
          <p:cNvPr id="3" name="Table 2"/>
          <p:cNvGraphicFramePr>
            <a:graphicFrameLocks noGrp="1"/>
          </p:cNvGraphicFramePr>
          <p:nvPr>
            <p:extLst>
              <p:ext uri="{D42A27DB-BD31-4B8C-83A1-F6EECF244321}">
                <p14:modId xmlns:p14="http://schemas.microsoft.com/office/powerpoint/2010/main" val="1834154024"/>
              </p:ext>
            </p:extLst>
          </p:nvPr>
        </p:nvGraphicFramePr>
        <p:xfrm>
          <a:off x="6156176" y="1196754"/>
          <a:ext cx="2831976" cy="5159592"/>
        </p:xfrm>
        <a:graphic>
          <a:graphicData uri="http://schemas.openxmlformats.org/drawingml/2006/table">
            <a:tbl>
              <a:tblPr rtl="1" firstRow="1" bandRow="1">
                <a:tableStyleId>{5C22544A-7EE6-4342-B048-85BDC9FD1C3A}</a:tableStyleId>
              </a:tblPr>
              <a:tblGrid>
                <a:gridCol w="1310456">
                  <a:extLst>
                    <a:ext uri="{9D8B030D-6E8A-4147-A177-3AD203B41FA5}">
                      <a16:colId xmlns:a16="http://schemas.microsoft.com/office/drawing/2014/main" val="121714302"/>
                    </a:ext>
                  </a:extLst>
                </a:gridCol>
                <a:gridCol w="1521520">
                  <a:extLst>
                    <a:ext uri="{9D8B030D-6E8A-4147-A177-3AD203B41FA5}">
                      <a16:colId xmlns:a16="http://schemas.microsoft.com/office/drawing/2014/main" val="3021389690"/>
                    </a:ext>
                  </a:extLst>
                </a:gridCol>
              </a:tblGrid>
              <a:tr h="607928">
                <a:tc>
                  <a:txBody>
                    <a:bodyPr/>
                    <a:lstStyle/>
                    <a:p>
                      <a:pPr algn="ctr" rtl="1"/>
                      <a:r>
                        <a:rPr lang="fa-IR" sz="2000" dirty="0" smtClean="0">
                          <a:cs typeface="B Titr" panose="00000700000000000000" pitchFamily="2" charset="-78"/>
                        </a:rPr>
                        <a:t>تعرفه</a:t>
                      </a:r>
                      <a:endParaRPr lang="fa-IR" sz="2000" dirty="0">
                        <a:cs typeface="B Titr" panose="00000700000000000000" pitchFamily="2" charset="-78"/>
                      </a:endParaRPr>
                    </a:p>
                  </a:txBody>
                  <a:tcPr anchor="ctr"/>
                </a:tc>
                <a:tc>
                  <a:txBody>
                    <a:bodyPr/>
                    <a:lstStyle/>
                    <a:p>
                      <a:pPr algn="ctr" rtl="1"/>
                      <a:r>
                        <a:rPr lang="fa-IR" sz="2000" dirty="0" smtClean="0">
                          <a:cs typeface="B Titr" panose="00000700000000000000" pitchFamily="2" charset="-78"/>
                        </a:rPr>
                        <a:t>تعداد</a:t>
                      </a:r>
                      <a:endParaRPr lang="fa-IR" sz="2000" dirty="0">
                        <a:cs typeface="B Titr" panose="00000700000000000000" pitchFamily="2" charset="-78"/>
                      </a:endParaRPr>
                    </a:p>
                  </a:txBody>
                  <a:tcPr anchor="ctr"/>
                </a:tc>
                <a:extLst>
                  <a:ext uri="{0D108BD9-81ED-4DB2-BD59-A6C34878D82A}">
                    <a16:rowId xmlns:a16="http://schemas.microsoft.com/office/drawing/2014/main" val="888559327"/>
                  </a:ext>
                </a:extLst>
              </a:tr>
              <a:tr h="568958">
                <a:tc>
                  <a:txBody>
                    <a:bodyPr/>
                    <a:lstStyle/>
                    <a:p>
                      <a:pPr algn="ctr" rtl="1" fontAlgn="b"/>
                      <a:r>
                        <a:rPr lang="fa-IR" sz="2000" b="1" i="0" u="none" strike="noStrike" dirty="0">
                          <a:effectLst/>
                          <a:latin typeface="Arial" panose="020B0604020202020204" pitchFamily="34" charset="0"/>
                          <a:cs typeface="B Nazanin" panose="00000400000000000000" pitchFamily="2" charset="-78"/>
                        </a:rPr>
                        <a:t>خانگي</a:t>
                      </a:r>
                    </a:p>
                  </a:txBody>
                  <a:tcPr marL="9525" marR="9525" marT="9525" marB="0" anchor="ctr"/>
                </a:tc>
                <a:tc>
                  <a:txBody>
                    <a:bodyPr/>
                    <a:lstStyle/>
                    <a:p>
                      <a:pPr algn="ctr" fontAlgn="b"/>
                      <a:r>
                        <a:rPr lang="fa-IR" sz="2000" b="1" i="0" u="none" strike="noStrike" dirty="0">
                          <a:effectLst/>
                          <a:latin typeface="Arial" panose="020B0604020202020204" pitchFamily="34" charset="0"/>
                          <a:cs typeface="B Nazanin" panose="00000400000000000000" pitchFamily="2" charset="-78"/>
                        </a:rPr>
                        <a:t>1778654</a:t>
                      </a:r>
                    </a:p>
                  </a:txBody>
                  <a:tcPr marL="9525" marR="9525" marT="9525" marB="0" anchor="ctr"/>
                </a:tc>
                <a:extLst>
                  <a:ext uri="{0D108BD9-81ED-4DB2-BD59-A6C34878D82A}">
                    <a16:rowId xmlns:a16="http://schemas.microsoft.com/office/drawing/2014/main" val="3069455430"/>
                  </a:ext>
                </a:extLst>
              </a:tr>
              <a:tr h="568958">
                <a:tc>
                  <a:txBody>
                    <a:bodyPr/>
                    <a:lstStyle/>
                    <a:p>
                      <a:pPr algn="ctr" rtl="1" fontAlgn="b"/>
                      <a:r>
                        <a:rPr lang="fa-IR" sz="2000" b="1" i="0" u="none" strike="noStrike" dirty="0">
                          <a:effectLst/>
                          <a:latin typeface="Arial" panose="020B0604020202020204" pitchFamily="34" charset="0"/>
                          <a:cs typeface="B Nazanin" panose="00000400000000000000" pitchFamily="2" charset="-78"/>
                        </a:rPr>
                        <a:t>ساير مصارف</a:t>
                      </a:r>
                    </a:p>
                  </a:txBody>
                  <a:tcPr marL="9525" marR="9525" marT="9525" marB="0" anchor="ctr"/>
                </a:tc>
                <a:tc>
                  <a:txBody>
                    <a:bodyPr/>
                    <a:lstStyle/>
                    <a:p>
                      <a:pPr algn="ctr" fontAlgn="b"/>
                      <a:r>
                        <a:rPr lang="fa-IR" sz="2000" b="1" i="0" u="none" strike="noStrike">
                          <a:effectLst/>
                          <a:latin typeface="Arial" panose="020B0604020202020204" pitchFamily="34" charset="0"/>
                          <a:cs typeface="B Nazanin" panose="00000400000000000000" pitchFamily="2" charset="-78"/>
                        </a:rPr>
                        <a:t>320275</a:t>
                      </a:r>
                    </a:p>
                  </a:txBody>
                  <a:tcPr marL="9525" marR="9525" marT="9525" marB="0" anchor="ctr"/>
                </a:tc>
                <a:extLst>
                  <a:ext uri="{0D108BD9-81ED-4DB2-BD59-A6C34878D82A}">
                    <a16:rowId xmlns:a16="http://schemas.microsoft.com/office/drawing/2014/main" val="310293637"/>
                  </a:ext>
                </a:extLst>
              </a:tr>
              <a:tr h="568958">
                <a:tc>
                  <a:txBody>
                    <a:bodyPr/>
                    <a:lstStyle/>
                    <a:p>
                      <a:pPr algn="ctr" rtl="1" fontAlgn="b"/>
                      <a:r>
                        <a:rPr lang="fa-IR" sz="2000" b="1" i="0" u="none" strike="noStrike" dirty="0">
                          <a:effectLst/>
                          <a:latin typeface="Arial" panose="020B0604020202020204" pitchFamily="34" charset="0"/>
                          <a:cs typeface="B Nazanin" panose="00000400000000000000" pitchFamily="2" charset="-78"/>
                        </a:rPr>
                        <a:t>عمومي</a:t>
                      </a:r>
                    </a:p>
                  </a:txBody>
                  <a:tcPr marL="9525" marR="9525" marT="9525" marB="0" anchor="ctr"/>
                </a:tc>
                <a:tc>
                  <a:txBody>
                    <a:bodyPr/>
                    <a:lstStyle/>
                    <a:p>
                      <a:pPr algn="ctr" fontAlgn="b"/>
                      <a:r>
                        <a:rPr lang="fa-IR" sz="2000" b="1" i="0" u="none" strike="noStrike" dirty="0">
                          <a:effectLst/>
                          <a:latin typeface="Arial" panose="020B0604020202020204" pitchFamily="34" charset="0"/>
                          <a:cs typeface="B Nazanin" panose="00000400000000000000" pitchFamily="2" charset="-78"/>
                        </a:rPr>
                        <a:t>129870</a:t>
                      </a:r>
                    </a:p>
                  </a:txBody>
                  <a:tcPr marL="9525" marR="9525" marT="9525" marB="0" anchor="ctr"/>
                </a:tc>
                <a:extLst>
                  <a:ext uri="{0D108BD9-81ED-4DB2-BD59-A6C34878D82A}">
                    <a16:rowId xmlns:a16="http://schemas.microsoft.com/office/drawing/2014/main" val="3624338025"/>
                  </a:ext>
                </a:extLst>
              </a:tr>
              <a:tr h="568958">
                <a:tc>
                  <a:txBody>
                    <a:bodyPr/>
                    <a:lstStyle/>
                    <a:p>
                      <a:pPr algn="ctr" rtl="1" fontAlgn="b"/>
                      <a:r>
                        <a:rPr lang="fa-IR" sz="2000" b="1" i="0" u="none" strike="noStrike" dirty="0">
                          <a:effectLst/>
                          <a:latin typeface="Arial" panose="020B0604020202020204" pitchFamily="34" charset="0"/>
                          <a:cs typeface="B Nazanin" panose="00000400000000000000" pitchFamily="2" charset="-78"/>
                        </a:rPr>
                        <a:t>صنعتي</a:t>
                      </a:r>
                    </a:p>
                  </a:txBody>
                  <a:tcPr marL="9525" marR="9525" marT="9525" marB="0" anchor="ctr"/>
                </a:tc>
                <a:tc>
                  <a:txBody>
                    <a:bodyPr/>
                    <a:lstStyle/>
                    <a:p>
                      <a:pPr algn="ctr" fontAlgn="b"/>
                      <a:r>
                        <a:rPr lang="fa-IR" sz="2000" b="1" i="0" u="none" strike="noStrike" dirty="0">
                          <a:effectLst/>
                          <a:latin typeface="Arial" panose="020B0604020202020204" pitchFamily="34" charset="0"/>
                          <a:cs typeface="B Nazanin" panose="00000400000000000000" pitchFamily="2" charset="-78"/>
                        </a:rPr>
                        <a:t>33368</a:t>
                      </a:r>
                    </a:p>
                  </a:txBody>
                  <a:tcPr marL="9525" marR="9525" marT="9525" marB="0" anchor="ctr"/>
                </a:tc>
                <a:extLst>
                  <a:ext uri="{0D108BD9-81ED-4DB2-BD59-A6C34878D82A}">
                    <a16:rowId xmlns:a16="http://schemas.microsoft.com/office/drawing/2014/main" val="2334259006"/>
                  </a:ext>
                </a:extLst>
              </a:tr>
              <a:tr h="568958">
                <a:tc>
                  <a:txBody>
                    <a:bodyPr/>
                    <a:lstStyle/>
                    <a:p>
                      <a:pPr algn="ctr" rtl="1" fontAlgn="b"/>
                      <a:r>
                        <a:rPr lang="fa-IR" sz="2000" b="1" i="0" u="none" strike="noStrike" dirty="0">
                          <a:effectLst/>
                          <a:latin typeface="Arial" panose="020B0604020202020204" pitchFamily="34" charset="0"/>
                          <a:cs typeface="B Nazanin" panose="00000400000000000000" pitchFamily="2" charset="-78"/>
                        </a:rPr>
                        <a:t>کشاورزي</a:t>
                      </a:r>
                    </a:p>
                  </a:txBody>
                  <a:tcPr marL="9525" marR="9525" marT="9525" marB="0" anchor="ctr"/>
                </a:tc>
                <a:tc>
                  <a:txBody>
                    <a:bodyPr/>
                    <a:lstStyle/>
                    <a:p>
                      <a:pPr algn="ctr" fontAlgn="b"/>
                      <a:r>
                        <a:rPr lang="fa-IR" sz="2000" b="1" i="0" u="none" strike="noStrike" dirty="0">
                          <a:effectLst/>
                          <a:latin typeface="Arial" panose="020B0604020202020204" pitchFamily="34" charset="0"/>
                          <a:cs typeface="B Nazanin" panose="00000400000000000000" pitchFamily="2" charset="-78"/>
                        </a:rPr>
                        <a:t>10671</a:t>
                      </a:r>
                    </a:p>
                  </a:txBody>
                  <a:tcPr marL="9525" marR="9525" marT="9525" marB="0" anchor="ctr"/>
                </a:tc>
                <a:extLst>
                  <a:ext uri="{0D108BD9-81ED-4DB2-BD59-A6C34878D82A}">
                    <a16:rowId xmlns:a16="http://schemas.microsoft.com/office/drawing/2014/main" val="1723852629"/>
                  </a:ext>
                </a:extLst>
              </a:tr>
              <a:tr h="568958">
                <a:tc>
                  <a:txBody>
                    <a:bodyPr/>
                    <a:lstStyle/>
                    <a:p>
                      <a:pPr algn="ctr" rtl="1" fontAlgn="b"/>
                      <a:r>
                        <a:rPr lang="fa-IR" sz="2000" b="1" i="0" u="none" strike="noStrike" dirty="0">
                          <a:effectLst/>
                          <a:latin typeface="Arial" panose="020B0604020202020204" pitchFamily="34" charset="0"/>
                          <a:cs typeface="B Nazanin" panose="00000400000000000000" pitchFamily="2" charset="-78"/>
                        </a:rPr>
                        <a:t>روشنائي معابر</a:t>
                      </a:r>
                    </a:p>
                  </a:txBody>
                  <a:tcPr marL="9525" marR="9525" marT="9525" marB="0" anchor="ctr"/>
                </a:tc>
                <a:tc>
                  <a:txBody>
                    <a:bodyPr/>
                    <a:lstStyle/>
                    <a:p>
                      <a:pPr algn="ctr" fontAlgn="b"/>
                      <a:r>
                        <a:rPr lang="fa-IR" sz="2000" b="1" i="0" u="none" strike="noStrike" dirty="0">
                          <a:effectLst/>
                          <a:latin typeface="Arial" panose="020B0604020202020204" pitchFamily="34" charset="0"/>
                          <a:cs typeface="B Nazanin" panose="00000400000000000000" pitchFamily="2" charset="-78"/>
                        </a:rPr>
                        <a:t>10413</a:t>
                      </a:r>
                    </a:p>
                  </a:txBody>
                  <a:tcPr marL="9525" marR="9525" marT="9525" marB="0" anchor="ctr"/>
                </a:tc>
                <a:extLst>
                  <a:ext uri="{0D108BD9-81ED-4DB2-BD59-A6C34878D82A}">
                    <a16:rowId xmlns:a16="http://schemas.microsoft.com/office/drawing/2014/main" val="3859707382"/>
                  </a:ext>
                </a:extLst>
              </a:tr>
              <a:tr h="568958">
                <a:tc>
                  <a:txBody>
                    <a:bodyPr/>
                    <a:lstStyle/>
                    <a:p>
                      <a:pPr algn="ctr" rtl="1" fontAlgn="b"/>
                      <a:r>
                        <a:rPr lang="fa-IR" sz="2000" b="1" i="0" u="none" strike="noStrike" dirty="0">
                          <a:effectLst/>
                          <a:latin typeface="Arial" panose="020B0604020202020204" pitchFamily="34" charset="0"/>
                          <a:cs typeface="B Nazanin" panose="00000400000000000000" pitchFamily="2" charset="-78"/>
                        </a:rPr>
                        <a:t>آزاد</a:t>
                      </a:r>
                    </a:p>
                  </a:txBody>
                  <a:tcPr marL="9525" marR="9525" marT="9525" marB="0" anchor="ctr"/>
                </a:tc>
                <a:tc>
                  <a:txBody>
                    <a:bodyPr/>
                    <a:lstStyle/>
                    <a:p>
                      <a:pPr algn="ctr" fontAlgn="b"/>
                      <a:r>
                        <a:rPr lang="fa-IR" sz="2000" b="1" i="0" u="none" strike="noStrike" dirty="0">
                          <a:effectLst/>
                          <a:latin typeface="Arial" panose="020B0604020202020204" pitchFamily="34" charset="0"/>
                          <a:cs typeface="B Nazanin" panose="00000400000000000000" pitchFamily="2" charset="-78"/>
                        </a:rPr>
                        <a:t>2187</a:t>
                      </a:r>
                    </a:p>
                  </a:txBody>
                  <a:tcPr marL="9525" marR="9525" marT="9525" marB="0" anchor="ctr"/>
                </a:tc>
                <a:extLst>
                  <a:ext uri="{0D108BD9-81ED-4DB2-BD59-A6C34878D82A}">
                    <a16:rowId xmlns:a16="http://schemas.microsoft.com/office/drawing/2014/main" val="3036879904"/>
                  </a:ext>
                </a:extLst>
              </a:tr>
              <a:tr h="568958">
                <a:tc>
                  <a:txBody>
                    <a:bodyPr/>
                    <a:lstStyle/>
                    <a:p>
                      <a:pPr algn="ctr" rtl="1" fontAlgn="b"/>
                      <a:r>
                        <a:rPr lang="fa-IR" sz="1800" b="1" i="0" u="none" strike="noStrike" dirty="0" smtClean="0">
                          <a:effectLst/>
                          <a:latin typeface="Arial" panose="020B0604020202020204" pitchFamily="34" charset="0"/>
                          <a:cs typeface="B Titr" panose="00000700000000000000" pitchFamily="2" charset="-78"/>
                        </a:rPr>
                        <a:t>جمع</a:t>
                      </a:r>
                      <a:endParaRPr lang="fa-IR" sz="1800" b="1" i="0" u="none" strike="noStrike" dirty="0">
                        <a:effectLst/>
                        <a:latin typeface="Arial" panose="020B0604020202020204" pitchFamily="34" charset="0"/>
                        <a:cs typeface="B Titr" panose="00000700000000000000" pitchFamily="2" charset="-78"/>
                      </a:endParaRPr>
                    </a:p>
                  </a:txBody>
                  <a:tcPr marL="9525" marR="9525" marT="9525" marB="0" anchor="ctr"/>
                </a:tc>
                <a:tc>
                  <a:txBody>
                    <a:bodyPr/>
                    <a:lstStyle/>
                    <a:p>
                      <a:pPr algn="ctr" fontAlgn="b"/>
                      <a:r>
                        <a:rPr lang="fa-IR" sz="1800" b="0" i="0" u="none" strike="noStrike" dirty="0">
                          <a:effectLst/>
                          <a:latin typeface="Arial" panose="020B0604020202020204" pitchFamily="34" charset="0"/>
                          <a:cs typeface="B Titr" panose="00000700000000000000" pitchFamily="2" charset="-78"/>
                        </a:rPr>
                        <a:t>2285438</a:t>
                      </a:r>
                    </a:p>
                  </a:txBody>
                  <a:tcPr marL="9525" marR="9525" marT="9525" marB="0" anchor="ctr"/>
                </a:tc>
                <a:extLst>
                  <a:ext uri="{0D108BD9-81ED-4DB2-BD59-A6C34878D82A}">
                    <a16:rowId xmlns:a16="http://schemas.microsoft.com/office/drawing/2014/main" val="340241468"/>
                  </a:ext>
                </a:extLst>
              </a:tr>
            </a:tbl>
          </a:graphicData>
        </a:graphic>
      </p:graphicFrame>
    </p:spTree>
    <p:extLst>
      <p:ext uri="{BB962C8B-B14F-4D97-AF65-F5344CB8AC3E}">
        <p14:creationId xmlns:p14="http://schemas.microsoft.com/office/powerpoint/2010/main" val="323507181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06.jpg"/>
          <p:cNvPicPr>
            <a:picLocks noChangeAspect="1"/>
          </p:cNvPicPr>
          <p:nvPr/>
        </p:nvPicPr>
        <p:blipFill>
          <a:blip r:embed="rId2" cstate="print">
            <a:grayscl/>
          </a:blip>
          <a:stretch>
            <a:fillRect/>
          </a:stretch>
        </p:blipFill>
        <p:spPr>
          <a:xfrm flipV="1">
            <a:off x="0" y="0"/>
            <a:ext cx="9144000" cy="6858000"/>
          </a:xfrm>
          <a:prstGeom prst="rect">
            <a:avLst/>
          </a:prstGeom>
        </p:spPr>
      </p:pic>
      <p:sp>
        <p:nvSpPr>
          <p:cNvPr id="39" name="Rounded Rectangle 38"/>
          <p:cNvSpPr/>
          <p:nvPr/>
        </p:nvSpPr>
        <p:spPr>
          <a:xfrm>
            <a:off x="1357290" y="857232"/>
            <a:ext cx="7632000" cy="142876"/>
          </a:xfrm>
          <a:prstGeom prst="roundRect">
            <a:avLst/>
          </a:prstGeom>
          <a:gradFill flip="none" rotWithShape="1">
            <a:gsLst>
              <a:gs pos="100000">
                <a:schemeClr val="accent2">
                  <a:lumMod val="20000"/>
                  <a:lumOff val="80000"/>
                  <a:alpha val="0"/>
                </a:schemeClr>
              </a:gs>
              <a:gs pos="100000">
                <a:schemeClr val="bg1">
                  <a:lumMod val="85000"/>
                </a:schemeClr>
              </a:gs>
              <a:gs pos="81000">
                <a:schemeClr val="accent2">
                  <a:lumMod val="40000"/>
                  <a:lumOff val="60000"/>
                </a:schemeClr>
              </a:gs>
              <a:gs pos="60000">
                <a:schemeClr val="accent2">
                  <a:lumMod val="60000"/>
                  <a:lumOff val="40000"/>
                </a:schemeClr>
              </a:gs>
              <a:gs pos="32000">
                <a:schemeClr val="accent2">
                  <a:lumMod val="75000"/>
                </a:schemeClr>
              </a:gs>
            </a:gsLst>
            <a:path path="circle">
              <a:fillToRect l="100000" t="100000"/>
            </a:path>
            <a:tileRect r="-100000" b="-100000"/>
          </a:gradFill>
          <a:ln>
            <a:noFill/>
          </a:ln>
          <a:effectLst>
            <a:outerShdw blurRad="149987" dist="250190" dir="8460000" algn="ctr">
              <a:srgbClr val="000000">
                <a:alpha val="28000"/>
              </a:srgbClr>
            </a:outerShdw>
          </a:effectLst>
        </p:spPr>
        <p:style>
          <a:lnRef idx="1">
            <a:schemeClr val="dk1"/>
          </a:lnRef>
          <a:fillRef idx="2">
            <a:schemeClr val="dk1"/>
          </a:fillRef>
          <a:effectRef idx="1">
            <a:schemeClr val="dk1"/>
          </a:effectRef>
          <a:fontRef idx="minor">
            <a:schemeClr val="dk1"/>
          </a:fontRef>
        </p:style>
        <p:txBody>
          <a:bodyPr rtlCol="0" anchor="ctr"/>
          <a:lstStyle/>
          <a:p>
            <a:r>
              <a:rPr lang="fa-IR" sz="2400" dirty="0">
                <a:solidFill>
                  <a:schemeClr val="bg1"/>
                </a:solidFill>
                <a:cs typeface="B Titr" pitchFamily="2" charset="-78"/>
              </a:rPr>
              <a:t>  </a:t>
            </a:r>
            <a:endParaRPr lang="en-US" sz="2400" dirty="0">
              <a:solidFill>
                <a:schemeClr val="bg1"/>
              </a:solidFill>
              <a:cs typeface="B Titr" pitchFamily="2" charset="-78"/>
            </a:endParaRPr>
          </a:p>
        </p:txBody>
      </p:sp>
      <p:graphicFrame>
        <p:nvGraphicFramePr>
          <p:cNvPr id="6" name="Table 5"/>
          <p:cNvGraphicFramePr>
            <a:graphicFrameLocks noGrp="1"/>
          </p:cNvGraphicFramePr>
          <p:nvPr>
            <p:extLst>
              <p:ext uri="{D42A27DB-BD31-4B8C-83A1-F6EECF244321}">
                <p14:modId xmlns:p14="http://schemas.microsoft.com/office/powerpoint/2010/main" val="1150270953"/>
              </p:ext>
            </p:extLst>
          </p:nvPr>
        </p:nvGraphicFramePr>
        <p:xfrm>
          <a:off x="571476" y="1214421"/>
          <a:ext cx="8072489" cy="4511283"/>
        </p:xfrm>
        <a:graphic>
          <a:graphicData uri="http://schemas.openxmlformats.org/drawingml/2006/table">
            <a:tbl>
              <a:tblPr rtl="1"/>
              <a:tblGrid>
                <a:gridCol w="854891">
                  <a:extLst>
                    <a:ext uri="{9D8B030D-6E8A-4147-A177-3AD203B41FA5}">
                      <a16:colId xmlns:a16="http://schemas.microsoft.com/office/drawing/2014/main" val="20000"/>
                    </a:ext>
                  </a:extLst>
                </a:gridCol>
                <a:gridCol w="854891">
                  <a:extLst>
                    <a:ext uri="{9D8B030D-6E8A-4147-A177-3AD203B41FA5}">
                      <a16:colId xmlns:a16="http://schemas.microsoft.com/office/drawing/2014/main" val="20001"/>
                    </a:ext>
                  </a:extLst>
                </a:gridCol>
                <a:gridCol w="2426646">
                  <a:extLst>
                    <a:ext uri="{9D8B030D-6E8A-4147-A177-3AD203B41FA5}">
                      <a16:colId xmlns:a16="http://schemas.microsoft.com/office/drawing/2014/main" val="20002"/>
                    </a:ext>
                  </a:extLst>
                </a:gridCol>
                <a:gridCol w="1371388">
                  <a:extLst>
                    <a:ext uri="{9D8B030D-6E8A-4147-A177-3AD203B41FA5}">
                      <a16:colId xmlns:a16="http://schemas.microsoft.com/office/drawing/2014/main" val="20003"/>
                    </a:ext>
                  </a:extLst>
                </a:gridCol>
                <a:gridCol w="854891">
                  <a:extLst>
                    <a:ext uri="{9D8B030D-6E8A-4147-A177-3AD203B41FA5}">
                      <a16:colId xmlns:a16="http://schemas.microsoft.com/office/drawing/2014/main" val="20004"/>
                    </a:ext>
                  </a:extLst>
                </a:gridCol>
                <a:gridCol w="854891">
                  <a:extLst>
                    <a:ext uri="{9D8B030D-6E8A-4147-A177-3AD203B41FA5}">
                      <a16:colId xmlns:a16="http://schemas.microsoft.com/office/drawing/2014/main" val="20005"/>
                    </a:ext>
                  </a:extLst>
                </a:gridCol>
                <a:gridCol w="854891">
                  <a:extLst>
                    <a:ext uri="{9D8B030D-6E8A-4147-A177-3AD203B41FA5}">
                      <a16:colId xmlns:a16="http://schemas.microsoft.com/office/drawing/2014/main" val="20006"/>
                    </a:ext>
                  </a:extLst>
                </a:gridCol>
              </a:tblGrid>
              <a:tr h="838220">
                <a:tc rowSpan="2">
                  <a:txBody>
                    <a:bodyPr/>
                    <a:lstStyle/>
                    <a:p>
                      <a:pPr algn="ctr" rtl="1" fontAlgn="ctr"/>
                      <a:r>
                        <a:rPr lang="fa-IR" sz="1400" b="0" i="0" u="none" strike="noStrike" dirty="0">
                          <a:latin typeface="B Zar"/>
                        </a:rPr>
                        <a:t>برنامه</a:t>
                      </a:r>
                    </a:p>
                  </a:txBody>
                  <a:tcPr marL="9525" marR="9525" marT="9525" marB="0" vert="vert27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AD6"/>
                    </a:solidFill>
                  </a:tcPr>
                </a:tc>
                <a:tc rowSpan="2">
                  <a:txBody>
                    <a:bodyPr/>
                    <a:lstStyle/>
                    <a:p>
                      <a:pPr algn="ctr" rtl="1" fontAlgn="ctr"/>
                      <a:r>
                        <a:rPr lang="fa-IR" sz="1400" b="1" i="0" u="none" strike="noStrike">
                          <a:latin typeface="B Zar"/>
                        </a:rPr>
                        <a:t>رديف</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AD6"/>
                    </a:solidFill>
                  </a:tcPr>
                </a:tc>
                <a:tc rowSpan="2">
                  <a:txBody>
                    <a:bodyPr/>
                    <a:lstStyle/>
                    <a:p>
                      <a:pPr algn="ctr" rtl="1" fontAlgn="ctr"/>
                      <a:r>
                        <a:rPr lang="fa-IR" sz="1400" b="1" i="0" u="none" strike="noStrike" dirty="0">
                          <a:latin typeface="B Zar"/>
                        </a:rPr>
                        <a:t>شرح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AD6"/>
                    </a:solidFill>
                  </a:tcPr>
                </a:tc>
                <a:tc rowSpan="2">
                  <a:txBody>
                    <a:bodyPr/>
                    <a:lstStyle/>
                    <a:p>
                      <a:pPr algn="ctr" rtl="1" fontAlgn="ctr"/>
                      <a:r>
                        <a:rPr lang="fa-IR" sz="1400" b="1" i="0" u="none" strike="noStrike">
                          <a:latin typeface="B Zar"/>
                        </a:rPr>
                        <a:t>واحد</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AD6"/>
                    </a:solidFill>
                  </a:tcPr>
                </a:tc>
                <a:tc rowSpan="2">
                  <a:txBody>
                    <a:bodyPr/>
                    <a:lstStyle/>
                    <a:p>
                      <a:pPr algn="ctr" rtl="1" fontAlgn="ctr"/>
                      <a:r>
                        <a:rPr lang="fa-IR" sz="1400" b="1" i="0" u="none" strike="noStrike">
                          <a:latin typeface="B Zar"/>
                        </a:rPr>
                        <a:t>عملکرد سال 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AD6"/>
                    </a:solidFill>
                  </a:tcPr>
                </a:tc>
                <a:tc gridSpan="2">
                  <a:txBody>
                    <a:bodyPr/>
                    <a:lstStyle/>
                    <a:p>
                      <a:pPr algn="ctr" rtl="1" fontAlgn="ctr"/>
                      <a:r>
                        <a:rPr lang="fa-IR" sz="1400" b="1" i="0" u="none" strike="noStrike">
                          <a:latin typeface="B Zar"/>
                        </a:rPr>
                        <a:t>برنامه</a:t>
                      </a:r>
                    </a:p>
                  </a:txBody>
                  <a:tcPr marL="9525" marR="9525" marT="9525" marB="0" anchor="ctr">
                    <a:lnL w="635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FAD6"/>
                    </a:solidFill>
                  </a:tcPr>
                </a:tc>
                <a:tc hMerge="1">
                  <a:txBody>
                    <a:bodyPr/>
                    <a:lstStyle/>
                    <a:p>
                      <a:endParaRPr lang="en-US"/>
                    </a:p>
                  </a:txBody>
                  <a:tcPr/>
                </a:tc>
                <a:extLst>
                  <a:ext uri="{0D108BD9-81ED-4DB2-BD59-A6C34878D82A}">
                    <a16:rowId xmlns:a16="http://schemas.microsoft.com/office/drawing/2014/main" val="10000"/>
                  </a:ext>
                </a:extLst>
              </a:tr>
              <a:tr h="373975">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rtl="0" fontAlgn="ctr"/>
                      <a:r>
                        <a:rPr lang="en-US" sz="1400" b="1" i="0" u="none" strike="noStrike">
                          <a:latin typeface="B Zar"/>
                        </a:rPr>
                        <a:t>1397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400" b="1" i="0" u="none" strike="noStrike">
                          <a:latin typeface="B Zar"/>
                        </a:rPr>
                        <a:t>1398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AD6"/>
                    </a:solidFill>
                  </a:tcPr>
                </a:tc>
                <a:extLst>
                  <a:ext uri="{0D108BD9-81ED-4DB2-BD59-A6C34878D82A}">
                    <a16:rowId xmlns:a16="http://schemas.microsoft.com/office/drawing/2014/main" val="10001"/>
                  </a:ext>
                </a:extLst>
              </a:tr>
              <a:tr h="412662">
                <a:tc rowSpan="3">
                  <a:txBody>
                    <a:bodyPr/>
                    <a:lstStyle/>
                    <a:p>
                      <a:pPr algn="ctr" rtl="1" fontAlgn="ctr"/>
                      <a:r>
                        <a:rPr lang="fa-IR" sz="1400" b="0" i="0" u="none" strike="noStrike">
                          <a:latin typeface="B Zar"/>
                        </a:rPr>
                        <a:t>برنامه كلان </a:t>
                      </a:r>
                    </a:p>
                  </a:txBody>
                  <a:tcPr marL="9525" marR="9525" marT="9525" marB="0" vert="vert27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400" b="0" i="0" u="none" strike="noStrike">
                          <a:latin typeface="B Zar"/>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1" fontAlgn="ctr"/>
                      <a:r>
                        <a:rPr lang="fa-IR" sz="1400" b="1" i="0" u="none" strike="noStrike">
                          <a:latin typeface="B Zar"/>
                        </a:rPr>
                        <a:t>تعداد مشتركين موجود( بدون روشنايي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fa-IR" sz="1400" b="1" i="0" u="none" strike="noStrike">
                          <a:latin typeface="B Zar"/>
                        </a:rPr>
                        <a:t>هزار مشترك</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latin typeface="B Zar"/>
                        </a:rPr>
                        <a:t>2,200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FAD6"/>
                    </a:solidFill>
                  </a:tcPr>
                </a:tc>
                <a:tc>
                  <a:txBody>
                    <a:bodyPr/>
                    <a:lstStyle/>
                    <a:p>
                      <a:pPr algn="ctr" rtl="0" fontAlgn="ctr"/>
                      <a:r>
                        <a:rPr lang="en-US" sz="1400" b="1" i="0" u="none" strike="noStrike" dirty="0" smtClean="0">
                          <a:latin typeface="B Zar"/>
                        </a:rPr>
                        <a:t>2,28</a:t>
                      </a:r>
                      <a:r>
                        <a:rPr lang="fa-IR" sz="1400" b="1" i="0" u="none" strike="noStrike" dirty="0" smtClean="0">
                          <a:latin typeface="B Zar"/>
                        </a:rPr>
                        <a:t>0</a:t>
                      </a:r>
                      <a:endParaRPr lang="en-US" sz="1400" b="1" i="0" u="none" strike="noStrike" dirty="0">
                        <a:latin typeface="B Zar"/>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400" b="1" i="0" u="none" strike="noStrike" dirty="0" smtClean="0">
                          <a:latin typeface="B Zar"/>
                        </a:rPr>
                        <a:t>2,3</a:t>
                      </a:r>
                      <a:r>
                        <a:rPr lang="fa-IR" sz="1400" b="1" i="0" u="none" strike="noStrike" dirty="0" smtClean="0">
                          <a:latin typeface="B Zar"/>
                        </a:rPr>
                        <a:t>6</a:t>
                      </a:r>
                      <a:r>
                        <a:rPr lang="en-US" sz="1400" b="1" i="0" u="none" strike="noStrike" dirty="0" smtClean="0">
                          <a:latin typeface="B Zar"/>
                        </a:rPr>
                        <a:t>9</a:t>
                      </a:r>
                      <a:endParaRPr lang="en-US" sz="1400" b="1" i="0" u="none" strike="noStrike" dirty="0">
                        <a:latin typeface="B Zar"/>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FAD6"/>
                    </a:solidFill>
                  </a:tcPr>
                </a:tc>
                <a:extLst>
                  <a:ext uri="{0D108BD9-81ED-4DB2-BD59-A6C34878D82A}">
                    <a16:rowId xmlns:a16="http://schemas.microsoft.com/office/drawing/2014/main" val="10002"/>
                  </a:ext>
                </a:extLst>
              </a:tr>
              <a:tr h="412662">
                <a:tc vMerge="1">
                  <a:txBody>
                    <a:bodyPr/>
                    <a:lstStyle/>
                    <a:p>
                      <a:endParaRPr lang="en-US"/>
                    </a:p>
                  </a:txBody>
                  <a:tcPr/>
                </a:tc>
                <a:tc>
                  <a:txBody>
                    <a:bodyPr/>
                    <a:lstStyle/>
                    <a:p>
                      <a:pPr algn="ctr" rtl="0" fontAlgn="ctr"/>
                      <a:r>
                        <a:rPr lang="en-US" sz="1400" b="0" i="0" u="none" strike="noStrike">
                          <a:latin typeface="B Zar"/>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1" fontAlgn="ctr"/>
                      <a:r>
                        <a:rPr lang="fa-IR" sz="1400" b="1" i="0" u="none" strike="noStrike">
                          <a:solidFill>
                            <a:srgbClr val="000000"/>
                          </a:solidFill>
                          <a:latin typeface="B Zar"/>
                        </a:rPr>
                        <a:t>تعداد مشتركين جديد</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fa-IR" sz="1400" b="1" i="0" u="none" strike="noStrike">
                          <a:latin typeface="B Zar"/>
                        </a:rPr>
                        <a:t>هزار مشترك</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latin typeface="B Zar"/>
                        </a:rPr>
                        <a:t>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FAD6"/>
                    </a:solidFill>
                  </a:tcPr>
                </a:tc>
                <a:tc>
                  <a:txBody>
                    <a:bodyPr/>
                    <a:lstStyle/>
                    <a:p>
                      <a:pPr algn="ctr" rtl="0" fontAlgn="ctr"/>
                      <a:r>
                        <a:rPr lang="fa-IR" sz="1400" b="1" i="0" u="none" strike="noStrike" dirty="0" smtClean="0">
                          <a:latin typeface="B Zar"/>
                        </a:rPr>
                        <a:t>76</a:t>
                      </a:r>
                      <a:endParaRPr lang="en-US" sz="1400" b="1" i="0" u="none" strike="noStrike" dirty="0">
                        <a:latin typeface="B Zar"/>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fa-IR" sz="1400" b="1" i="0" u="none" strike="noStrike" dirty="0" smtClean="0">
                          <a:latin typeface="B Zar"/>
                        </a:rPr>
                        <a:t>80</a:t>
                      </a:r>
                      <a:endParaRPr lang="en-US" sz="1400" b="1" i="0" u="none" strike="noStrike" dirty="0">
                        <a:latin typeface="B Zar"/>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FAD6"/>
                    </a:solidFill>
                  </a:tcPr>
                </a:tc>
                <a:extLst>
                  <a:ext uri="{0D108BD9-81ED-4DB2-BD59-A6C34878D82A}">
                    <a16:rowId xmlns:a16="http://schemas.microsoft.com/office/drawing/2014/main" val="10003"/>
                  </a:ext>
                </a:extLst>
              </a:tr>
              <a:tr h="683472">
                <a:tc vMerge="1">
                  <a:txBody>
                    <a:bodyPr/>
                    <a:lstStyle/>
                    <a:p>
                      <a:endParaRPr lang="en-US"/>
                    </a:p>
                  </a:txBody>
                  <a:tcPr/>
                </a:tc>
                <a:tc>
                  <a:txBody>
                    <a:bodyPr/>
                    <a:lstStyle/>
                    <a:p>
                      <a:pPr algn="ctr" rtl="0" fontAlgn="ctr"/>
                      <a:r>
                        <a:rPr lang="en-US" sz="1400" b="0" i="0" u="none" strike="noStrike">
                          <a:latin typeface="B Zar"/>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fontAlgn="ctr"/>
                      <a:r>
                        <a:rPr lang="fa-IR" sz="1400" b="1" i="0" u="none" strike="noStrike">
                          <a:latin typeface="B Zar"/>
                        </a:rPr>
                        <a:t>فروش انرژي( بدون روشنايي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fontAlgn="ctr"/>
                      <a:r>
                        <a:rPr lang="fa-IR" sz="1400" b="1" i="0" u="none" strike="noStrike">
                          <a:latin typeface="B Zar"/>
                        </a:rPr>
                        <a:t>ميليون كيلووات ساعت</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dirty="0" smtClean="0">
                          <a:latin typeface="B Zar"/>
                        </a:rPr>
                        <a:t>1</a:t>
                      </a:r>
                      <a:r>
                        <a:rPr lang="fa-IR" sz="1400" b="1" i="0" u="none" strike="noStrike" dirty="0" smtClean="0">
                          <a:latin typeface="B Zar"/>
                        </a:rPr>
                        <a:t>2</a:t>
                      </a:r>
                      <a:r>
                        <a:rPr lang="en-US" sz="1400" b="1" i="0" u="none" strike="noStrike" dirty="0" smtClean="0">
                          <a:latin typeface="B Zar"/>
                        </a:rPr>
                        <a:t>,</a:t>
                      </a:r>
                      <a:r>
                        <a:rPr lang="fa-IR" sz="1400" b="1" i="0" u="none" strike="noStrike" dirty="0" smtClean="0">
                          <a:latin typeface="B Zar"/>
                        </a:rPr>
                        <a:t>167</a:t>
                      </a:r>
                      <a:endParaRPr lang="en-US" sz="1400" b="1" i="0" u="none" strike="noStrike" dirty="0">
                        <a:latin typeface="B Zar"/>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AD6"/>
                    </a:solidFill>
                  </a:tcPr>
                </a:tc>
                <a:tc>
                  <a:txBody>
                    <a:bodyPr/>
                    <a:lstStyle/>
                    <a:p>
                      <a:pPr algn="ctr" rtl="0" fontAlgn="ctr"/>
                      <a:r>
                        <a:rPr lang="en-US" sz="1400" b="1" i="0" u="none" strike="noStrike" dirty="0" smtClean="0">
                          <a:latin typeface="B Zar"/>
                        </a:rPr>
                        <a:t>1</a:t>
                      </a:r>
                      <a:r>
                        <a:rPr lang="fa-IR" sz="1400" b="1" i="0" u="none" strike="noStrike" dirty="0" smtClean="0">
                          <a:latin typeface="B Zar"/>
                        </a:rPr>
                        <a:t>3</a:t>
                      </a:r>
                      <a:r>
                        <a:rPr lang="en-US" sz="1400" b="1" i="0" u="none" strike="noStrike" dirty="0" smtClean="0">
                          <a:latin typeface="B Zar"/>
                        </a:rPr>
                        <a:t>,6</a:t>
                      </a:r>
                      <a:r>
                        <a:rPr lang="fa-IR" sz="1400" b="1" i="0" u="none" strike="noStrike" dirty="0" smtClean="0">
                          <a:latin typeface="B Zar"/>
                        </a:rPr>
                        <a:t>07</a:t>
                      </a:r>
                      <a:endParaRPr lang="en-US" sz="1400" b="1" i="0" u="none" strike="noStrike" dirty="0">
                        <a:latin typeface="B Zar"/>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400" b="1" i="0" u="none" strike="noStrike" dirty="0" smtClean="0">
                          <a:latin typeface="B Zar"/>
                        </a:rPr>
                        <a:t>13,</a:t>
                      </a:r>
                      <a:r>
                        <a:rPr lang="fa-IR" sz="1400" b="1" i="0" u="none" strike="noStrike" dirty="0" smtClean="0">
                          <a:latin typeface="B Zar"/>
                        </a:rPr>
                        <a:t>414</a:t>
                      </a:r>
                      <a:endParaRPr lang="en-US" sz="1400" b="1" i="0" u="none" strike="noStrike" dirty="0">
                        <a:latin typeface="B Zar"/>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AD6"/>
                    </a:solidFill>
                  </a:tcPr>
                </a:tc>
                <a:extLst>
                  <a:ext uri="{0D108BD9-81ED-4DB2-BD59-A6C34878D82A}">
                    <a16:rowId xmlns:a16="http://schemas.microsoft.com/office/drawing/2014/main" val="10004"/>
                  </a:ext>
                </a:extLst>
              </a:tr>
              <a:tr h="528723">
                <a:tc rowSpan="4">
                  <a:txBody>
                    <a:bodyPr/>
                    <a:lstStyle/>
                    <a:p>
                      <a:pPr algn="ctr" rtl="1" fontAlgn="ctr"/>
                      <a:r>
                        <a:rPr lang="fa-IR" sz="1400" b="0" i="0" u="none" strike="noStrike">
                          <a:latin typeface="B Zar"/>
                        </a:rPr>
                        <a:t>مشتركين</a:t>
                      </a:r>
                    </a:p>
                  </a:txBody>
                  <a:tcPr marL="9525" marR="9525" marT="9525" marB="0" vert="vert27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400" b="0" i="0" u="none" strike="noStrike">
                          <a:latin typeface="B Zar"/>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1" fontAlgn="ctr"/>
                      <a:r>
                        <a:rPr lang="fa-IR" sz="1400" b="1" i="0" u="none" strike="noStrike">
                          <a:latin typeface="B Zar"/>
                        </a:rPr>
                        <a:t>درصد وصول کل سال پس از کسر موارد خاص</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fa-IR" sz="1400" b="1" i="0" u="none" strike="noStrike">
                          <a:latin typeface="B Zar"/>
                        </a:rPr>
                        <a:t>درصد</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dirty="0" smtClean="0">
                          <a:latin typeface="B Zar"/>
                        </a:rPr>
                        <a:t>98.7</a:t>
                      </a:r>
                      <a:endParaRPr lang="en-US" sz="1400" b="1" i="0" u="none" strike="noStrike" dirty="0">
                        <a:latin typeface="B Zar"/>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FAD6"/>
                    </a:solidFill>
                  </a:tcPr>
                </a:tc>
                <a:tc>
                  <a:txBody>
                    <a:bodyPr/>
                    <a:lstStyle/>
                    <a:p>
                      <a:pPr algn="ctr" rtl="0" fontAlgn="ctr"/>
                      <a:r>
                        <a:rPr lang="en-US" sz="1400" b="1" i="0" u="none" strike="noStrike" dirty="0">
                          <a:latin typeface="B Zar"/>
                        </a:rPr>
                        <a:t>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400" b="1" i="0" u="none" strike="noStrike">
                          <a:latin typeface="B Zar"/>
                        </a:rPr>
                        <a:t>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FAD6"/>
                    </a:solidFill>
                  </a:tcPr>
                </a:tc>
                <a:extLst>
                  <a:ext uri="{0D108BD9-81ED-4DB2-BD59-A6C34878D82A}">
                    <a16:rowId xmlns:a16="http://schemas.microsoft.com/office/drawing/2014/main" val="10005"/>
                  </a:ext>
                </a:extLst>
              </a:tr>
              <a:tr h="412662">
                <a:tc vMerge="1">
                  <a:txBody>
                    <a:bodyPr/>
                    <a:lstStyle/>
                    <a:p>
                      <a:endParaRPr lang="en-US"/>
                    </a:p>
                  </a:txBody>
                  <a:tcPr/>
                </a:tc>
                <a:tc>
                  <a:txBody>
                    <a:bodyPr/>
                    <a:lstStyle/>
                    <a:p>
                      <a:pPr algn="ctr" rtl="0" fontAlgn="ctr"/>
                      <a:r>
                        <a:rPr lang="en-US" sz="1400" b="0" i="0" u="none" strike="noStrike">
                          <a:latin typeface="B Zar"/>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1" fontAlgn="ctr"/>
                      <a:r>
                        <a:rPr lang="fa-IR" sz="1400" b="1" i="0" u="none" strike="noStrike">
                          <a:latin typeface="B Zar"/>
                        </a:rPr>
                        <a:t>درصد پرداخت غير حضوري</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fa-IR" sz="1400" b="1" i="0" u="none" strike="noStrike">
                          <a:latin typeface="B Zar"/>
                        </a:rPr>
                        <a:t>درصد</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latin typeface="B Zar"/>
                        </a:rPr>
                        <a:t>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FAD6"/>
                    </a:solidFill>
                  </a:tcPr>
                </a:tc>
                <a:tc>
                  <a:txBody>
                    <a:bodyPr/>
                    <a:lstStyle/>
                    <a:p>
                      <a:pPr algn="ctr" rtl="0" fontAlgn="ctr"/>
                      <a:r>
                        <a:rPr lang="en-US" sz="1400" b="1" i="0" u="none" strike="noStrike">
                          <a:latin typeface="B Zar"/>
                        </a:rPr>
                        <a:t>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400" b="1" i="0" u="none" strike="noStrike">
                          <a:latin typeface="B Zar"/>
                        </a:rPr>
                        <a:t>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FAD6"/>
                    </a:solidFill>
                  </a:tcPr>
                </a:tc>
                <a:extLst>
                  <a:ext uri="{0D108BD9-81ED-4DB2-BD59-A6C34878D82A}">
                    <a16:rowId xmlns:a16="http://schemas.microsoft.com/office/drawing/2014/main" val="10006"/>
                  </a:ext>
                </a:extLst>
              </a:tr>
              <a:tr h="412662">
                <a:tc vMerge="1">
                  <a:txBody>
                    <a:bodyPr/>
                    <a:lstStyle/>
                    <a:p>
                      <a:endParaRPr lang="en-US"/>
                    </a:p>
                  </a:txBody>
                  <a:tcPr/>
                </a:tc>
                <a:tc>
                  <a:txBody>
                    <a:bodyPr/>
                    <a:lstStyle/>
                    <a:p>
                      <a:pPr algn="ctr" rtl="0" fontAlgn="ctr"/>
                      <a:r>
                        <a:rPr lang="en-US" sz="1400" b="0" i="0" u="none" strike="noStrike">
                          <a:latin typeface="B Zar"/>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1" fontAlgn="ctr"/>
                      <a:r>
                        <a:rPr lang="fa-IR" sz="1400" b="1" i="0" u="none" strike="noStrike">
                          <a:latin typeface="B Zar"/>
                        </a:rPr>
                        <a:t>درصد نصب كنتورهاي چند تعرفه</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fa-IR" sz="1400" b="1" i="0" u="none" strike="noStrike">
                          <a:latin typeface="B Zar"/>
                        </a:rPr>
                        <a:t>درصد</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latin typeface="B Zar"/>
                        </a:rPr>
                        <a:t>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FAD6"/>
                    </a:solidFill>
                  </a:tcPr>
                </a:tc>
                <a:tc>
                  <a:txBody>
                    <a:bodyPr/>
                    <a:lstStyle/>
                    <a:p>
                      <a:pPr algn="ctr" rtl="0" fontAlgn="ctr"/>
                      <a:r>
                        <a:rPr lang="en-US" sz="1400" b="1" i="0" u="none" strike="noStrike">
                          <a:latin typeface="B Zar"/>
                        </a:rPr>
                        <a:t>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400" b="1" i="0" u="none" strike="noStrike">
                          <a:latin typeface="B Zar"/>
                        </a:rPr>
                        <a:t>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FAD6"/>
                    </a:solidFill>
                  </a:tcPr>
                </a:tc>
                <a:extLst>
                  <a:ext uri="{0D108BD9-81ED-4DB2-BD59-A6C34878D82A}">
                    <a16:rowId xmlns:a16="http://schemas.microsoft.com/office/drawing/2014/main" val="10007"/>
                  </a:ext>
                </a:extLst>
              </a:tr>
              <a:tr h="425558">
                <a:tc vMerge="1">
                  <a:txBody>
                    <a:bodyPr/>
                    <a:lstStyle/>
                    <a:p>
                      <a:endParaRPr lang="en-US"/>
                    </a:p>
                  </a:txBody>
                  <a:tcPr/>
                </a:tc>
                <a:tc>
                  <a:txBody>
                    <a:bodyPr/>
                    <a:lstStyle/>
                    <a:p>
                      <a:pPr algn="ctr" rtl="0" fontAlgn="ctr"/>
                      <a:r>
                        <a:rPr lang="en-US" sz="1400" b="0" i="0" u="none" strike="noStrike">
                          <a:latin typeface="B Zar"/>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fontAlgn="ctr"/>
                      <a:r>
                        <a:rPr lang="fa-IR" sz="1400" b="1" i="0" u="none" strike="noStrike">
                          <a:latin typeface="B Zar"/>
                        </a:rPr>
                        <a:t>متوسط زمان واگذاري انشعاب از شبكه موجود</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fontAlgn="ctr"/>
                      <a:r>
                        <a:rPr lang="fa-IR" sz="1400" b="1" i="0" u="none" strike="noStrike">
                          <a:latin typeface="B Zar"/>
                        </a:rPr>
                        <a:t>روز</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latin typeface="B Zar"/>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AD6"/>
                    </a:solidFill>
                  </a:tcPr>
                </a:tc>
                <a:tc>
                  <a:txBody>
                    <a:bodyPr/>
                    <a:lstStyle/>
                    <a:p>
                      <a:pPr algn="ctr" rtl="0" fontAlgn="ctr"/>
                      <a:r>
                        <a:rPr lang="en-US" sz="1400" b="1" i="0" u="none" strike="noStrike">
                          <a:latin typeface="B Zar"/>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400" b="1" i="0" u="none" strike="noStrike" dirty="0">
                          <a:latin typeface="B Zar"/>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FAD6"/>
                    </a:solidFill>
                  </a:tcPr>
                </a:tc>
                <a:extLst>
                  <a:ext uri="{0D108BD9-81ED-4DB2-BD59-A6C34878D82A}">
                    <a16:rowId xmlns:a16="http://schemas.microsoft.com/office/drawing/2014/main" val="10008"/>
                  </a:ext>
                </a:extLst>
              </a:tr>
            </a:tbl>
          </a:graphicData>
        </a:graphic>
      </p:graphicFrame>
      <p:sp>
        <p:nvSpPr>
          <p:cNvPr id="7" name="Title 1"/>
          <p:cNvSpPr>
            <a:spLocks noGrp="1"/>
          </p:cNvSpPr>
          <p:nvPr>
            <p:ph type="title"/>
          </p:nvPr>
        </p:nvSpPr>
        <p:spPr>
          <a:xfrm>
            <a:off x="500034" y="142852"/>
            <a:ext cx="8229600" cy="796908"/>
          </a:xfrm>
        </p:spPr>
        <p:txBody>
          <a:bodyPr>
            <a:normAutofit fontScale="90000"/>
          </a:bodyPr>
          <a:lstStyle/>
          <a:p>
            <a:pPr algn="r"/>
            <a:r>
              <a:rPr lang="fa-IR" sz="2800" dirty="0" smtClean="0">
                <a:solidFill>
                  <a:schemeClr val="accent2">
                    <a:lumMod val="75000"/>
                  </a:schemeClr>
                </a:solidFill>
                <a:effectLst>
                  <a:outerShdw blurRad="38100" dist="38100" dir="2700000" algn="tl">
                    <a:srgbClr val="000000">
                      <a:alpha val="43137"/>
                    </a:srgbClr>
                  </a:outerShdw>
                </a:effectLst>
                <a:cs typeface="B Titr" pitchFamily="2" charset="-78"/>
              </a:rPr>
              <a:t>هدف گذاري شاخصهاي برنامه اي و كيفيتي حوزه خدمات مشترکین</a:t>
            </a:r>
            <a:endParaRPr lang="en-US" sz="2800" dirty="0">
              <a:solidFill>
                <a:schemeClr val="accent2">
                  <a:lumMod val="75000"/>
                </a:schemeClr>
              </a:solidFill>
              <a:effectLst>
                <a:outerShdw blurRad="38100" dist="38100" dir="2700000" algn="tl">
                  <a:srgbClr val="000000">
                    <a:alpha val="43137"/>
                  </a:srgbClr>
                </a:outerShdw>
              </a:effectLst>
              <a:cs typeface="B Titr"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right)">
                                      <p:cBhvr>
                                        <p:cTn id="7" dur="750"/>
                                        <p:tgtEl>
                                          <p:spTgt spid="39"/>
                                        </p:tgtEl>
                                      </p:cBhvr>
                                    </p:animEffect>
                                  </p:childTnLst>
                                </p:cTn>
                              </p:par>
                            </p:childTnLst>
                          </p:cTn>
                        </p:par>
                        <p:par>
                          <p:cTn id="8" fill="hold">
                            <p:stCondLst>
                              <p:cond delay="750"/>
                            </p:stCondLst>
                            <p:childTnLst>
                              <p:par>
                                <p:cTn id="9" presetID="18" presetClass="entr" presetSubtype="12"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strips(downLef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06.jpg"/>
          <p:cNvPicPr>
            <a:picLocks noChangeAspect="1"/>
          </p:cNvPicPr>
          <p:nvPr/>
        </p:nvPicPr>
        <p:blipFill>
          <a:blip r:embed="rId2" cstate="print">
            <a:grayscl/>
          </a:blip>
          <a:stretch>
            <a:fillRect/>
          </a:stretch>
        </p:blipFill>
        <p:spPr>
          <a:xfrm flipV="1">
            <a:off x="0" y="0"/>
            <a:ext cx="9144000" cy="6858000"/>
          </a:xfrm>
          <a:prstGeom prst="rect">
            <a:avLst/>
          </a:prstGeom>
        </p:spPr>
      </p:pic>
      <p:sp>
        <p:nvSpPr>
          <p:cNvPr id="39" name="Rounded Rectangle 38"/>
          <p:cNvSpPr/>
          <p:nvPr/>
        </p:nvSpPr>
        <p:spPr>
          <a:xfrm>
            <a:off x="1357290" y="857232"/>
            <a:ext cx="7632000" cy="142876"/>
          </a:xfrm>
          <a:prstGeom prst="roundRect">
            <a:avLst/>
          </a:prstGeom>
          <a:gradFill flip="none" rotWithShape="1">
            <a:gsLst>
              <a:gs pos="100000">
                <a:schemeClr val="accent2">
                  <a:lumMod val="20000"/>
                  <a:lumOff val="80000"/>
                  <a:alpha val="0"/>
                </a:schemeClr>
              </a:gs>
              <a:gs pos="100000">
                <a:schemeClr val="bg1">
                  <a:lumMod val="85000"/>
                </a:schemeClr>
              </a:gs>
              <a:gs pos="81000">
                <a:schemeClr val="accent2">
                  <a:lumMod val="40000"/>
                  <a:lumOff val="60000"/>
                </a:schemeClr>
              </a:gs>
              <a:gs pos="60000">
                <a:schemeClr val="accent2">
                  <a:lumMod val="60000"/>
                  <a:lumOff val="40000"/>
                </a:schemeClr>
              </a:gs>
              <a:gs pos="32000">
                <a:schemeClr val="accent2">
                  <a:lumMod val="75000"/>
                </a:schemeClr>
              </a:gs>
            </a:gsLst>
            <a:path path="circle">
              <a:fillToRect l="100000" t="100000"/>
            </a:path>
            <a:tileRect r="-100000" b="-100000"/>
          </a:gradFill>
          <a:ln>
            <a:noFill/>
          </a:ln>
          <a:effectLst>
            <a:outerShdw blurRad="149987" dist="250190" dir="8460000" algn="ctr">
              <a:srgbClr val="000000">
                <a:alpha val="28000"/>
              </a:srgbClr>
            </a:outerShdw>
          </a:effectLst>
        </p:spPr>
        <p:style>
          <a:lnRef idx="1">
            <a:schemeClr val="dk1"/>
          </a:lnRef>
          <a:fillRef idx="2">
            <a:schemeClr val="dk1"/>
          </a:fillRef>
          <a:effectRef idx="1">
            <a:schemeClr val="dk1"/>
          </a:effectRef>
          <a:fontRef idx="minor">
            <a:schemeClr val="dk1"/>
          </a:fontRef>
        </p:style>
        <p:txBody>
          <a:bodyPr rtlCol="0" anchor="ctr"/>
          <a:lstStyle/>
          <a:p>
            <a:r>
              <a:rPr lang="fa-IR" sz="2400" dirty="0">
                <a:solidFill>
                  <a:schemeClr val="bg1"/>
                </a:solidFill>
                <a:cs typeface="B Titr" pitchFamily="2" charset="-78"/>
              </a:rPr>
              <a:t>  </a:t>
            </a:r>
            <a:endParaRPr lang="en-US" sz="2400" dirty="0">
              <a:solidFill>
                <a:schemeClr val="bg1"/>
              </a:solidFill>
              <a:cs typeface="B Titr" pitchFamily="2" charset="-78"/>
            </a:endParaRPr>
          </a:p>
        </p:txBody>
      </p:sp>
      <p:sp>
        <p:nvSpPr>
          <p:cNvPr id="12" name="Title 1"/>
          <p:cNvSpPr>
            <a:spLocks noGrp="1"/>
          </p:cNvSpPr>
          <p:nvPr>
            <p:ph type="title"/>
          </p:nvPr>
        </p:nvSpPr>
        <p:spPr>
          <a:xfrm>
            <a:off x="500034" y="142852"/>
            <a:ext cx="8229600" cy="796908"/>
          </a:xfrm>
        </p:spPr>
        <p:txBody>
          <a:bodyPr>
            <a:normAutofit/>
          </a:bodyPr>
          <a:lstStyle/>
          <a:p>
            <a:pPr algn="r"/>
            <a:r>
              <a:rPr lang="en-US" sz="2800" dirty="0" smtClean="0">
                <a:solidFill>
                  <a:schemeClr val="accent2">
                    <a:lumMod val="75000"/>
                  </a:schemeClr>
                </a:solidFill>
                <a:effectLst>
                  <a:outerShdw blurRad="38100" dist="38100" dir="2700000" algn="tl">
                    <a:srgbClr val="000000">
                      <a:alpha val="43137"/>
                    </a:srgbClr>
                  </a:outerShdw>
                </a:effectLst>
                <a:cs typeface="B Titr" pitchFamily="2" charset="-78"/>
              </a:rPr>
              <a:t> </a:t>
            </a:r>
            <a:r>
              <a:rPr lang="fa-IR" sz="2800" dirty="0" smtClean="0">
                <a:solidFill>
                  <a:schemeClr val="accent2">
                    <a:lumMod val="75000"/>
                  </a:schemeClr>
                </a:solidFill>
                <a:effectLst>
                  <a:outerShdw blurRad="38100" dist="38100" dir="2700000" algn="tl">
                    <a:srgbClr val="000000">
                      <a:alpha val="43137"/>
                    </a:srgbClr>
                  </a:outerShdw>
                </a:effectLst>
                <a:cs typeface="B Titr" pitchFamily="2" charset="-78"/>
              </a:rPr>
              <a:t>برنامه فعالیتهای جاری خدمات مشترکین</a:t>
            </a:r>
            <a:endParaRPr lang="en-US" sz="2800" dirty="0">
              <a:solidFill>
                <a:schemeClr val="accent2">
                  <a:lumMod val="75000"/>
                </a:schemeClr>
              </a:solidFill>
              <a:effectLst>
                <a:outerShdw blurRad="38100" dist="38100" dir="2700000" algn="tl">
                  <a:srgbClr val="000000">
                    <a:alpha val="43137"/>
                  </a:srgbClr>
                </a:outerShdw>
              </a:effectLst>
              <a:cs typeface="B Titr" pitchFamily="2" charset="-78"/>
            </a:endParaRPr>
          </a:p>
        </p:txBody>
      </p:sp>
      <p:graphicFrame>
        <p:nvGraphicFramePr>
          <p:cNvPr id="13" name="Table 12"/>
          <p:cNvGraphicFramePr>
            <a:graphicFrameLocks noGrp="1"/>
          </p:cNvGraphicFramePr>
          <p:nvPr>
            <p:extLst>
              <p:ext uri="{D42A27DB-BD31-4B8C-83A1-F6EECF244321}">
                <p14:modId xmlns:p14="http://schemas.microsoft.com/office/powerpoint/2010/main" val="1675898935"/>
              </p:ext>
            </p:extLst>
          </p:nvPr>
        </p:nvGraphicFramePr>
        <p:xfrm>
          <a:off x="214282" y="1000103"/>
          <a:ext cx="8715436" cy="5714248"/>
        </p:xfrm>
        <a:graphic>
          <a:graphicData uri="http://schemas.openxmlformats.org/drawingml/2006/table">
            <a:tbl>
              <a:tblPr rtl="1"/>
              <a:tblGrid>
                <a:gridCol w="851828">
                  <a:extLst>
                    <a:ext uri="{9D8B030D-6E8A-4147-A177-3AD203B41FA5}">
                      <a16:colId xmlns:a16="http://schemas.microsoft.com/office/drawing/2014/main" val="20000"/>
                    </a:ext>
                  </a:extLst>
                </a:gridCol>
                <a:gridCol w="410479">
                  <a:extLst>
                    <a:ext uri="{9D8B030D-6E8A-4147-A177-3AD203B41FA5}">
                      <a16:colId xmlns:a16="http://schemas.microsoft.com/office/drawing/2014/main" val="20001"/>
                    </a:ext>
                  </a:extLst>
                </a:gridCol>
                <a:gridCol w="2579797">
                  <a:extLst>
                    <a:ext uri="{9D8B030D-6E8A-4147-A177-3AD203B41FA5}">
                      <a16:colId xmlns:a16="http://schemas.microsoft.com/office/drawing/2014/main" val="20002"/>
                    </a:ext>
                  </a:extLst>
                </a:gridCol>
                <a:gridCol w="2019362">
                  <a:extLst>
                    <a:ext uri="{9D8B030D-6E8A-4147-A177-3AD203B41FA5}">
                      <a16:colId xmlns:a16="http://schemas.microsoft.com/office/drawing/2014/main" val="20003"/>
                    </a:ext>
                  </a:extLst>
                </a:gridCol>
                <a:gridCol w="787878">
                  <a:extLst>
                    <a:ext uri="{9D8B030D-6E8A-4147-A177-3AD203B41FA5}">
                      <a16:colId xmlns:a16="http://schemas.microsoft.com/office/drawing/2014/main" val="20005"/>
                    </a:ext>
                  </a:extLst>
                </a:gridCol>
                <a:gridCol w="860612">
                  <a:extLst>
                    <a:ext uri="{9D8B030D-6E8A-4147-A177-3AD203B41FA5}">
                      <a16:colId xmlns:a16="http://schemas.microsoft.com/office/drawing/2014/main" val="20006"/>
                    </a:ext>
                  </a:extLst>
                </a:gridCol>
                <a:gridCol w="1205480">
                  <a:extLst>
                    <a:ext uri="{9D8B030D-6E8A-4147-A177-3AD203B41FA5}">
                      <a16:colId xmlns:a16="http://schemas.microsoft.com/office/drawing/2014/main" val="20007"/>
                    </a:ext>
                  </a:extLst>
                </a:gridCol>
              </a:tblGrid>
              <a:tr h="428633">
                <a:tc>
                  <a:txBody>
                    <a:bodyPr/>
                    <a:lstStyle/>
                    <a:p>
                      <a:pPr algn="ctr" rtl="1" fontAlgn="ctr"/>
                      <a:r>
                        <a:rPr lang="fa-IR" sz="1400" b="1" i="0" u="none" strike="noStrike" dirty="0">
                          <a:latin typeface="B Titr"/>
                        </a:rPr>
                        <a:t>عنوان هدف (استراتژی)</a:t>
                      </a:r>
                    </a:p>
                  </a:txBody>
                  <a:tcPr marL="3361" marR="3361" marT="33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fontAlgn="ctr"/>
                      <a:r>
                        <a:rPr lang="fa-IR" sz="1400" b="1" i="0" u="none" strike="noStrike">
                          <a:latin typeface="B Titr"/>
                        </a:rPr>
                        <a:t>رديف</a:t>
                      </a:r>
                    </a:p>
                  </a:txBody>
                  <a:tcPr marL="3361" marR="3361" marT="336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rtl="1" fontAlgn="ctr"/>
                      <a:r>
                        <a:rPr lang="fa-IR" sz="1400" b="1" i="0" u="none" strike="noStrike">
                          <a:latin typeface="B Titr"/>
                        </a:rPr>
                        <a:t>شرح هزينه</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rtl="1" fontAlgn="ctr"/>
                      <a:r>
                        <a:rPr lang="fa-IR" sz="1400" b="1" i="0" u="none" strike="noStrike">
                          <a:latin typeface="B Titr"/>
                        </a:rPr>
                        <a:t>واحد</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1" i="0" u="none" strike="noStrike">
                          <a:latin typeface="B Titr"/>
                        </a:rPr>
                        <a:t>مقدار</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200" b="1" i="0" u="none" strike="noStrike" dirty="0" smtClean="0">
                          <a:latin typeface="B Titr"/>
                        </a:rPr>
                        <a:t>پیشنهاد </a:t>
                      </a:r>
                      <a:r>
                        <a:rPr lang="fa-IR" sz="1200" b="1" i="0" u="none" strike="noStrike" dirty="0">
                          <a:latin typeface="B Titr"/>
                        </a:rPr>
                        <a:t>اعتبار جاری  (میلیون ریال )</a:t>
                      </a:r>
                    </a:p>
                  </a:txBody>
                  <a:tcPr marL="3361" marR="3361" marT="336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431755">
                <a:tc rowSpan="16">
                  <a:txBody>
                    <a:bodyPr/>
                    <a:lstStyle/>
                    <a:p>
                      <a:pPr algn="ctr" rtl="1" fontAlgn="ctr"/>
                      <a:r>
                        <a:rPr lang="fa-IR" sz="1400" b="1" i="0" u="none" strike="noStrike" dirty="0">
                          <a:latin typeface="B Nazanin"/>
                        </a:rPr>
                        <a:t>ارتقاء سطح رضایتمندی مشتریان   و تامین برق اقتصادی و تامین منابع مالی صنعت  </a:t>
                      </a:r>
                    </a:p>
                  </a:txBody>
                  <a:tcPr marL="3361" marR="3361" marT="3361"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latin typeface="B Nazanin"/>
                        </a:rPr>
                        <a:t>1</a:t>
                      </a:r>
                    </a:p>
                  </a:txBody>
                  <a:tcPr marL="3361" marR="3361" marT="336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rtl="1" fontAlgn="ctr"/>
                      <a:r>
                        <a:rPr lang="fa-IR" sz="1400" b="1" i="0" u="none" strike="noStrike">
                          <a:latin typeface="B Nazanin"/>
                        </a:rPr>
                        <a:t>هزینه خدمات پس از فروش شامل (تغییر نام ، جمع آوری دائم انشعاب ، وصل مجدد انشعاب ، قطع موقت انشعاب ) </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rtl="1" fontAlgn="ctr"/>
                      <a:r>
                        <a:rPr lang="fa-IR" sz="1400" b="1" i="0" u="none" strike="noStrike">
                          <a:latin typeface="B Nazanin"/>
                        </a:rPr>
                        <a:t>فقره </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400" b="1" i="0" u="none" strike="noStrike">
                          <a:latin typeface="B Nazanin"/>
                        </a:rPr>
                        <a:t>237,161</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400" b="1" i="0" u="none" strike="noStrike">
                          <a:latin typeface="B Nazanin"/>
                        </a:rPr>
                        <a:t>1,423</a:t>
                      </a:r>
                    </a:p>
                  </a:txBody>
                  <a:tcPr marL="3361" marR="3361" marT="336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64348">
                <a:tc vMerge="1">
                  <a:txBody>
                    <a:bodyPr/>
                    <a:lstStyle/>
                    <a:p>
                      <a:endParaRPr lang="en-US"/>
                    </a:p>
                  </a:txBody>
                  <a:tcPr/>
                </a:tc>
                <a:tc rowSpan="4">
                  <a:txBody>
                    <a:bodyPr/>
                    <a:lstStyle/>
                    <a:p>
                      <a:pPr algn="ctr" rtl="0" fontAlgn="ctr"/>
                      <a:r>
                        <a:rPr lang="en-US" sz="1400" b="1" i="0" u="none" strike="noStrike">
                          <a:latin typeface="B Nazanin"/>
                        </a:rPr>
                        <a:t>2</a:t>
                      </a:r>
                    </a:p>
                  </a:txBody>
                  <a:tcPr marL="3361" marR="3361" marT="336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4">
                  <a:txBody>
                    <a:bodyPr/>
                    <a:lstStyle/>
                    <a:p>
                      <a:pPr algn="ctr" rtl="1" fontAlgn="ctr"/>
                      <a:r>
                        <a:rPr lang="fa-IR" sz="1400" b="1" i="0" u="none" strike="noStrike">
                          <a:latin typeface="B Nazanin"/>
                        </a:rPr>
                        <a:t>هزینه قرائت کنتور مشترکین با در نظر گرفتن بکارگیری روشهای جدید </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1" i="0" u="none" strike="noStrike">
                          <a:latin typeface="B Nazanin"/>
                        </a:rPr>
                        <a:t>تکفاز </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1" i="0" u="none" strike="noStrike">
                          <a:latin typeface="B Nazanin"/>
                        </a:rPr>
                        <a:t>اشتراک </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400" b="1" i="0" u="none" strike="noStrike">
                          <a:latin typeface="B Nazanin"/>
                        </a:rPr>
                        <a:t>2,183,355</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400" b="1" i="0" u="none" strike="noStrike">
                          <a:latin typeface="B Nazanin"/>
                        </a:rPr>
                        <a:t>158,795</a:t>
                      </a:r>
                    </a:p>
                  </a:txBody>
                  <a:tcPr marL="3361" marR="3361" marT="336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64348">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rtl="1" fontAlgn="ctr"/>
                      <a:r>
                        <a:rPr lang="fa-IR" sz="1400" b="1" i="0" u="none" strike="noStrike">
                          <a:latin typeface="B Nazanin"/>
                        </a:rPr>
                        <a:t>سه فاز  غیر دیماندی</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1" i="0" u="none" strike="noStrike">
                          <a:latin typeface="B Nazanin"/>
                        </a:rPr>
                        <a:t>اشتراک </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400" b="1" i="0" u="none" strike="noStrike">
                          <a:latin typeface="B Nazanin"/>
                        </a:rPr>
                        <a:t>145,894</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400" b="1" i="0" u="none" strike="noStrike">
                          <a:latin typeface="B Nazanin"/>
                        </a:rPr>
                        <a:t>10,611</a:t>
                      </a:r>
                    </a:p>
                  </a:txBody>
                  <a:tcPr marL="3361" marR="3361" marT="336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264348">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rtl="1" fontAlgn="ctr"/>
                      <a:r>
                        <a:rPr lang="fa-IR" sz="1400" b="1" i="0" u="none" strike="noStrike">
                          <a:latin typeface="B Nazanin"/>
                        </a:rPr>
                        <a:t>دیماندی ثانویه </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1" i="0" u="none" strike="noStrike">
                          <a:latin typeface="B Nazanin"/>
                        </a:rPr>
                        <a:t>اشتراک </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400" b="1" i="0" u="none" strike="noStrike">
                          <a:latin typeface="B Nazanin"/>
                        </a:rPr>
                        <a:t>40,909</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400" b="1" i="0" u="none" strike="noStrike" dirty="0">
                          <a:latin typeface="B Nazanin"/>
                        </a:rPr>
                        <a:t>59,351</a:t>
                      </a:r>
                    </a:p>
                  </a:txBody>
                  <a:tcPr marL="3361" marR="3361" marT="336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264348">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rtl="1" fontAlgn="ctr"/>
                      <a:r>
                        <a:rPr lang="fa-IR" sz="1400" b="1" i="0" u="none" strike="noStrike">
                          <a:latin typeface="B Nazanin"/>
                        </a:rPr>
                        <a:t>دیماندی اولیه</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1" i="0" u="none" strike="noStrike">
                          <a:latin typeface="B Nazanin"/>
                        </a:rPr>
                        <a:t>اشتراک </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400" b="1" i="0" u="none" strike="noStrike">
                          <a:latin typeface="B Nazanin"/>
                        </a:rPr>
                        <a:t>1,450</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400" b="1" i="0" u="none" strike="noStrike">
                          <a:latin typeface="B Nazanin"/>
                        </a:rPr>
                        <a:t>2,104</a:t>
                      </a:r>
                    </a:p>
                  </a:txBody>
                  <a:tcPr marL="3361" marR="3361" marT="336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431755">
                <a:tc vMerge="1">
                  <a:txBody>
                    <a:bodyPr/>
                    <a:lstStyle/>
                    <a:p>
                      <a:endParaRPr lang="en-US"/>
                    </a:p>
                  </a:txBody>
                  <a:tcPr/>
                </a:tc>
                <a:tc>
                  <a:txBody>
                    <a:bodyPr/>
                    <a:lstStyle/>
                    <a:p>
                      <a:pPr algn="ctr" rtl="0" fontAlgn="ctr"/>
                      <a:r>
                        <a:rPr lang="en-US" sz="1400" b="1" i="0" u="none" strike="noStrike">
                          <a:latin typeface="B Nazanin"/>
                        </a:rPr>
                        <a:t>3</a:t>
                      </a:r>
                    </a:p>
                  </a:txBody>
                  <a:tcPr marL="3361" marR="3361" marT="336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rtl="1" fontAlgn="ctr"/>
                      <a:r>
                        <a:rPr lang="fa-IR" sz="1400" b="1" i="0" u="none" strike="noStrike">
                          <a:latin typeface="B Nazanin"/>
                        </a:rPr>
                        <a:t>هزینه محاسبه و نگهداری اطلاعات صورتحساب و تهیه گزارشات در سیستم جامع فروش </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rtl="1" fontAlgn="ctr"/>
                      <a:r>
                        <a:rPr lang="fa-IR" sz="1400" b="1" i="0" u="none" strike="noStrike">
                          <a:latin typeface="B Nazanin"/>
                        </a:rPr>
                        <a:t>اشتراک </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400" b="1" i="0" u="none" strike="noStrike">
                          <a:latin typeface="B Nazanin"/>
                        </a:rPr>
                        <a:t>2,371,608</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400" b="1" i="0" u="none" strike="noStrike">
                          <a:latin typeface="B Nazanin"/>
                        </a:rPr>
                        <a:t>10,313</a:t>
                      </a:r>
                    </a:p>
                  </a:txBody>
                  <a:tcPr marL="3361" marR="3361" marT="336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264348">
                <a:tc vMerge="1">
                  <a:txBody>
                    <a:bodyPr/>
                    <a:lstStyle/>
                    <a:p>
                      <a:endParaRPr lang="en-US"/>
                    </a:p>
                  </a:txBody>
                  <a:tcPr/>
                </a:tc>
                <a:tc>
                  <a:txBody>
                    <a:bodyPr/>
                    <a:lstStyle/>
                    <a:p>
                      <a:pPr algn="ctr" rtl="0" fontAlgn="ctr"/>
                      <a:r>
                        <a:rPr lang="en-US" sz="1400" b="1" i="0" u="none" strike="noStrike">
                          <a:latin typeface="B Nazanin"/>
                        </a:rPr>
                        <a:t>4</a:t>
                      </a:r>
                    </a:p>
                  </a:txBody>
                  <a:tcPr marL="3361" marR="3361" marT="336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rtl="1" fontAlgn="ctr"/>
                      <a:r>
                        <a:rPr lang="fa-IR" sz="1400" b="1" i="0" u="none" strike="noStrike">
                          <a:latin typeface="B Nazanin"/>
                        </a:rPr>
                        <a:t>هزینه های نگهداری و بایگانی سوابق مشترکین </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rtl="1" fontAlgn="ctr"/>
                      <a:r>
                        <a:rPr lang="fa-IR" sz="1400" b="1" i="0" u="none" strike="noStrike">
                          <a:latin typeface="B Nazanin"/>
                        </a:rPr>
                        <a:t>پرونده </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400" b="1" i="0" u="none" strike="noStrike">
                          <a:latin typeface="B Nazanin"/>
                        </a:rPr>
                        <a:t>2,371,608</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400" b="1" i="0" u="none" strike="noStrike">
                          <a:latin typeface="B Nazanin"/>
                        </a:rPr>
                        <a:t>9,249</a:t>
                      </a:r>
                    </a:p>
                  </a:txBody>
                  <a:tcPr marL="3361" marR="3361" marT="336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264348">
                <a:tc vMerge="1">
                  <a:txBody>
                    <a:bodyPr/>
                    <a:lstStyle/>
                    <a:p>
                      <a:endParaRPr lang="en-US"/>
                    </a:p>
                  </a:txBody>
                  <a:tcPr/>
                </a:tc>
                <a:tc rowSpan="2">
                  <a:txBody>
                    <a:bodyPr/>
                    <a:lstStyle/>
                    <a:p>
                      <a:pPr algn="ctr" rtl="0" fontAlgn="ctr"/>
                      <a:r>
                        <a:rPr lang="en-US" sz="1400" b="1" i="0" u="none" strike="noStrike" dirty="0">
                          <a:latin typeface="B Nazanin"/>
                        </a:rPr>
                        <a:t>5</a:t>
                      </a:r>
                    </a:p>
                  </a:txBody>
                  <a:tcPr marL="3361" marR="3361" marT="336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rtl="1" fontAlgn="ctr"/>
                      <a:r>
                        <a:rPr lang="fa-IR" sz="1400" b="1" i="0" u="none" strike="noStrike">
                          <a:latin typeface="B Nazanin"/>
                        </a:rPr>
                        <a:t>هزینه صدور قبوض  ،  توزیع قبوض  و وصول </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1" i="0" u="none" strike="noStrike">
                          <a:latin typeface="B Nazanin"/>
                        </a:rPr>
                        <a:t>غیر دیماندی </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1" i="0" u="none" strike="noStrike">
                          <a:latin typeface="B Nazanin"/>
                        </a:rPr>
                        <a:t>اشتراک </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400" b="1" i="0" u="none" strike="noStrike">
                          <a:latin typeface="B Nazanin"/>
                        </a:rPr>
                        <a:t>2,330,573</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400" b="1" i="0" u="none" strike="noStrike">
                          <a:latin typeface="B Nazanin"/>
                        </a:rPr>
                        <a:t>209,052</a:t>
                      </a:r>
                    </a:p>
                  </a:txBody>
                  <a:tcPr marL="3361" marR="3361" marT="336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264348">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rtl="1" fontAlgn="ctr"/>
                      <a:r>
                        <a:rPr lang="fa-IR" sz="1400" b="1" i="0" u="none" strike="noStrike">
                          <a:latin typeface="B Nazanin"/>
                        </a:rPr>
                        <a:t>دیماندی </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1" i="0" u="none" strike="noStrike">
                          <a:latin typeface="B Nazanin"/>
                        </a:rPr>
                        <a:t>اشتراک </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400" b="1" i="0" u="none" strike="noStrike">
                          <a:latin typeface="B Nazanin"/>
                        </a:rPr>
                        <a:t>41,035</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400" b="1" i="0" u="none" strike="noStrike">
                          <a:latin typeface="B Nazanin"/>
                        </a:rPr>
                        <a:t>30,284</a:t>
                      </a:r>
                    </a:p>
                  </a:txBody>
                  <a:tcPr marL="3361" marR="3361" marT="336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264348">
                <a:tc vMerge="1">
                  <a:txBody>
                    <a:bodyPr/>
                    <a:lstStyle/>
                    <a:p>
                      <a:endParaRPr lang="en-US"/>
                    </a:p>
                  </a:txBody>
                  <a:tcPr/>
                </a:tc>
                <a:tc>
                  <a:txBody>
                    <a:bodyPr/>
                    <a:lstStyle/>
                    <a:p>
                      <a:pPr algn="ctr" rtl="0" fontAlgn="ctr"/>
                      <a:r>
                        <a:rPr lang="en-US" sz="1400" b="1" i="0" u="none" strike="noStrike" dirty="0">
                          <a:latin typeface="B Nazanin"/>
                        </a:rPr>
                        <a:t>6</a:t>
                      </a:r>
                    </a:p>
                  </a:txBody>
                  <a:tcPr marL="3361" marR="3361" marT="336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rtl="1" fontAlgn="ctr"/>
                      <a:r>
                        <a:rPr lang="fa-IR" sz="1400" b="1" i="0" u="none" strike="noStrike" dirty="0">
                          <a:latin typeface="B Nazanin"/>
                        </a:rPr>
                        <a:t>هزینه های مخابراتی  و ارسال پیامک </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rtl="1" fontAlgn="ctr"/>
                      <a:r>
                        <a:rPr lang="fa-IR" sz="1400" b="1" i="0" u="none" strike="noStrike">
                          <a:latin typeface="B Nazanin"/>
                        </a:rPr>
                        <a:t>تعداد</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400" b="1" i="0" u="none" strike="noStrike">
                          <a:latin typeface="B Nazanin"/>
                        </a:rPr>
                        <a:t>1,631,401</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400" b="1" i="0" u="none" strike="noStrike">
                          <a:latin typeface="B Nazanin"/>
                        </a:rPr>
                        <a:t>22,115</a:t>
                      </a:r>
                    </a:p>
                  </a:txBody>
                  <a:tcPr marL="3361" marR="3361" marT="336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0"/>
                  </a:ext>
                </a:extLst>
              </a:tr>
              <a:tr h="264348">
                <a:tc vMerge="1">
                  <a:txBody>
                    <a:bodyPr/>
                    <a:lstStyle/>
                    <a:p>
                      <a:endParaRPr lang="en-US"/>
                    </a:p>
                  </a:txBody>
                  <a:tcPr/>
                </a:tc>
                <a:tc>
                  <a:txBody>
                    <a:bodyPr/>
                    <a:lstStyle/>
                    <a:p>
                      <a:pPr algn="ctr" rtl="0" fontAlgn="ctr"/>
                      <a:r>
                        <a:rPr lang="en-US" sz="1400" b="1" i="0" u="none" strike="noStrike">
                          <a:latin typeface="B Nazanin"/>
                        </a:rPr>
                        <a:t>7</a:t>
                      </a:r>
                    </a:p>
                  </a:txBody>
                  <a:tcPr marL="3361" marR="3361" marT="336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rtl="1" fontAlgn="ctr"/>
                      <a:r>
                        <a:rPr lang="fa-IR" sz="1400" b="1" i="0" u="none" strike="noStrike" dirty="0">
                          <a:latin typeface="B Nazanin"/>
                        </a:rPr>
                        <a:t>کارمزد دریافتی بانکها از وصولی قبوض </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rtl="1" fontAlgn="ctr"/>
                      <a:r>
                        <a:rPr lang="fa-IR" sz="1400" b="1" i="0" u="none" strike="noStrike">
                          <a:latin typeface="B Nazanin"/>
                        </a:rPr>
                        <a:t>تعداد</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400" b="1" i="0" u="none" strike="noStrike">
                          <a:latin typeface="B Nazanin"/>
                        </a:rPr>
                        <a:t>6,950,637</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400" b="1" i="0" u="none" strike="noStrike">
                          <a:latin typeface="B Nazanin"/>
                        </a:rPr>
                        <a:t>8,048</a:t>
                      </a:r>
                    </a:p>
                  </a:txBody>
                  <a:tcPr marL="3361" marR="3361" marT="336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1"/>
                  </a:ext>
                </a:extLst>
              </a:tr>
              <a:tr h="431755">
                <a:tc vMerge="1">
                  <a:txBody>
                    <a:bodyPr/>
                    <a:lstStyle/>
                    <a:p>
                      <a:endParaRPr lang="en-US"/>
                    </a:p>
                  </a:txBody>
                  <a:tcPr/>
                </a:tc>
                <a:tc>
                  <a:txBody>
                    <a:bodyPr/>
                    <a:lstStyle/>
                    <a:p>
                      <a:pPr algn="ctr" rtl="0" fontAlgn="ctr"/>
                      <a:r>
                        <a:rPr lang="en-US" sz="1400" b="1" i="0" u="none" strike="noStrike">
                          <a:latin typeface="B Nazanin"/>
                        </a:rPr>
                        <a:t>8</a:t>
                      </a:r>
                    </a:p>
                  </a:txBody>
                  <a:tcPr marL="3361" marR="3361" marT="336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rtl="1" fontAlgn="ctr"/>
                      <a:r>
                        <a:rPr lang="fa-IR" sz="1400" b="1" i="0" u="none" strike="noStrike" dirty="0">
                          <a:latin typeface="B Nazanin"/>
                        </a:rPr>
                        <a:t>کنترل و بازرسی لوازم اندازه گیری مشترکین غیر دیماندی  (20% غیر دیماندی در سال )</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rtl="1" fontAlgn="ctr"/>
                      <a:r>
                        <a:rPr lang="fa-IR" sz="1400" b="1" i="0" u="none" strike="noStrike">
                          <a:latin typeface="B Nazanin"/>
                        </a:rPr>
                        <a:t>اشتراک </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400" b="1" i="0" u="none" strike="noStrike">
                          <a:latin typeface="B Nazanin"/>
                        </a:rPr>
                        <a:t>452,728</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400" b="1" i="0" u="none" strike="noStrike">
                          <a:latin typeface="B Nazanin"/>
                        </a:rPr>
                        <a:t>94,678</a:t>
                      </a:r>
                    </a:p>
                  </a:txBody>
                  <a:tcPr marL="3361" marR="3361" marT="336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2"/>
                  </a:ext>
                </a:extLst>
              </a:tr>
              <a:tr h="264348">
                <a:tc vMerge="1">
                  <a:txBody>
                    <a:bodyPr/>
                    <a:lstStyle/>
                    <a:p>
                      <a:endParaRPr lang="en-US"/>
                    </a:p>
                  </a:txBody>
                  <a:tcPr/>
                </a:tc>
                <a:tc>
                  <a:txBody>
                    <a:bodyPr/>
                    <a:lstStyle/>
                    <a:p>
                      <a:pPr algn="ctr" rtl="0" fontAlgn="ctr"/>
                      <a:r>
                        <a:rPr lang="en-US" sz="1400" b="1" i="0" u="none" strike="noStrike">
                          <a:latin typeface="B Nazanin"/>
                        </a:rPr>
                        <a:t>9</a:t>
                      </a:r>
                    </a:p>
                  </a:txBody>
                  <a:tcPr marL="3361" marR="3361" marT="336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rtl="1" fontAlgn="ctr"/>
                      <a:r>
                        <a:rPr lang="fa-IR" sz="1400" b="1" i="0" u="none" strike="noStrike" dirty="0">
                          <a:latin typeface="B Nazanin"/>
                        </a:rPr>
                        <a:t>کنترل و بازرسی لوازم اندازه گیری مشترکین دیماندی  (دو بار در سال)</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rtl="1" fontAlgn="ctr"/>
                      <a:r>
                        <a:rPr lang="fa-IR" sz="1400" b="1" i="0" u="none" strike="noStrike" dirty="0">
                          <a:latin typeface="B Nazanin"/>
                        </a:rPr>
                        <a:t>اشتراک </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400" b="1" i="0" u="none" strike="noStrike">
                          <a:latin typeface="B Nazanin"/>
                        </a:rPr>
                        <a:t>81,820</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400" b="1" i="0" u="none" strike="noStrike" dirty="0">
                          <a:latin typeface="B Nazanin"/>
                        </a:rPr>
                        <a:t>35,684</a:t>
                      </a:r>
                    </a:p>
                  </a:txBody>
                  <a:tcPr marL="3361" marR="3361" marT="336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3"/>
                  </a:ext>
                </a:extLst>
              </a:tr>
              <a:tr h="431755">
                <a:tc vMerge="1">
                  <a:txBody>
                    <a:bodyPr/>
                    <a:lstStyle/>
                    <a:p>
                      <a:endParaRPr lang="en-US"/>
                    </a:p>
                  </a:txBody>
                  <a:tcPr/>
                </a:tc>
                <a:tc>
                  <a:txBody>
                    <a:bodyPr/>
                    <a:lstStyle/>
                    <a:p>
                      <a:pPr algn="ctr" rtl="0" fontAlgn="ctr"/>
                      <a:r>
                        <a:rPr lang="en-US" sz="1400" b="1" i="0" u="none" strike="noStrike">
                          <a:latin typeface="B Nazanin"/>
                        </a:rPr>
                        <a:t>10</a:t>
                      </a:r>
                    </a:p>
                  </a:txBody>
                  <a:tcPr marL="3361" marR="3361" marT="336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rtl="1" fontAlgn="ctr"/>
                      <a:r>
                        <a:rPr lang="fa-IR" sz="1400" b="1" i="0" u="none" strike="noStrike">
                          <a:latin typeface="B Nazanin"/>
                        </a:rPr>
                        <a:t>هزینه اصلاح و رفع اشکال لوازم اندازه گیری انشعاب غیر دیماندی  بر اساس کنترل و بازرسی </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rtl="1" fontAlgn="ctr"/>
                      <a:r>
                        <a:rPr lang="fa-IR" sz="1400" b="1" i="0" u="none" strike="noStrike" dirty="0">
                          <a:latin typeface="B Nazanin"/>
                        </a:rPr>
                        <a:t>اشتراک </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400" b="1" i="0" u="none" strike="noStrike" dirty="0">
                          <a:latin typeface="B Nazanin"/>
                        </a:rPr>
                        <a:t>53,000</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400" b="1" i="0" u="none" strike="noStrike">
                          <a:latin typeface="B Nazanin"/>
                        </a:rPr>
                        <a:t>13,039</a:t>
                      </a:r>
                    </a:p>
                  </a:txBody>
                  <a:tcPr marL="3361" marR="3361" marT="336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4"/>
                  </a:ext>
                </a:extLst>
              </a:tr>
              <a:tr h="431755">
                <a:tc vMerge="1">
                  <a:txBody>
                    <a:bodyPr/>
                    <a:lstStyle/>
                    <a:p>
                      <a:endParaRPr lang="en-US"/>
                    </a:p>
                  </a:txBody>
                  <a:tcPr/>
                </a:tc>
                <a:tc>
                  <a:txBody>
                    <a:bodyPr/>
                    <a:lstStyle/>
                    <a:p>
                      <a:pPr algn="ctr" rtl="0" fontAlgn="ctr"/>
                      <a:r>
                        <a:rPr lang="en-US" sz="1400" b="1" i="0" u="none" strike="noStrike">
                          <a:latin typeface="B Nazanin"/>
                        </a:rPr>
                        <a:t>12</a:t>
                      </a:r>
                    </a:p>
                  </a:txBody>
                  <a:tcPr marL="3361" marR="3361" marT="336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rtl="1" fontAlgn="ctr"/>
                      <a:r>
                        <a:rPr lang="fa-IR" sz="1400" b="1" i="0" u="none" strike="noStrike" dirty="0">
                          <a:latin typeface="B Nazanin"/>
                        </a:rPr>
                        <a:t>هزینه اصلاح و رفع اشکال لوازم اندازه گیری انشعاب دیماندی  بر اساس کنترل و بازرسی </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rtl="1" fontAlgn="ctr"/>
                      <a:r>
                        <a:rPr lang="fa-IR" sz="1400" b="1" i="0" u="none" strike="noStrike">
                          <a:latin typeface="B Nazanin"/>
                        </a:rPr>
                        <a:t>اشتراک </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400" b="1" i="0" u="none" strike="noStrike" dirty="0">
                          <a:latin typeface="B Nazanin"/>
                        </a:rPr>
                        <a:t>2,070</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400" b="1" i="0" u="none" strike="noStrike">
                          <a:latin typeface="B Nazanin"/>
                        </a:rPr>
                        <a:t>957</a:t>
                      </a:r>
                    </a:p>
                  </a:txBody>
                  <a:tcPr marL="3361" marR="3361" marT="336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5"/>
                  </a:ext>
                </a:extLst>
              </a:tr>
              <a:tr h="264348">
                <a:tc vMerge="1">
                  <a:txBody>
                    <a:bodyPr/>
                    <a:lstStyle/>
                    <a:p>
                      <a:endParaRPr lang="en-US"/>
                    </a:p>
                  </a:txBody>
                  <a:tcPr/>
                </a:tc>
                <a:tc>
                  <a:txBody>
                    <a:bodyPr/>
                    <a:lstStyle/>
                    <a:p>
                      <a:pPr algn="ctr" rtl="0" fontAlgn="ctr"/>
                      <a:r>
                        <a:rPr lang="en-US" sz="1400" b="1" i="0" u="none" strike="noStrike">
                          <a:latin typeface="B Nazanin"/>
                        </a:rPr>
                        <a:t>13</a:t>
                      </a:r>
                    </a:p>
                  </a:txBody>
                  <a:tcPr marL="3361" marR="3361" marT="336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rtl="1" fontAlgn="ctr"/>
                      <a:r>
                        <a:rPr lang="fa-IR" sz="1400" b="1" i="0" u="none" strike="noStrike">
                          <a:latin typeface="B Nazanin"/>
                        </a:rPr>
                        <a:t>اصلاح مسیر </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rtl="1" fontAlgn="ctr"/>
                      <a:r>
                        <a:rPr lang="fa-IR" sz="1400" b="1" i="0" u="none" strike="noStrike">
                          <a:latin typeface="B Nazanin"/>
                        </a:rPr>
                        <a:t>تعداد</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400" b="1" i="0" u="none" strike="noStrike">
                          <a:latin typeface="B Nazanin"/>
                        </a:rPr>
                        <a:t>237,161</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400" b="1" i="0" u="none" strike="noStrike" dirty="0">
                          <a:latin typeface="B Nazanin"/>
                        </a:rPr>
                        <a:t>3,083</a:t>
                      </a:r>
                    </a:p>
                  </a:txBody>
                  <a:tcPr marL="3361" marR="3361" marT="336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6"/>
                  </a:ext>
                </a:extLst>
              </a:tr>
              <a:tr h="217564">
                <a:tc>
                  <a:txBody>
                    <a:bodyPr/>
                    <a:lstStyle/>
                    <a:p>
                      <a:pPr algn="ctr" rtl="1" fontAlgn="ctr"/>
                      <a:endParaRPr lang="fa-IR" sz="1400" b="1" i="0" u="none" strike="noStrike" dirty="0">
                        <a:latin typeface="B Nazanin"/>
                      </a:endParaRPr>
                    </a:p>
                  </a:txBody>
                  <a:tcPr marL="3361" marR="3361" marT="3361"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rtl="1" fontAlgn="ctr"/>
                      <a:endParaRPr lang="fa-IR" sz="1400" b="1" i="0" u="none" strike="noStrike" dirty="0">
                        <a:latin typeface="B Nazanin"/>
                      </a:endParaRPr>
                    </a:p>
                  </a:txBody>
                  <a:tcPr marL="3361" marR="3361" marT="336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a:txBody>
                    <a:bodyPr/>
                    <a:lstStyle/>
                    <a:p>
                      <a:pPr algn="ctr" rtl="0" fontAlgn="ctr"/>
                      <a:r>
                        <a:rPr lang="en-US" sz="1400" b="1" i="0" u="none" strike="noStrike">
                          <a:latin typeface="B Nazanin"/>
                        </a:rPr>
                        <a:t> </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400" b="1" i="0" u="none" strike="noStrike" dirty="0">
                          <a:latin typeface="B Nazanin"/>
                        </a:rPr>
                        <a:t> </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endParaRPr lang="en-US" sz="1400" b="1" i="0" u="none" strike="noStrike" dirty="0">
                        <a:latin typeface="B Nazanin"/>
                      </a:endParaRPr>
                    </a:p>
                  </a:txBody>
                  <a:tcPr marL="3361" marR="3361" marT="336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29"/>
                  </a:ext>
                </a:extLst>
              </a:tr>
            </a:tbl>
          </a:graphicData>
        </a:graphic>
      </p:graphicFrame>
    </p:spTree>
    <p:extLst>
      <p:ext uri="{BB962C8B-B14F-4D97-AF65-F5344CB8AC3E}">
        <p14:creationId xmlns:p14="http://schemas.microsoft.com/office/powerpoint/2010/main" val="2548595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right)">
                                      <p:cBhvr>
                                        <p:cTn id="7" dur="750"/>
                                        <p:tgtEl>
                                          <p:spTgt spid="39"/>
                                        </p:tgtEl>
                                      </p:cBhvr>
                                    </p:animEffect>
                                  </p:childTnLst>
                                </p:cTn>
                              </p:par>
                            </p:childTnLst>
                          </p:cTn>
                        </p:par>
                        <p:par>
                          <p:cTn id="8" fill="hold">
                            <p:stCondLst>
                              <p:cond delay="750"/>
                            </p:stCondLst>
                            <p:childTnLst>
                              <p:par>
                                <p:cTn id="9" presetID="18" presetClass="entr" presetSubtype="12"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strips(downLeft)">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413023003"/>
              </p:ext>
            </p:extLst>
          </p:nvPr>
        </p:nvGraphicFramePr>
        <p:xfrm>
          <a:off x="142844" y="214290"/>
          <a:ext cx="8715436" cy="8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4" descr="as"/>
          <p:cNvPicPr>
            <a:picLocks noChangeAspect="1" noChangeArrowheads="1"/>
          </p:cNvPicPr>
          <p:nvPr/>
        </p:nvPicPr>
        <p:blipFill>
          <a:blip r:embed="rId7"/>
          <a:srcRect/>
          <a:stretch>
            <a:fillRect/>
          </a:stretch>
        </p:blipFill>
        <p:spPr bwMode="auto">
          <a:xfrm>
            <a:off x="2399506" y="1196752"/>
            <a:ext cx="4202112" cy="3154363"/>
          </a:xfrm>
          <a:prstGeom prst="rect">
            <a:avLst/>
          </a:prstGeom>
          <a:noFill/>
          <a:ln w="76200">
            <a:solidFill>
              <a:srgbClr val="99CC00"/>
            </a:solidFill>
            <a:miter lim="800000"/>
            <a:headEnd/>
            <a:tailEnd/>
          </a:ln>
        </p:spPr>
      </p:pic>
      <p:sp>
        <p:nvSpPr>
          <p:cNvPr id="5" name="Text Box 7"/>
          <p:cNvSpPr txBox="1">
            <a:spLocks noChangeArrowheads="1"/>
          </p:cNvSpPr>
          <p:nvPr/>
        </p:nvSpPr>
        <p:spPr bwMode="auto">
          <a:xfrm>
            <a:off x="395536" y="4797152"/>
            <a:ext cx="8567738" cy="1839913"/>
          </a:xfrm>
          <a:prstGeom prst="rect">
            <a:avLst/>
          </a:prstGeom>
          <a:solidFill>
            <a:srgbClr val="6C9200"/>
          </a:solidFill>
          <a:ln w="38100" cap="rnd">
            <a:solidFill>
              <a:srgbClr val="800000"/>
            </a:solidFill>
            <a:prstDash val="sysDot"/>
            <a:miter lim="800000"/>
            <a:headEnd/>
            <a:tailEnd/>
          </a:ln>
        </p:spPr>
        <p:txBody>
          <a:bodyPr>
            <a:spAutoFit/>
          </a:bodyPr>
          <a:lstStyle/>
          <a:p>
            <a:pPr>
              <a:spcBef>
                <a:spcPct val="50000"/>
              </a:spcBef>
            </a:pPr>
            <a:r>
              <a:rPr lang="ar-SA" sz="2800" dirty="0">
                <a:solidFill>
                  <a:srgbClr val="FFFF66"/>
                </a:solidFill>
                <a:cs typeface="B Homa" panose="00000400000000000000" pitchFamily="2" charset="-78"/>
              </a:rPr>
              <a:t>مهمترين وظيفه مسئولان خدمت به مردم است زيرا فلسفه </a:t>
            </a:r>
            <a:r>
              <a:rPr lang="fa-IR" sz="2800" dirty="0">
                <a:solidFill>
                  <a:srgbClr val="FFFF66"/>
                </a:solidFill>
                <a:cs typeface="B Homa" panose="00000400000000000000" pitchFamily="2" charset="-78"/>
              </a:rPr>
              <a:t>و</a:t>
            </a:r>
            <a:r>
              <a:rPr lang="ar-SA" sz="2800" dirty="0">
                <a:solidFill>
                  <a:srgbClr val="FFFF66"/>
                </a:solidFill>
                <a:cs typeface="B Homa" panose="00000400000000000000" pitchFamily="2" charset="-78"/>
              </a:rPr>
              <a:t>جودي</a:t>
            </a:r>
            <a:endParaRPr lang="fa-IR" sz="2800" dirty="0">
              <a:solidFill>
                <a:srgbClr val="FFFF66"/>
              </a:solidFill>
              <a:cs typeface="B Homa" panose="00000400000000000000" pitchFamily="2" charset="-78"/>
            </a:endParaRPr>
          </a:p>
          <a:p>
            <a:pPr>
              <a:spcBef>
                <a:spcPct val="50000"/>
              </a:spcBef>
            </a:pPr>
            <a:r>
              <a:rPr lang="ar-SA" sz="2800" dirty="0">
                <a:solidFill>
                  <a:srgbClr val="FFFF66"/>
                </a:solidFill>
                <a:cs typeface="B Homa" panose="00000400000000000000" pitchFamily="2" charset="-78"/>
              </a:rPr>
              <a:t> حکومت در اسلام، انجام امور مردم و خدمت رساني به مردم است.</a:t>
            </a:r>
            <a:endParaRPr lang="fa-IR" sz="2800" dirty="0">
              <a:solidFill>
                <a:srgbClr val="FFFF66"/>
              </a:solidFill>
              <a:cs typeface="B Homa" panose="00000400000000000000" pitchFamily="2" charset="-78"/>
            </a:endParaRPr>
          </a:p>
          <a:p>
            <a:pPr algn="l">
              <a:spcBef>
                <a:spcPct val="50000"/>
              </a:spcBef>
            </a:pPr>
            <a:r>
              <a:rPr lang="fa-IR" sz="2800" dirty="0">
                <a:solidFill>
                  <a:srgbClr val="FFFF66"/>
                </a:solidFill>
                <a:cs typeface="B Mehr" pitchFamily="2" charset="-78"/>
              </a:rPr>
              <a:t>             </a:t>
            </a:r>
            <a:r>
              <a:rPr lang="fa-IR" sz="2800" dirty="0">
                <a:solidFill>
                  <a:srgbClr val="000066"/>
                </a:solidFill>
                <a:cs typeface="B Mehr" pitchFamily="2" charset="-78"/>
              </a:rPr>
              <a:t>« </a:t>
            </a:r>
            <a:r>
              <a:rPr lang="fa-IR" sz="2800" dirty="0">
                <a:solidFill>
                  <a:srgbClr val="000066"/>
                </a:solidFill>
                <a:cs typeface="B Jadid" pitchFamily="2" charset="-78"/>
              </a:rPr>
              <a:t>مقام معظم رهبري</a:t>
            </a:r>
            <a:r>
              <a:rPr lang="fa-IR" sz="2800" dirty="0">
                <a:solidFill>
                  <a:srgbClr val="000066"/>
                </a:solidFill>
                <a:cs typeface="B Mehr" pitchFamily="2" charset="-78"/>
              </a:rPr>
              <a:t> »</a:t>
            </a:r>
            <a:endParaRPr lang="en-US" sz="2800" dirty="0">
              <a:solidFill>
                <a:srgbClr val="000066"/>
              </a:solidFill>
              <a:cs typeface="B Mehr" pitchFamily="2" charset="-78"/>
            </a:endParaRPr>
          </a:p>
        </p:txBody>
      </p:sp>
    </p:spTree>
    <p:extLst>
      <p:ext uri="{BB962C8B-B14F-4D97-AF65-F5344CB8AC3E}">
        <p14:creationId xmlns:p14="http://schemas.microsoft.com/office/powerpoint/2010/main" val="4063398584"/>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06.jpg"/>
          <p:cNvPicPr>
            <a:picLocks noChangeAspect="1"/>
          </p:cNvPicPr>
          <p:nvPr/>
        </p:nvPicPr>
        <p:blipFill>
          <a:blip r:embed="rId2" cstate="print">
            <a:grayscl/>
          </a:blip>
          <a:stretch>
            <a:fillRect/>
          </a:stretch>
        </p:blipFill>
        <p:spPr>
          <a:xfrm flipV="1">
            <a:off x="0" y="0"/>
            <a:ext cx="9144000" cy="6858000"/>
          </a:xfrm>
          <a:prstGeom prst="rect">
            <a:avLst/>
          </a:prstGeom>
        </p:spPr>
      </p:pic>
      <p:sp>
        <p:nvSpPr>
          <p:cNvPr id="39" name="Rounded Rectangle 38"/>
          <p:cNvSpPr/>
          <p:nvPr/>
        </p:nvSpPr>
        <p:spPr>
          <a:xfrm>
            <a:off x="1357290" y="857232"/>
            <a:ext cx="7632000" cy="142876"/>
          </a:xfrm>
          <a:prstGeom prst="roundRect">
            <a:avLst/>
          </a:prstGeom>
          <a:gradFill flip="none" rotWithShape="1">
            <a:gsLst>
              <a:gs pos="100000">
                <a:schemeClr val="accent2">
                  <a:lumMod val="20000"/>
                  <a:lumOff val="80000"/>
                  <a:alpha val="0"/>
                </a:schemeClr>
              </a:gs>
              <a:gs pos="100000">
                <a:schemeClr val="bg1">
                  <a:lumMod val="85000"/>
                </a:schemeClr>
              </a:gs>
              <a:gs pos="81000">
                <a:schemeClr val="accent2">
                  <a:lumMod val="40000"/>
                  <a:lumOff val="60000"/>
                </a:schemeClr>
              </a:gs>
              <a:gs pos="60000">
                <a:schemeClr val="accent2">
                  <a:lumMod val="60000"/>
                  <a:lumOff val="40000"/>
                </a:schemeClr>
              </a:gs>
              <a:gs pos="32000">
                <a:schemeClr val="accent2">
                  <a:lumMod val="75000"/>
                </a:schemeClr>
              </a:gs>
            </a:gsLst>
            <a:path path="circle">
              <a:fillToRect l="100000" t="100000"/>
            </a:path>
            <a:tileRect r="-100000" b="-100000"/>
          </a:gradFill>
          <a:ln>
            <a:noFill/>
          </a:ln>
          <a:effectLst>
            <a:outerShdw blurRad="149987" dist="250190" dir="8460000" algn="ctr">
              <a:srgbClr val="000000">
                <a:alpha val="28000"/>
              </a:srgbClr>
            </a:outerShdw>
          </a:effectLst>
        </p:spPr>
        <p:style>
          <a:lnRef idx="1">
            <a:schemeClr val="dk1"/>
          </a:lnRef>
          <a:fillRef idx="2">
            <a:schemeClr val="dk1"/>
          </a:fillRef>
          <a:effectRef idx="1">
            <a:schemeClr val="dk1"/>
          </a:effectRef>
          <a:fontRef idx="minor">
            <a:schemeClr val="dk1"/>
          </a:fontRef>
        </p:style>
        <p:txBody>
          <a:bodyPr rtlCol="0" anchor="ctr"/>
          <a:lstStyle/>
          <a:p>
            <a:r>
              <a:rPr lang="fa-IR" sz="2400" dirty="0">
                <a:solidFill>
                  <a:schemeClr val="bg1"/>
                </a:solidFill>
                <a:cs typeface="B Titr" pitchFamily="2" charset="-78"/>
              </a:rPr>
              <a:t>  </a:t>
            </a:r>
            <a:endParaRPr lang="en-US" sz="2400" dirty="0">
              <a:solidFill>
                <a:schemeClr val="bg1"/>
              </a:solidFill>
              <a:cs typeface="B Titr" pitchFamily="2" charset="-78"/>
            </a:endParaRPr>
          </a:p>
        </p:txBody>
      </p:sp>
      <p:sp>
        <p:nvSpPr>
          <p:cNvPr id="12" name="Title 1"/>
          <p:cNvSpPr>
            <a:spLocks noGrp="1"/>
          </p:cNvSpPr>
          <p:nvPr>
            <p:ph type="title"/>
          </p:nvPr>
        </p:nvSpPr>
        <p:spPr>
          <a:xfrm>
            <a:off x="500034" y="142852"/>
            <a:ext cx="8229600" cy="796908"/>
          </a:xfrm>
        </p:spPr>
        <p:txBody>
          <a:bodyPr>
            <a:normAutofit/>
          </a:bodyPr>
          <a:lstStyle/>
          <a:p>
            <a:pPr algn="r"/>
            <a:r>
              <a:rPr lang="fa-IR" sz="2800" dirty="0" smtClean="0">
                <a:solidFill>
                  <a:schemeClr val="accent2">
                    <a:lumMod val="75000"/>
                  </a:schemeClr>
                </a:solidFill>
                <a:effectLst>
                  <a:outerShdw blurRad="38100" dist="38100" dir="2700000" algn="tl">
                    <a:srgbClr val="000000">
                      <a:alpha val="43137"/>
                    </a:srgbClr>
                  </a:outerShdw>
                </a:effectLst>
                <a:cs typeface="B Titr" pitchFamily="2" charset="-78"/>
              </a:rPr>
              <a:t>برنامه فعالیتهای جاری خدمات مشترکین</a:t>
            </a:r>
            <a:endParaRPr lang="en-US" sz="2800" dirty="0">
              <a:solidFill>
                <a:schemeClr val="accent2">
                  <a:lumMod val="75000"/>
                </a:schemeClr>
              </a:solidFill>
              <a:effectLst>
                <a:outerShdw blurRad="38100" dist="38100" dir="2700000" algn="tl">
                  <a:srgbClr val="000000">
                    <a:alpha val="43137"/>
                  </a:srgbClr>
                </a:outerShdw>
              </a:effectLst>
              <a:cs typeface="B Titr" pitchFamily="2" charset="-78"/>
            </a:endParaRPr>
          </a:p>
        </p:txBody>
      </p:sp>
      <p:graphicFrame>
        <p:nvGraphicFramePr>
          <p:cNvPr id="13" name="Table 12"/>
          <p:cNvGraphicFramePr>
            <a:graphicFrameLocks noGrp="1"/>
          </p:cNvGraphicFramePr>
          <p:nvPr>
            <p:extLst>
              <p:ext uri="{D42A27DB-BD31-4B8C-83A1-F6EECF244321}">
                <p14:modId xmlns:p14="http://schemas.microsoft.com/office/powerpoint/2010/main" val="1823620828"/>
              </p:ext>
            </p:extLst>
          </p:nvPr>
        </p:nvGraphicFramePr>
        <p:xfrm>
          <a:off x="214282" y="1008036"/>
          <a:ext cx="8715436" cy="5675808"/>
        </p:xfrm>
        <a:graphic>
          <a:graphicData uri="http://schemas.openxmlformats.org/drawingml/2006/table">
            <a:tbl>
              <a:tblPr rtl="1"/>
              <a:tblGrid>
                <a:gridCol w="669091">
                  <a:extLst>
                    <a:ext uri="{9D8B030D-6E8A-4147-A177-3AD203B41FA5}">
                      <a16:colId xmlns:a16="http://schemas.microsoft.com/office/drawing/2014/main" val="20000"/>
                    </a:ext>
                  </a:extLst>
                </a:gridCol>
                <a:gridCol w="593216">
                  <a:extLst>
                    <a:ext uri="{9D8B030D-6E8A-4147-A177-3AD203B41FA5}">
                      <a16:colId xmlns:a16="http://schemas.microsoft.com/office/drawing/2014/main" val="20001"/>
                    </a:ext>
                  </a:extLst>
                </a:gridCol>
                <a:gridCol w="3173013">
                  <a:extLst>
                    <a:ext uri="{9D8B030D-6E8A-4147-A177-3AD203B41FA5}">
                      <a16:colId xmlns:a16="http://schemas.microsoft.com/office/drawing/2014/main" val="20002"/>
                    </a:ext>
                  </a:extLst>
                </a:gridCol>
                <a:gridCol w="1345572">
                  <a:extLst>
                    <a:ext uri="{9D8B030D-6E8A-4147-A177-3AD203B41FA5}">
                      <a16:colId xmlns:a16="http://schemas.microsoft.com/office/drawing/2014/main" val="20004"/>
                    </a:ext>
                  </a:extLst>
                </a:gridCol>
                <a:gridCol w="747954">
                  <a:extLst>
                    <a:ext uri="{9D8B030D-6E8A-4147-A177-3AD203B41FA5}">
                      <a16:colId xmlns:a16="http://schemas.microsoft.com/office/drawing/2014/main" val="20005"/>
                    </a:ext>
                  </a:extLst>
                </a:gridCol>
                <a:gridCol w="723710">
                  <a:extLst>
                    <a:ext uri="{9D8B030D-6E8A-4147-A177-3AD203B41FA5}">
                      <a16:colId xmlns:a16="http://schemas.microsoft.com/office/drawing/2014/main" val="20006"/>
                    </a:ext>
                  </a:extLst>
                </a:gridCol>
                <a:gridCol w="1462880">
                  <a:extLst>
                    <a:ext uri="{9D8B030D-6E8A-4147-A177-3AD203B41FA5}">
                      <a16:colId xmlns:a16="http://schemas.microsoft.com/office/drawing/2014/main" val="20007"/>
                    </a:ext>
                  </a:extLst>
                </a:gridCol>
              </a:tblGrid>
              <a:tr h="907678">
                <a:tc>
                  <a:txBody>
                    <a:bodyPr/>
                    <a:lstStyle/>
                    <a:p>
                      <a:pPr algn="ctr" rtl="1" fontAlgn="ctr"/>
                      <a:r>
                        <a:rPr lang="fa-IR" sz="1600" b="1" i="0" u="none" strike="noStrike" dirty="0">
                          <a:latin typeface="B Titr"/>
                        </a:rPr>
                        <a:t>عنوان هدف (استراتژی)</a:t>
                      </a:r>
                    </a:p>
                  </a:txBody>
                  <a:tcPr marL="3361" marR="3361" marT="33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fontAlgn="ctr"/>
                      <a:r>
                        <a:rPr lang="fa-IR" sz="1600" b="1" i="0" u="none" strike="noStrike">
                          <a:latin typeface="B Titr"/>
                        </a:rPr>
                        <a:t>رديف</a:t>
                      </a:r>
                    </a:p>
                  </a:txBody>
                  <a:tcPr marL="3361" marR="3361" marT="336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rtl="1" fontAlgn="ctr"/>
                      <a:r>
                        <a:rPr lang="fa-IR" sz="1600" b="1" i="0" u="none" strike="noStrike">
                          <a:latin typeface="B Titr"/>
                        </a:rPr>
                        <a:t>شرح هزينه</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rtl="1" fontAlgn="ctr"/>
                      <a:r>
                        <a:rPr lang="fa-IR" sz="1600" b="1" i="0" u="none" strike="noStrike">
                          <a:latin typeface="B Titr"/>
                        </a:rPr>
                        <a:t>واحد</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600" b="1" i="0" u="none" strike="noStrike">
                          <a:latin typeface="B Titr"/>
                        </a:rPr>
                        <a:t>مقدار</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600" b="1" i="0" u="none" strike="noStrike" dirty="0" smtClean="0">
                          <a:latin typeface="B Titr"/>
                        </a:rPr>
                        <a:t>پیشنهاد  </a:t>
                      </a:r>
                      <a:r>
                        <a:rPr lang="fa-IR" sz="1600" b="1" i="0" u="none" strike="noStrike" dirty="0">
                          <a:latin typeface="B Titr"/>
                        </a:rPr>
                        <a:t>اعتبار جاری  (میلیون ریال )</a:t>
                      </a:r>
                    </a:p>
                  </a:txBody>
                  <a:tcPr marL="3361" marR="3361" marT="336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607327">
                <a:tc rowSpan="13">
                  <a:txBody>
                    <a:bodyPr/>
                    <a:lstStyle/>
                    <a:p>
                      <a:pPr algn="ctr" rtl="1" fontAlgn="ctr"/>
                      <a:r>
                        <a:rPr lang="fa-IR" sz="1600" b="1" i="0" u="none" strike="noStrike" dirty="0">
                          <a:latin typeface="B Nazanin"/>
                        </a:rPr>
                        <a:t>ارتقاء سطح رضایتمندی مشتریان و تامین برق اقتصادی و تامین منابع مالی صنعت </a:t>
                      </a:r>
                    </a:p>
                  </a:txBody>
                  <a:tcPr marL="3361" marR="3361" marT="3361"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a:latin typeface="B Nazanin"/>
                        </a:rPr>
                        <a:t>1</a:t>
                      </a:r>
                    </a:p>
                  </a:txBody>
                  <a:tcPr marL="3361" marR="3361" marT="336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rtl="1" fontAlgn="ctr"/>
                      <a:r>
                        <a:rPr lang="fa-IR" sz="1600" b="1" i="0" u="none" strike="noStrike">
                          <a:latin typeface="B Nazanin"/>
                        </a:rPr>
                        <a:t>کلیه هزینه های مربوط به فروش انشعاب شامل ( افزایش آمپراژ و قدرت ، ادغام انشعاب ، تفکیک انشعاب ، کاهش آمپراژ  )</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rtl="1" fontAlgn="ctr"/>
                      <a:r>
                        <a:rPr lang="fa-IR" sz="1600" b="1" i="0" u="none" strike="noStrike">
                          <a:latin typeface="B Nazanin"/>
                        </a:rPr>
                        <a:t>فقره </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600" b="1" i="0" u="none" strike="noStrike">
                          <a:latin typeface="B Nazanin"/>
                        </a:rPr>
                        <a:t>100,000</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600" b="1" i="0" u="none" strike="noStrike">
                          <a:latin typeface="B Nazanin"/>
                        </a:rPr>
                        <a:t>12,332</a:t>
                      </a:r>
                    </a:p>
                  </a:txBody>
                  <a:tcPr marL="3361" marR="3361" marT="336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7"/>
                  </a:ext>
                </a:extLst>
              </a:tr>
              <a:tr h="306975">
                <a:tc vMerge="1">
                  <a:txBody>
                    <a:bodyPr/>
                    <a:lstStyle/>
                    <a:p>
                      <a:endParaRPr lang="en-US"/>
                    </a:p>
                  </a:txBody>
                  <a:tcPr/>
                </a:tc>
                <a:tc>
                  <a:txBody>
                    <a:bodyPr/>
                    <a:lstStyle/>
                    <a:p>
                      <a:pPr algn="ctr" rtl="0" fontAlgn="ctr"/>
                      <a:r>
                        <a:rPr lang="en-US" sz="1600" b="1" i="0" u="none" strike="noStrike">
                          <a:latin typeface="B Nazanin"/>
                        </a:rPr>
                        <a:t>2</a:t>
                      </a:r>
                    </a:p>
                  </a:txBody>
                  <a:tcPr marL="3361" marR="3361" marT="336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rtl="1" fontAlgn="ctr"/>
                      <a:r>
                        <a:rPr lang="fa-IR" sz="1600" b="1" i="0" u="none" strike="noStrike">
                          <a:latin typeface="B Nazanin"/>
                        </a:rPr>
                        <a:t>هزینه های پس از فروش شامل (جمع آوری موقت ، تغییر مکان داخلی لوازم اندازه گیری ، نصب مجدد انشعاب )</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rtl="1" fontAlgn="ctr"/>
                      <a:r>
                        <a:rPr lang="fa-IR" sz="1600" b="1" i="0" u="none" strike="noStrike">
                          <a:latin typeface="B Nazanin"/>
                        </a:rPr>
                        <a:t>فقره </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600" b="1" i="0" u="none" strike="noStrike">
                          <a:latin typeface="B Nazanin"/>
                        </a:rPr>
                        <a:t>23,716</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600" b="1" i="0" u="none" strike="noStrike">
                          <a:latin typeface="B Nazanin"/>
                        </a:rPr>
                        <a:t>16,957</a:t>
                      </a:r>
                    </a:p>
                  </a:txBody>
                  <a:tcPr marL="3361" marR="3361" marT="336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8"/>
                  </a:ext>
                </a:extLst>
              </a:tr>
              <a:tr h="306975">
                <a:tc vMerge="1">
                  <a:txBody>
                    <a:bodyPr/>
                    <a:lstStyle/>
                    <a:p>
                      <a:endParaRPr lang="en-US"/>
                    </a:p>
                  </a:txBody>
                  <a:tcPr/>
                </a:tc>
                <a:tc>
                  <a:txBody>
                    <a:bodyPr/>
                    <a:lstStyle/>
                    <a:p>
                      <a:pPr algn="ctr" rtl="0" fontAlgn="ctr"/>
                      <a:r>
                        <a:rPr lang="en-US" sz="1600" b="1" i="0" u="none" strike="noStrike">
                          <a:latin typeface="B Nazanin"/>
                        </a:rPr>
                        <a:t>3</a:t>
                      </a:r>
                    </a:p>
                  </a:txBody>
                  <a:tcPr marL="3361" marR="3361" marT="336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rtl="1" fontAlgn="ctr"/>
                      <a:r>
                        <a:rPr lang="fa-IR" sz="1600" b="1" i="0" u="none" strike="noStrike">
                          <a:latin typeface="B Nazanin"/>
                        </a:rPr>
                        <a:t>مطالعه و بررسی فن آوری های جدید در حوزه خدمات مشترکین </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rtl="1" fontAlgn="ctr"/>
                      <a:r>
                        <a:rPr lang="fa-IR" sz="1600" b="1" i="0" u="none" strike="noStrike">
                          <a:latin typeface="B Nazanin"/>
                        </a:rPr>
                        <a:t>تعداد</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600" b="1" i="0" u="none" strike="noStrike">
                          <a:latin typeface="B Nazanin"/>
                        </a:rPr>
                        <a:t>4</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600" b="1" i="0" u="none" strike="noStrike">
                          <a:latin typeface="B Nazanin"/>
                        </a:rPr>
                        <a:t>25,000</a:t>
                      </a:r>
                    </a:p>
                  </a:txBody>
                  <a:tcPr marL="3361" marR="3361" marT="336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9"/>
                  </a:ext>
                </a:extLst>
              </a:tr>
              <a:tr h="306975">
                <a:tc vMerge="1">
                  <a:txBody>
                    <a:bodyPr/>
                    <a:lstStyle/>
                    <a:p>
                      <a:endParaRPr lang="en-US"/>
                    </a:p>
                  </a:txBody>
                  <a:tcPr/>
                </a:tc>
                <a:tc>
                  <a:txBody>
                    <a:bodyPr/>
                    <a:lstStyle/>
                    <a:p>
                      <a:pPr algn="ctr" rtl="0" fontAlgn="ctr"/>
                      <a:r>
                        <a:rPr lang="en-US" sz="1600" b="1" i="0" u="none" strike="noStrike" dirty="0">
                          <a:latin typeface="B Nazanin"/>
                        </a:rPr>
                        <a:t>4</a:t>
                      </a:r>
                    </a:p>
                  </a:txBody>
                  <a:tcPr marL="3361" marR="3361" marT="336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rtl="1" fontAlgn="ctr"/>
                      <a:r>
                        <a:rPr lang="fa-IR" sz="1600" b="1" i="0" u="none" strike="noStrike">
                          <a:latin typeface="B Nazanin"/>
                        </a:rPr>
                        <a:t>پیاده سازی لستقرار طرح مکانیزه سازی فخیم در شرکت های توزیع </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rtl="1" fontAlgn="ctr"/>
                      <a:r>
                        <a:rPr lang="fa-IR" sz="1600" b="1" i="0" u="none" strike="noStrike">
                          <a:latin typeface="B Nazanin"/>
                        </a:rPr>
                        <a:t> خدمت   </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600" b="1" i="0" u="none" strike="noStrike">
                          <a:latin typeface="B Nazanin"/>
                        </a:rPr>
                        <a:t>16</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600" b="1" i="0" u="none" strike="noStrike">
                          <a:latin typeface="B Nazanin"/>
                        </a:rPr>
                        <a:t>13,500</a:t>
                      </a:r>
                    </a:p>
                  </a:txBody>
                  <a:tcPr marL="3361" marR="3361" marT="336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20"/>
                  </a:ext>
                </a:extLst>
              </a:tr>
              <a:tr h="306975">
                <a:tc vMerge="1">
                  <a:txBody>
                    <a:bodyPr/>
                    <a:lstStyle/>
                    <a:p>
                      <a:endParaRPr lang="en-US"/>
                    </a:p>
                  </a:txBody>
                  <a:tcPr/>
                </a:tc>
                <a:tc rowSpan="2">
                  <a:txBody>
                    <a:bodyPr/>
                    <a:lstStyle/>
                    <a:p>
                      <a:pPr algn="ctr" rtl="0" fontAlgn="ctr"/>
                      <a:r>
                        <a:rPr lang="en-US" sz="1600" b="1" i="0" u="none" strike="noStrike" dirty="0">
                          <a:latin typeface="B Nazanin"/>
                        </a:rPr>
                        <a:t>5</a:t>
                      </a:r>
                    </a:p>
                  </a:txBody>
                  <a:tcPr marL="3361" marR="3361" marT="336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rtl="1" fontAlgn="ctr"/>
                      <a:r>
                        <a:rPr lang="fa-IR" sz="1600" b="1" i="0" u="none" strike="noStrike" dirty="0">
                          <a:latin typeface="B Nazanin"/>
                        </a:rPr>
                        <a:t>هزینه کنترل و نظارت عالی بر عملکرد فعالیتهای خدمات مشترکین </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600" b="1" i="0" u="none" strike="noStrike">
                          <a:latin typeface="B Nazanin"/>
                        </a:rPr>
                        <a:t>نظارت عالیه</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600" b="1" i="0" u="none" strike="noStrike">
                          <a:latin typeface="B Nazanin"/>
                        </a:rPr>
                        <a:t>امور</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600" b="1" i="0" u="none" strike="noStrike">
                          <a:latin typeface="B Nazanin"/>
                        </a:rPr>
                        <a:t>22</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600" b="1" i="0" u="none" strike="noStrike">
                          <a:latin typeface="B Nazanin"/>
                        </a:rPr>
                        <a:t>26,400</a:t>
                      </a:r>
                    </a:p>
                  </a:txBody>
                  <a:tcPr marL="3361" marR="3361" marT="336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21"/>
                  </a:ext>
                </a:extLst>
              </a:tr>
              <a:tr h="30697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rtl="1" fontAlgn="ctr"/>
                      <a:r>
                        <a:rPr lang="fa-IR" sz="1600" b="1" i="0" u="none" strike="noStrike">
                          <a:latin typeface="B Nazanin"/>
                        </a:rPr>
                        <a:t>نظارت میدانی</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600" b="1" i="0" u="none" strike="noStrike">
                          <a:latin typeface="B Nazanin"/>
                        </a:rPr>
                        <a:t>امور</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600" b="1" i="0" u="none" strike="noStrike">
                          <a:latin typeface="B Nazanin"/>
                        </a:rPr>
                        <a:t>22</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600" b="1" i="0" u="none" strike="noStrike">
                          <a:latin typeface="B Nazanin"/>
                        </a:rPr>
                        <a:t>11,500</a:t>
                      </a:r>
                    </a:p>
                  </a:txBody>
                  <a:tcPr marL="3361" marR="3361" marT="336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22"/>
                  </a:ext>
                </a:extLst>
              </a:tr>
              <a:tr h="306975">
                <a:tc vMerge="1">
                  <a:txBody>
                    <a:bodyPr/>
                    <a:lstStyle/>
                    <a:p>
                      <a:endParaRPr lang="en-US"/>
                    </a:p>
                  </a:txBody>
                  <a:tcPr/>
                </a:tc>
                <a:tc>
                  <a:txBody>
                    <a:bodyPr/>
                    <a:lstStyle/>
                    <a:p>
                      <a:pPr algn="ctr" rtl="0" fontAlgn="ctr"/>
                      <a:r>
                        <a:rPr lang="en-US" sz="1600" b="1" i="0" u="none" strike="noStrike">
                          <a:latin typeface="B Nazanin"/>
                        </a:rPr>
                        <a:t>6</a:t>
                      </a:r>
                    </a:p>
                  </a:txBody>
                  <a:tcPr marL="3361" marR="3361" marT="336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rtl="1" fontAlgn="ctr"/>
                      <a:r>
                        <a:rPr lang="fa-IR" sz="1600" b="1" i="0" u="none" strike="noStrike" dirty="0">
                          <a:latin typeface="B Nazanin"/>
                        </a:rPr>
                        <a:t>هزینه های اداری اجرای قانون بیمه مشترکین </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rtl="0" fontAlgn="ctr"/>
                      <a:r>
                        <a:rPr lang="en-US" sz="1600" b="1" i="0" u="none" strike="noStrike">
                          <a:latin typeface="B Nazanin"/>
                        </a:rPr>
                        <a:t> - </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600" b="1" i="0" u="none" strike="noStrike">
                          <a:latin typeface="B Nazanin"/>
                        </a:rPr>
                        <a:t>1</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600" b="1" i="0" u="none" strike="noStrike">
                          <a:latin typeface="B Nazanin"/>
                        </a:rPr>
                        <a:t>1,200</a:t>
                      </a:r>
                    </a:p>
                  </a:txBody>
                  <a:tcPr marL="3361" marR="3361" marT="336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23"/>
                  </a:ext>
                </a:extLst>
              </a:tr>
              <a:tr h="306975">
                <a:tc vMerge="1">
                  <a:txBody>
                    <a:bodyPr/>
                    <a:lstStyle/>
                    <a:p>
                      <a:endParaRPr lang="en-US"/>
                    </a:p>
                  </a:txBody>
                  <a:tcPr/>
                </a:tc>
                <a:tc>
                  <a:txBody>
                    <a:bodyPr/>
                    <a:lstStyle/>
                    <a:p>
                      <a:pPr algn="ctr" rtl="0" fontAlgn="ctr"/>
                      <a:r>
                        <a:rPr lang="en-US" sz="1600" b="1" i="0" u="none" strike="noStrike">
                          <a:latin typeface="B Nazanin"/>
                        </a:rPr>
                        <a:t>7</a:t>
                      </a:r>
                    </a:p>
                  </a:txBody>
                  <a:tcPr marL="3361" marR="3361" marT="336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rtl="1" fontAlgn="ctr"/>
                      <a:r>
                        <a:rPr lang="fa-IR" sz="1600" b="1" i="0" u="none" strike="noStrike" dirty="0">
                          <a:latin typeface="B Nazanin"/>
                        </a:rPr>
                        <a:t>هزینه اطلاع رسانی و تهیه بروشور</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rtl="1" fontAlgn="ctr"/>
                      <a:r>
                        <a:rPr lang="fa-IR" sz="1600" b="1" i="0" u="none" strike="noStrike">
                          <a:latin typeface="B Nazanin"/>
                        </a:rPr>
                        <a:t>تعداد</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600" b="1" i="0" u="none" strike="noStrike">
                          <a:latin typeface="B Nazanin"/>
                        </a:rPr>
                        <a:t>77,100</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600" b="1" i="0" u="none" strike="noStrike">
                          <a:latin typeface="B Nazanin"/>
                        </a:rPr>
                        <a:t>107</a:t>
                      </a:r>
                    </a:p>
                  </a:txBody>
                  <a:tcPr marL="3361" marR="3361" marT="336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24"/>
                  </a:ext>
                </a:extLst>
              </a:tr>
              <a:tr h="306975">
                <a:tc vMerge="1">
                  <a:txBody>
                    <a:bodyPr/>
                    <a:lstStyle/>
                    <a:p>
                      <a:endParaRPr lang="en-US"/>
                    </a:p>
                  </a:txBody>
                  <a:tcPr/>
                </a:tc>
                <a:tc>
                  <a:txBody>
                    <a:bodyPr/>
                    <a:lstStyle/>
                    <a:p>
                      <a:pPr algn="ctr" rtl="0" fontAlgn="ctr"/>
                      <a:r>
                        <a:rPr lang="en-US" sz="1600" b="1" i="0" u="none" strike="noStrike">
                          <a:latin typeface="B Nazanin"/>
                        </a:rPr>
                        <a:t>8</a:t>
                      </a:r>
                    </a:p>
                  </a:txBody>
                  <a:tcPr marL="3361" marR="3361" marT="336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rtl="1" fontAlgn="ctr"/>
                      <a:r>
                        <a:rPr lang="fa-IR" sz="1600" b="1" i="0" u="none" strike="noStrike" dirty="0">
                          <a:latin typeface="B Nazanin"/>
                        </a:rPr>
                        <a:t>هزینه شناسایی  برق غیر مجاز </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rtl="1" fontAlgn="ctr"/>
                      <a:r>
                        <a:rPr lang="fa-IR" sz="1600" b="1" i="0" u="none" strike="noStrike">
                          <a:latin typeface="B Nazanin"/>
                        </a:rPr>
                        <a:t>فقره </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600" b="1" i="0" u="none" strike="noStrike">
                          <a:latin typeface="B Nazanin"/>
                        </a:rPr>
                        <a:t>80,000</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600" b="1" i="0" u="none" strike="noStrike">
                          <a:latin typeface="B Nazanin"/>
                        </a:rPr>
                        <a:t>11,200</a:t>
                      </a:r>
                    </a:p>
                  </a:txBody>
                  <a:tcPr marL="3361" marR="3361" marT="336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25"/>
                  </a:ext>
                </a:extLst>
              </a:tr>
              <a:tr h="306975">
                <a:tc vMerge="1">
                  <a:txBody>
                    <a:bodyPr/>
                    <a:lstStyle/>
                    <a:p>
                      <a:endParaRPr lang="en-US"/>
                    </a:p>
                  </a:txBody>
                  <a:tcPr/>
                </a:tc>
                <a:tc>
                  <a:txBody>
                    <a:bodyPr/>
                    <a:lstStyle/>
                    <a:p>
                      <a:pPr algn="ctr" rtl="0" fontAlgn="ctr"/>
                      <a:r>
                        <a:rPr lang="en-US" sz="1600" b="1" i="0" u="none" strike="noStrike">
                          <a:latin typeface="B Nazanin"/>
                        </a:rPr>
                        <a:t>9</a:t>
                      </a:r>
                    </a:p>
                  </a:txBody>
                  <a:tcPr marL="3361" marR="3361" marT="336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rtl="1" fontAlgn="ctr"/>
                      <a:r>
                        <a:rPr lang="fa-IR" sz="1600" b="1" i="0" u="none" strike="noStrike" dirty="0">
                          <a:latin typeface="B Nazanin"/>
                        </a:rPr>
                        <a:t>هزینه عملیات اجرایی در شناسایی و جمع آوری برق غیر مجاز </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rtl="1" fontAlgn="ctr"/>
                      <a:r>
                        <a:rPr lang="fa-IR" sz="1600" b="1" i="0" u="none" strike="noStrike">
                          <a:latin typeface="B Nazanin"/>
                        </a:rPr>
                        <a:t>فقره </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600" b="1" i="0" u="none" strike="noStrike">
                          <a:latin typeface="B Nazanin"/>
                        </a:rPr>
                        <a:t>80,000</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600" b="1" i="0" u="none" strike="noStrike">
                          <a:latin typeface="B Nazanin"/>
                        </a:rPr>
                        <a:t>24,000</a:t>
                      </a:r>
                    </a:p>
                  </a:txBody>
                  <a:tcPr marL="3361" marR="3361" marT="336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26"/>
                  </a:ext>
                </a:extLst>
              </a:tr>
              <a:tr h="306975">
                <a:tc vMerge="1">
                  <a:txBody>
                    <a:bodyPr/>
                    <a:lstStyle/>
                    <a:p>
                      <a:endParaRPr lang="en-US"/>
                    </a:p>
                  </a:txBody>
                  <a:tcPr/>
                </a:tc>
                <a:tc>
                  <a:txBody>
                    <a:bodyPr/>
                    <a:lstStyle/>
                    <a:p>
                      <a:pPr algn="ctr" rtl="0" fontAlgn="ctr"/>
                      <a:r>
                        <a:rPr lang="en-US" sz="1600" b="1" i="0" u="none" strike="noStrike">
                          <a:latin typeface="B Nazanin"/>
                        </a:rPr>
                        <a:t>10</a:t>
                      </a:r>
                    </a:p>
                  </a:txBody>
                  <a:tcPr marL="3361" marR="3361" marT="336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rtl="1" fontAlgn="ctr"/>
                      <a:r>
                        <a:rPr lang="fa-IR" sz="1600" b="1" i="0" u="none" strike="noStrike" dirty="0">
                          <a:latin typeface="B Nazanin"/>
                        </a:rPr>
                        <a:t>هزینه تشویق عدم استفاده از برق غیر مجاز </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rtl="1" fontAlgn="ctr"/>
                      <a:r>
                        <a:rPr lang="fa-IR" sz="1600" b="1" i="0" u="none" strike="noStrike" dirty="0">
                          <a:latin typeface="B Nazanin"/>
                        </a:rPr>
                        <a:t>فقره </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600" b="1" i="0" u="none" strike="noStrike">
                          <a:latin typeface="B Nazanin"/>
                        </a:rPr>
                        <a:t>80,000</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600" b="1" i="0" u="none" strike="noStrike">
                          <a:latin typeface="B Nazanin"/>
                        </a:rPr>
                        <a:t>8,000</a:t>
                      </a:r>
                    </a:p>
                  </a:txBody>
                  <a:tcPr marL="3361" marR="3361" marT="336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27"/>
                  </a:ext>
                </a:extLst>
              </a:tr>
              <a:tr h="306975">
                <a:tc vMerge="1">
                  <a:txBody>
                    <a:bodyPr/>
                    <a:lstStyle/>
                    <a:p>
                      <a:endParaRPr lang="en-US"/>
                    </a:p>
                  </a:txBody>
                  <a:tcPr/>
                </a:tc>
                <a:tc>
                  <a:txBody>
                    <a:bodyPr/>
                    <a:lstStyle/>
                    <a:p>
                      <a:pPr algn="ctr" rtl="0" fontAlgn="ctr"/>
                      <a:r>
                        <a:rPr lang="en-US" sz="1600" b="1" i="0" u="none" strike="noStrike">
                          <a:latin typeface="B Nazanin"/>
                        </a:rPr>
                        <a:t>11</a:t>
                      </a:r>
                    </a:p>
                  </a:txBody>
                  <a:tcPr marL="3361" marR="3361" marT="336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rtl="0" fontAlgn="ctr"/>
                      <a:r>
                        <a:rPr lang="en-US" sz="1600" b="1" i="0" u="none" strike="noStrike">
                          <a:latin typeface="B Nazanin"/>
                        </a:rPr>
                        <a:t> </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rtl="0" fontAlgn="ctr"/>
                      <a:r>
                        <a:rPr lang="en-US" sz="1600" b="1" i="0" u="none" strike="noStrike" dirty="0">
                          <a:latin typeface="B Nazanin"/>
                        </a:rPr>
                        <a:t> </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600" b="1" i="0" u="none" strike="noStrike" dirty="0">
                          <a:latin typeface="B Nazanin"/>
                        </a:rPr>
                        <a:t> </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600" b="1" i="0" u="none" strike="noStrike">
                          <a:latin typeface="B Nazanin"/>
                        </a:rPr>
                        <a:t> </a:t>
                      </a:r>
                    </a:p>
                  </a:txBody>
                  <a:tcPr marL="3361" marR="3361" marT="336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28"/>
                  </a:ext>
                </a:extLst>
              </a:tr>
              <a:tr h="344903">
                <a:tc vMerge="1">
                  <a:txBody>
                    <a:bodyPr/>
                    <a:lstStyle/>
                    <a:p>
                      <a:endParaRPr lang="en-US"/>
                    </a:p>
                  </a:txBody>
                  <a:tcPr/>
                </a:tc>
                <a:tc gridSpan="3">
                  <a:txBody>
                    <a:bodyPr/>
                    <a:lstStyle/>
                    <a:p>
                      <a:pPr algn="ctr" rtl="1" fontAlgn="ctr"/>
                      <a:r>
                        <a:rPr lang="fa-IR" sz="1600" b="1" i="0" u="none" strike="noStrike">
                          <a:latin typeface="B Nazanin"/>
                        </a:rPr>
                        <a:t>جمع </a:t>
                      </a:r>
                    </a:p>
                  </a:txBody>
                  <a:tcPr marL="3361" marR="3361" marT="336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a:txBody>
                    <a:bodyPr/>
                    <a:lstStyle/>
                    <a:p>
                      <a:pPr algn="ctr" rtl="0" fontAlgn="ctr"/>
                      <a:r>
                        <a:rPr lang="en-US" sz="1600" b="1" i="0" u="none" strike="noStrike">
                          <a:latin typeface="B Nazanin"/>
                        </a:rPr>
                        <a:t> </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600" b="1" i="0" u="none" strike="noStrike" dirty="0">
                          <a:latin typeface="B Nazanin"/>
                        </a:rPr>
                        <a:t> </a:t>
                      </a:r>
                    </a:p>
                  </a:txBody>
                  <a:tcPr marL="3361" marR="3361" marT="336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600" b="1" i="0" u="none" strike="noStrike" dirty="0">
                          <a:latin typeface="B Nazanin"/>
                        </a:rPr>
                        <a:t>818,982</a:t>
                      </a:r>
                    </a:p>
                  </a:txBody>
                  <a:tcPr marL="3361" marR="3361" marT="336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29"/>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right)">
                                      <p:cBhvr>
                                        <p:cTn id="7" dur="750"/>
                                        <p:tgtEl>
                                          <p:spTgt spid="39"/>
                                        </p:tgtEl>
                                      </p:cBhvr>
                                    </p:animEffect>
                                  </p:childTnLst>
                                </p:cTn>
                              </p:par>
                            </p:childTnLst>
                          </p:cTn>
                        </p:par>
                        <p:par>
                          <p:cTn id="8" fill="hold">
                            <p:stCondLst>
                              <p:cond delay="750"/>
                            </p:stCondLst>
                            <p:childTnLst>
                              <p:par>
                                <p:cTn id="9" presetID="18" presetClass="entr" presetSubtype="12"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strips(downLeft)">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06.jpg"/>
          <p:cNvPicPr>
            <a:picLocks noChangeAspect="1"/>
          </p:cNvPicPr>
          <p:nvPr/>
        </p:nvPicPr>
        <p:blipFill>
          <a:blip r:embed="rId2" cstate="print">
            <a:grayscl/>
          </a:blip>
          <a:stretch>
            <a:fillRect/>
          </a:stretch>
        </p:blipFill>
        <p:spPr>
          <a:xfrm flipV="1">
            <a:off x="0" y="0"/>
            <a:ext cx="9144000" cy="6858000"/>
          </a:xfrm>
          <a:prstGeom prst="rect">
            <a:avLst/>
          </a:prstGeom>
        </p:spPr>
      </p:pic>
      <p:sp>
        <p:nvSpPr>
          <p:cNvPr id="39" name="Rounded Rectangle 38"/>
          <p:cNvSpPr/>
          <p:nvPr/>
        </p:nvSpPr>
        <p:spPr>
          <a:xfrm>
            <a:off x="1357290" y="857232"/>
            <a:ext cx="7632000" cy="142876"/>
          </a:xfrm>
          <a:prstGeom prst="roundRect">
            <a:avLst/>
          </a:prstGeom>
          <a:gradFill flip="none" rotWithShape="1">
            <a:gsLst>
              <a:gs pos="100000">
                <a:schemeClr val="accent2">
                  <a:lumMod val="20000"/>
                  <a:lumOff val="80000"/>
                  <a:alpha val="0"/>
                </a:schemeClr>
              </a:gs>
              <a:gs pos="100000">
                <a:schemeClr val="bg1">
                  <a:lumMod val="85000"/>
                </a:schemeClr>
              </a:gs>
              <a:gs pos="81000">
                <a:schemeClr val="accent2">
                  <a:lumMod val="40000"/>
                  <a:lumOff val="60000"/>
                </a:schemeClr>
              </a:gs>
              <a:gs pos="60000">
                <a:schemeClr val="accent2">
                  <a:lumMod val="60000"/>
                  <a:lumOff val="40000"/>
                </a:schemeClr>
              </a:gs>
              <a:gs pos="32000">
                <a:schemeClr val="accent2">
                  <a:lumMod val="75000"/>
                </a:schemeClr>
              </a:gs>
            </a:gsLst>
            <a:path path="circle">
              <a:fillToRect l="100000" t="100000"/>
            </a:path>
            <a:tileRect r="-100000" b="-100000"/>
          </a:gradFill>
          <a:ln>
            <a:noFill/>
          </a:ln>
          <a:effectLst>
            <a:outerShdw blurRad="149987" dist="250190" dir="8460000" algn="ctr">
              <a:srgbClr val="000000">
                <a:alpha val="28000"/>
              </a:srgbClr>
            </a:outerShdw>
          </a:effectLst>
        </p:spPr>
        <p:style>
          <a:lnRef idx="1">
            <a:schemeClr val="dk1"/>
          </a:lnRef>
          <a:fillRef idx="2">
            <a:schemeClr val="dk1"/>
          </a:fillRef>
          <a:effectRef idx="1">
            <a:schemeClr val="dk1"/>
          </a:effectRef>
          <a:fontRef idx="minor">
            <a:schemeClr val="dk1"/>
          </a:fontRef>
        </p:style>
        <p:txBody>
          <a:bodyPr rtlCol="0" anchor="ctr"/>
          <a:lstStyle/>
          <a:p>
            <a:r>
              <a:rPr lang="fa-IR" sz="2400" dirty="0">
                <a:solidFill>
                  <a:schemeClr val="bg1"/>
                </a:solidFill>
                <a:cs typeface="B Titr" pitchFamily="2" charset="-78"/>
              </a:rPr>
              <a:t>  </a:t>
            </a:r>
            <a:endParaRPr lang="en-US" sz="2400" dirty="0">
              <a:solidFill>
                <a:schemeClr val="bg1"/>
              </a:solidFill>
              <a:cs typeface="B Titr" pitchFamily="2" charset="-78"/>
            </a:endParaRPr>
          </a:p>
        </p:txBody>
      </p:sp>
      <p:sp>
        <p:nvSpPr>
          <p:cNvPr id="12" name="Title 1"/>
          <p:cNvSpPr>
            <a:spLocks noGrp="1"/>
          </p:cNvSpPr>
          <p:nvPr>
            <p:ph type="title"/>
          </p:nvPr>
        </p:nvSpPr>
        <p:spPr>
          <a:xfrm>
            <a:off x="500034" y="142852"/>
            <a:ext cx="8229600" cy="796908"/>
          </a:xfrm>
        </p:spPr>
        <p:txBody>
          <a:bodyPr>
            <a:normAutofit/>
          </a:bodyPr>
          <a:lstStyle/>
          <a:p>
            <a:pPr algn="r"/>
            <a:r>
              <a:rPr lang="fa-IR" sz="2800" dirty="0" smtClean="0">
                <a:solidFill>
                  <a:schemeClr val="accent2">
                    <a:lumMod val="75000"/>
                  </a:schemeClr>
                </a:solidFill>
                <a:effectLst>
                  <a:outerShdw blurRad="38100" dist="38100" dir="2700000" algn="tl">
                    <a:srgbClr val="000000">
                      <a:alpha val="43137"/>
                    </a:srgbClr>
                  </a:outerShdw>
                </a:effectLst>
                <a:cs typeface="B Titr" pitchFamily="2" charset="-78"/>
              </a:rPr>
              <a:t>برنامه فعالیت‌های جاري مدیریت مصرف</a:t>
            </a:r>
            <a:endParaRPr lang="en-US" sz="2800" dirty="0">
              <a:solidFill>
                <a:schemeClr val="accent2">
                  <a:lumMod val="75000"/>
                </a:schemeClr>
              </a:solidFill>
              <a:effectLst>
                <a:outerShdw blurRad="38100" dist="38100" dir="2700000" algn="tl">
                  <a:srgbClr val="000000">
                    <a:alpha val="43137"/>
                  </a:srgbClr>
                </a:outerShdw>
              </a:effectLst>
              <a:cs typeface="B Titr" pitchFamily="2" charset="-78"/>
            </a:endParaRPr>
          </a:p>
        </p:txBody>
      </p:sp>
      <p:graphicFrame>
        <p:nvGraphicFramePr>
          <p:cNvPr id="6" name="Table 5"/>
          <p:cNvGraphicFramePr>
            <a:graphicFrameLocks noGrp="1"/>
          </p:cNvGraphicFramePr>
          <p:nvPr/>
        </p:nvGraphicFramePr>
        <p:xfrm>
          <a:off x="428597" y="1142986"/>
          <a:ext cx="8215368" cy="4714904"/>
        </p:xfrm>
        <a:graphic>
          <a:graphicData uri="http://schemas.openxmlformats.org/drawingml/2006/table">
            <a:tbl>
              <a:tblPr rtl="1"/>
              <a:tblGrid>
                <a:gridCol w="945291">
                  <a:extLst>
                    <a:ext uri="{9D8B030D-6E8A-4147-A177-3AD203B41FA5}">
                      <a16:colId xmlns:a16="http://schemas.microsoft.com/office/drawing/2014/main" val="20000"/>
                    </a:ext>
                  </a:extLst>
                </a:gridCol>
                <a:gridCol w="708969">
                  <a:extLst>
                    <a:ext uri="{9D8B030D-6E8A-4147-A177-3AD203B41FA5}">
                      <a16:colId xmlns:a16="http://schemas.microsoft.com/office/drawing/2014/main" val="20001"/>
                    </a:ext>
                  </a:extLst>
                </a:gridCol>
                <a:gridCol w="2602700">
                  <a:extLst>
                    <a:ext uri="{9D8B030D-6E8A-4147-A177-3AD203B41FA5}">
                      <a16:colId xmlns:a16="http://schemas.microsoft.com/office/drawing/2014/main" val="20002"/>
                    </a:ext>
                  </a:extLst>
                </a:gridCol>
                <a:gridCol w="708969">
                  <a:extLst>
                    <a:ext uri="{9D8B030D-6E8A-4147-A177-3AD203B41FA5}">
                      <a16:colId xmlns:a16="http://schemas.microsoft.com/office/drawing/2014/main" val="20003"/>
                    </a:ext>
                  </a:extLst>
                </a:gridCol>
                <a:gridCol w="708969">
                  <a:extLst>
                    <a:ext uri="{9D8B030D-6E8A-4147-A177-3AD203B41FA5}">
                      <a16:colId xmlns:a16="http://schemas.microsoft.com/office/drawing/2014/main" val="20004"/>
                    </a:ext>
                  </a:extLst>
                </a:gridCol>
                <a:gridCol w="1270235">
                  <a:extLst>
                    <a:ext uri="{9D8B030D-6E8A-4147-A177-3AD203B41FA5}">
                      <a16:colId xmlns:a16="http://schemas.microsoft.com/office/drawing/2014/main" val="20005"/>
                    </a:ext>
                  </a:extLst>
                </a:gridCol>
                <a:gridCol w="1270235">
                  <a:extLst>
                    <a:ext uri="{9D8B030D-6E8A-4147-A177-3AD203B41FA5}">
                      <a16:colId xmlns:a16="http://schemas.microsoft.com/office/drawing/2014/main" val="20006"/>
                    </a:ext>
                  </a:extLst>
                </a:gridCol>
              </a:tblGrid>
              <a:tr h="1447561">
                <a:tc>
                  <a:txBody>
                    <a:bodyPr/>
                    <a:lstStyle/>
                    <a:p>
                      <a:pPr algn="ctr" rtl="1" fontAlgn="ctr"/>
                      <a:r>
                        <a:rPr lang="fa-IR" sz="1200" b="1" i="0" u="none" strike="noStrike" dirty="0">
                          <a:latin typeface="B Nazanin"/>
                        </a:rPr>
                        <a:t>عنوان هدف (استراتژی)</a:t>
                      </a:r>
                    </a:p>
                  </a:txBody>
                  <a:tcPr marL="8857" marR="8857" marT="88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200" b="1" i="0" u="none" strike="noStrike">
                          <a:solidFill>
                            <a:srgbClr val="003366"/>
                          </a:solidFill>
                          <a:latin typeface="B Nazanin"/>
                        </a:rPr>
                        <a:t>رديف</a:t>
                      </a:r>
                    </a:p>
                  </a:txBody>
                  <a:tcPr marL="8857" marR="8857" marT="88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200" b="1" i="0" u="none" strike="noStrike">
                          <a:solidFill>
                            <a:srgbClr val="003366"/>
                          </a:solidFill>
                          <a:latin typeface="B Nazanin"/>
                        </a:rPr>
                        <a:t>شرح هزينه</a:t>
                      </a:r>
                    </a:p>
                  </a:txBody>
                  <a:tcPr marL="8857" marR="8857" marT="88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200" b="1" i="0" u="none" strike="noStrike">
                          <a:solidFill>
                            <a:srgbClr val="003366"/>
                          </a:solidFill>
                          <a:latin typeface="B Nazanin"/>
                        </a:rPr>
                        <a:t>واحد</a:t>
                      </a:r>
                    </a:p>
                  </a:txBody>
                  <a:tcPr marL="8857" marR="8857" marT="88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200" b="1" i="0" u="none" strike="noStrike">
                          <a:latin typeface="B Nazanin"/>
                        </a:rPr>
                        <a:t>حجم فعالیت </a:t>
                      </a:r>
                    </a:p>
                  </a:txBody>
                  <a:tcPr marL="8857" marR="8857" marT="88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200" b="1" i="0" u="none" strike="noStrike" dirty="0">
                          <a:latin typeface="B Nazanin"/>
                        </a:rPr>
                        <a:t>مصوب اعتبار جاری  (میلیون ریال)</a:t>
                      </a:r>
                    </a:p>
                  </a:txBody>
                  <a:tcPr marL="8857" marR="8857" marT="88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200" b="1" i="0" u="none" strike="noStrike">
                          <a:solidFill>
                            <a:srgbClr val="003366"/>
                          </a:solidFill>
                          <a:latin typeface="B Nazanin"/>
                        </a:rPr>
                        <a:t>شاخص اثر پذیر از فعالیت</a:t>
                      </a:r>
                    </a:p>
                  </a:txBody>
                  <a:tcPr marL="8857" marR="8857" marT="88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89511">
                <a:tc rowSpan="9">
                  <a:txBody>
                    <a:bodyPr/>
                    <a:lstStyle/>
                    <a:p>
                      <a:pPr algn="ctr" rtl="1" fontAlgn="ctr"/>
                      <a:r>
                        <a:rPr lang="fa-IR" sz="1200" b="1" i="0" u="none" strike="noStrike">
                          <a:solidFill>
                            <a:srgbClr val="000000"/>
                          </a:solidFill>
                          <a:latin typeface="B Nazanin"/>
                        </a:rPr>
                        <a:t>مدیریت یکپارچه و هماهنگ عرضه و تقاضای برق </a:t>
                      </a:r>
                    </a:p>
                  </a:txBody>
                  <a:tcPr marL="8857" marR="8857" marT="8857"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200" b="1" i="0" u="none" strike="noStrike">
                          <a:solidFill>
                            <a:srgbClr val="003366"/>
                          </a:solidFill>
                          <a:latin typeface="B Nazanin"/>
                        </a:rPr>
                        <a:t>1</a:t>
                      </a:r>
                    </a:p>
                  </a:txBody>
                  <a:tcPr marL="8857" marR="8857" marT="88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1" fontAlgn="ctr"/>
                      <a:r>
                        <a:rPr lang="fa-IR" sz="1200" b="1" i="0" u="none" strike="noStrike">
                          <a:latin typeface="B Nazanin"/>
                        </a:rPr>
                        <a:t>فعالیت‌های فرهنگی و آگاه‌سازی </a:t>
                      </a:r>
                    </a:p>
                  </a:txBody>
                  <a:tcPr marL="8857" marR="8857" marT="88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200" b="1" i="0" u="none" strike="noStrike">
                          <a:latin typeface="B Nazanin"/>
                        </a:rPr>
                        <a:t>نفر ساعت</a:t>
                      </a:r>
                    </a:p>
                  </a:txBody>
                  <a:tcPr marL="8857" marR="8857" marT="88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200" b="1" i="0" u="none" strike="noStrike">
                          <a:latin typeface="B Nazanin"/>
                        </a:rPr>
                        <a:t>2,262,296</a:t>
                      </a:r>
                    </a:p>
                  </a:txBody>
                  <a:tcPr marL="8857" marR="8857" marT="88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200" b="1" i="0" u="none" strike="noStrike">
                          <a:latin typeface="B Nazanin"/>
                        </a:rPr>
                        <a:t>15,000</a:t>
                      </a:r>
                    </a:p>
                  </a:txBody>
                  <a:tcPr marL="8857" marR="8857" marT="88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200" b="1" i="0" u="none" strike="noStrike">
                          <a:latin typeface="B Nazanin"/>
                        </a:rPr>
                        <a:t>کاهش انرژی مصرفی</a:t>
                      </a:r>
                    </a:p>
                  </a:txBody>
                  <a:tcPr marL="8857" marR="8857" marT="88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89511">
                <a:tc vMerge="1">
                  <a:txBody>
                    <a:bodyPr/>
                    <a:lstStyle/>
                    <a:p>
                      <a:endParaRPr lang="en-US"/>
                    </a:p>
                  </a:txBody>
                  <a:tcPr/>
                </a:tc>
                <a:tc>
                  <a:txBody>
                    <a:bodyPr/>
                    <a:lstStyle/>
                    <a:p>
                      <a:pPr algn="ctr" rtl="0" fontAlgn="ctr"/>
                      <a:r>
                        <a:rPr lang="en-US" sz="1200" b="1" i="0" u="none" strike="noStrike">
                          <a:solidFill>
                            <a:srgbClr val="003366"/>
                          </a:solidFill>
                          <a:latin typeface="B Nazanin"/>
                        </a:rPr>
                        <a:t>2</a:t>
                      </a:r>
                    </a:p>
                  </a:txBody>
                  <a:tcPr marL="8857" marR="8857" marT="88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1" fontAlgn="ctr"/>
                      <a:r>
                        <a:rPr lang="fa-IR" sz="1200" b="1" i="0" u="none" strike="noStrike" dirty="0">
                          <a:latin typeface="B Nazanin"/>
                        </a:rPr>
                        <a:t>مطالعه مولفه‌های بار  </a:t>
                      </a:r>
                    </a:p>
                  </a:txBody>
                  <a:tcPr marL="8857" marR="8857" marT="88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200" b="1" i="0" u="none" strike="noStrike">
                          <a:latin typeface="B Nazanin"/>
                        </a:rPr>
                        <a:t>پروژه</a:t>
                      </a:r>
                    </a:p>
                  </a:txBody>
                  <a:tcPr marL="8857" marR="8857" marT="88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200" b="1" i="0" u="none" strike="noStrike">
                          <a:latin typeface="B Nazanin"/>
                        </a:rPr>
                        <a:t>1</a:t>
                      </a:r>
                    </a:p>
                  </a:txBody>
                  <a:tcPr marL="8857" marR="8857" marT="88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200" b="1" i="0" u="none" strike="noStrike">
                          <a:latin typeface="B Nazanin"/>
                        </a:rPr>
                        <a:t>2,000</a:t>
                      </a:r>
                    </a:p>
                  </a:txBody>
                  <a:tcPr marL="8857" marR="8857" marT="88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200" b="1" i="0" u="none" strike="noStrike">
                          <a:latin typeface="B Nazanin"/>
                        </a:rPr>
                        <a:t>کاهش انرژی مصرفی</a:t>
                      </a:r>
                    </a:p>
                  </a:txBody>
                  <a:tcPr marL="8857" marR="8857" marT="88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89511">
                <a:tc vMerge="1">
                  <a:txBody>
                    <a:bodyPr/>
                    <a:lstStyle/>
                    <a:p>
                      <a:endParaRPr lang="en-US"/>
                    </a:p>
                  </a:txBody>
                  <a:tcPr/>
                </a:tc>
                <a:tc>
                  <a:txBody>
                    <a:bodyPr/>
                    <a:lstStyle/>
                    <a:p>
                      <a:pPr algn="ctr" rtl="0" fontAlgn="ctr"/>
                      <a:r>
                        <a:rPr lang="en-US" sz="1200" b="1" i="0" u="none" strike="noStrike">
                          <a:solidFill>
                            <a:srgbClr val="003366"/>
                          </a:solidFill>
                          <a:latin typeface="B Nazanin"/>
                        </a:rPr>
                        <a:t>3</a:t>
                      </a:r>
                    </a:p>
                  </a:txBody>
                  <a:tcPr marL="8857" marR="8857" marT="88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1" fontAlgn="ctr"/>
                      <a:r>
                        <a:rPr lang="fa-IR" sz="1200" b="1" i="0" u="none" strike="noStrike" dirty="0">
                          <a:latin typeface="B Nazanin"/>
                        </a:rPr>
                        <a:t>مطالعه شاخص‌های مصرف در هر تعرفه</a:t>
                      </a:r>
                    </a:p>
                  </a:txBody>
                  <a:tcPr marL="8857" marR="8857" marT="88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200" b="1" i="0" u="none" strike="noStrike">
                          <a:latin typeface="B Nazanin"/>
                        </a:rPr>
                        <a:t>پروژه</a:t>
                      </a:r>
                    </a:p>
                  </a:txBody>
                  <a:tcPr marL="8857" marR="8857" marT="88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200" b="1" i="0" u="none" strike="noStrike">
                          <a:latin typeface="B Nazanin"/>
                        </a:rPr>
                        <a:t>1</a:t>
                      </a:r>
                    </a:p>
                  </a:txBody>
                  <a:tcPr marL="8857" marR="8857" marT="88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200" b="1" i="0" u="none" strike="noStrike">
                          <a:latin typeface="B Nazanin"/>
                        </a:rPr>
                        <a:t>2,000</a:t>
                      </a:r>
                    </a:p>
                  </a:txBody>
                  <a:tcPr marL="8857" marR="8857" marT="88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200" b="1" i="0" u="none" strike="noStrike">
                          <a:latin typeface="B Nazanin"/>
                        </a:rPr>
                        <a:t>کاهش انرژی مصرفی</a:t>
                      </a:r>
                    </a:p>
                  </a:txBody>
                  <a:tcPr marL="8857" marR="8857" marT="88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689314">
                <a:tc vMerge="1">
                  <a:txBody>
                    <a:bodyPr/>
                    <a:lstStyle/>
                    <a:p>
                      <a:endParaRPr lang="en-US"/>
                    </a:p>
                  </a:txBody>
                  <a:tcPr/>
                </a:tc>
                <a:tc>
                  <a:txBody>
                    <a:bodyPr/>
                    <a:lstStyle/>
                    <a:p>
                      <a:pPr algn="ctr" rtl="0" fontAlgn="ctr"/>
                      <a:r>
                        <a:rPr lang="en-US" sz="1200" b="1" i="0" u="none" strike="noStrike">
                          <a:solidFill>
                            <a:srgbClr val="003366"/>
                          </a:solidFill>
                          <a:latin typeface="B Nazanin"/>
                        </a:rPr>
                        <a:t>4</a:t>
                      </a:r>
                    </a:p>
                  </a:txBody>
                  <a:tcPr marL="8857" marR="8857" marT="88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1" fontAlgn="ctr"/>
                      <a:r>
                        <a:rPr lang="fa-IR" sz="1200" b="1" i="0" u="none" strike="noStrike" dirty="0">
                          <a:latin typeface="B Nazanin"/>
                        </a:rPr>
                        <a:t>تدوین برنامه‌های مدیریت سمت تقاضا با هدف کاهش دیماند و انرژی مصرفی</a:t>
                      </a:r>
                    </a:p>
                  </a:txBody>
                  <a:tcPr marL="8857" marR="8857" marT="88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200" b="1" i="0" u="none" strike="noStrike">
                          <a:latin typeface="B Nazanin"/>
                        </a:rPr>
                        <a:t>پروژه</a:t>
                      </a:r>
                    </a:p>
                  </a:txBody>
                  <a:tcPr marL="8857" marR="8857" marT="88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200" b="1" i="0" u="none" strike="noStrike">
                          <a:latin typeface="B Nazanin"/>
                        </a:rPr>
                        <a:t>1</a:t>
                      </a:r>
                    </a:p>
                  </a:txBody>
                  <a:tcPr marL="8857" marR="8857" marT="88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200" b="1" i="0" u="none" strike="noStrike">
                          <a:latin typeface="B Nazanin"/>
                        </a:rPr>
                        <a:t>2,000</a:t>
                      </a:r>
                    </a:p>
                  </a:txBody>
                  <a:tcPr marL="8857" marR="8857" marT="88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200" b="1" i="0" u="none" strike="noStrike">
                          <a:latin typeface="B Nazanin"/>
                        </a:rPr>
                        <a:t>کاهش انرژی مصرفی</a:t>
                      </a:r>
                    </a:p>
                  </a:txBody>
                  <a:tcPr marL="8857" marR="8857" marT="88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454947">
                <a:tc vMerge="1">
                  <a:txBody>
                    <a:bodyPr/>
                    <a:lstStyle/>
                    <a:p>
                      <a:endParaRPr lang="en-US"/>
                    </a:p>
                  </a:txBody>
                  <a:tcPr/>
                </a:tc>
                <a:tc>
                  <a:txBody>
                    <a:bodyPr/>
                    <a:lstStyle/>
                    <a:p>
                      <a:pPr algn="ctr" rtl="0" fontAlgn="ctr"/>
                      <a:r>
                        <a:rPr lang="en-US" sz="1200" b="1" i="0" u="none" strike="noStrike">
                          <a:solidFill>
                            <a:srgbClr val="003366"/>
                          </a:solidFill>
                          <a:latin typeface="B Nazanin"/>
                        </a:rPr>
                        <a:t>5</a:t>
                      </a:r>
                    </a:p>
                  </a:txBody>
                  <a:tcPr marL="8857" marR="8857" marT="88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1" fontAlgn="ctr"/>
                      <a:r>
                        <a:rPr lang="fa-IR" sz="1200" b="1" i="0" u="none" strike="noStrike">
                          <a:latin typeface="B Nazanin"/>
                        </a:rPr>
                        <a:t>اجرای برنامه‌های مدیریت سمت تقاضا با رعایت الویت‌ها </a:t>
                      </a:r>
                    </a:p>
                  </a:txBody>
                  <a:tcPr marL="8857" marR="8857" marT="88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200" b="1" i="0" u="none" strike="noStrike">
                          <a:latin typeface="B Nazanin"/>
                        </a:rPr>
                        <a:t>برنامه</a:t>
                      </a:r>
                    </a:p>
                  </a:txBody>
                  <a:tcPr marL="8857" marR="8857" marT="88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200" b="1" i="0" u="none" strike="noStrike">
                          <a:latin typeface="B Nazanin"/>
                        </a:rPr>
                        <a:t>10</a:t>
                      </a:r>
                    </a:p>
                  </a:txBody>
                  <a:tcPr marL="8857" marR="8857" marT="88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200" b="1" i="0" u="none" strike="noStrike">
                          <a:latin typeface="B Nazanin"/>
                        </a:rPr>
                        <a:t>1,000</a:t>
                      </a:r>
                    </a:p>
                  </a:txBody>
                  <a:tcPr marL="8857" marR="8857" marT="88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200" b="1" i="0" u="none" strike="noStrike">
                          <a:latin typeface="B Nazanin"/>
                        </a:rPr>
                        <a:t>کاهش انرژی مصرفی</a:t>
                      </a:r>
                    </a:p>
                  </a:txBody>
                  <a:tcPr marL="8857" marR="8857" marT="88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289511">
                <a:tc vMerge="1">
                  <a:txBody>
                    <a:bodyPr/>
                    <a:lstStyle/>
                    <a:p>
                      <a:endParaRPr lang="en-US"/>
                    </a:p>
                  </a:txBody>
                  <a:tcPr/>
                </a:tc>
                <a:tc>
                  <a:txBody>
                    <a:bodyPr/>
                    <a:lstStyle/>
                    <a:p>
                      <a:pPr algn="ctr" rtl="0" fontAlgn="ctr"/>
                      <a:r>
                        <a:rPr lang="en-US" sz="1200" b="1" i="0" u="none" strike="noStrike">
                          <a:solidFill>
                            <a:srgbClr val="003366"/>
                          </a:solidFill>
                          <a:latin typeface="B Nazanin"/>
                        </a:rPr>
                        <a:t>6</a:t>
                      </a:r>
                    </a:p>
                  </a:txBody>
                  <a:tcPr marL="8857" marR="8857" marT="88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1" fontAlgn="ctr"/>
                      <a:r>
                        <a:rPr lang="fa-IR" sz="1200" b="1" i="0" u="none" strike="noStrike">
                          <a:latin typeface="B Nazanin"/>
                        </a:rPr>
                        <a:t>اقدامات مرتبط با مولدهای خود تامین </a:t>
                      </a:r>
                    </a:p>
                  </a:txBody>
                  <a:tcPr marL="8857" marR="8857" marT="88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200" b="1" i="0" u="none" strike="noStrike">
                          <a:latin typeface="B Nazanin"/>
                        </a:rPr>
                        <a:t>مشترک</a:t>
                      </a:r>
                    </a:p>
                  </a:txBody>
                  <a:tcPr marL="8857" marR="8857" marT="88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200" b="1" i="0" u="none" strike="noStrike">
                          <a:latin typeface="B Nazanin"/>
                        </a:rPr>
                        <a:t>200</a:t>
                      </a:r>
                    </a:p>
                  </a:txBody>
                  <a:tcPr marL="8857" marR="8857" marT="88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200" b="1" i="0" u="none" strike="noStrike">
                          <a:latin typeface="B Nazanin"/>
                        </a:rPr>
                        <a:t>100</a:t>
                      </a:r>
                    </a:p>
                  </a:txBody>
                  <a:tcPr marL="8857" marR="8857" marT="88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200" b="1" i="0" u="none" strike="noStrike">
                          <a:latin typeface="B Nazanin"/>
                        </a:rPr>
                        <a:t>کاهش پیک بار</a:t>
                      </a:r>
                    </a:p>
                  </a:txBody>
                  <a:tcPr marL="8857" marR="8857" marT="88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289511">
                <a:tc vMerge="1">
                  <a:txBody>
                    <a:bodyPr/>
                    <a:lstStyle/>
                    <a:p>
                      <a:endParaRPr lang="en-US"/>
                    </a:p>
                  </a:txBody>
                  <a:tcPr/>
                </a:tc>
                <a:tc>
                  <a:txBody>
                    <a:bodyPr/>
                    <a:lstStyle/>
                    <a:p>
                      <a:pPr algn="ctr" rtl="0" fontAlgn="ctr"/>
                      <a:r>
                        <a:rPr lang="en-US" sz="1200" b="1" i="0" u="none" strike="noStrike">
                          <a:solidFill>
                            <a:srgbClr val="003366"/>
                          </a:solidFill>
                          <a:latin typeface="B Nazanin"/>
                        </a:rPr>
                        <a:t>7</a:t>
                      </a:r>
                    </a:p>
                  </a:txBody>
                  <a:tcPr marL="8857" marR="8857" marT="88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1" fontAlgn="ctr"/>
                      <a:r>
                        <a:rPr lang="fa-IR" sz="1200" b="1" i="0" u="none" strike="noStrike">
                          <a:latin typeface="B Nazanin"/>
                        </a:rPr>
                        <a:t>پیگیری نصب کنتورهای طرح فهام </a:t>
                      </a:r>
                    </a:p>
                  </a:txBody>
                  <a:tcPr marL="8857" marR="8857" marT="88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200" b="1" i="0" u="none" strike="noStrike">
                          <a:latin typeface="B Nazanin"/>
                        </a:rPr>
                        <a:t>مشترک</a:t>
                      </a:r>
                    </a:p>
                  </a:txBody>
                  <a:tcPr marL="8857" marR="8857" marT="88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200" b="1" i="0" u="none" strike="noStrike">
                          <a:latin typeface="B Nazanin"/>
                        </a:rPr>
                        <a:t>18,000</a:t>
                      </a:r>
                    </a:p>
                  </a:txBody>
                  <a:tcPr marL="8857" marR="8857" marT="88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200" b="1" i="0" u="none" strike="noStrike">
                          <a:latin typeface="B Nazanin"/>
                        </a:rPr>
                        <a:t>900</a:t>
                      </a:r>
                    </a:p>
                  </a:txBody>
                  <a:tcPr marL="8857" marR="8857" marT="88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200" b="1" i="0" u="none" strike="noStrike">
                          <a:latin typeface="B Nazanin"/>
                        </a:rPr>
                        <a:t>کاهش پیک بار</a:t>
                      </a:r>
                    </a:p>
                  </a:txBody>
                  <a:tcPr marL="8857" marR="8857" marT="88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289511">
                <a:tc vMerge="1">
                  <a:txBody>
                    <a:bodyPr/>
                    <a:lstStyle/>
                    <a:p>
                      <a:endParaRPr lang="en-US"/>
                    </a:p>
                  </a:txBody>
                  <a:tcPr/>
                </a:tc>
                <a:tc>
                  <a:txBody>
                    <a:bodyPr/>
                    <a:lstStyle/>
                    <a:p>
                      <a:pPr algn="ctr" rtl="0" fontAlgn="ctr"/>
                      <a:r>
                        <a:rPr lang="fa-IR" sz="1200" b="1" i="0" u="none" strike="noStrike" dirty="0" smtClean="0">
                          <a:solidFill>
                            <a:srgbClr val="003366"/>
                          </a:solidFill>
                          <a:latin typeface="B Nazanin"/>
                        </a:rPr>
                        <a:t>8</a:t>
                      </a:r>
                      <a:endParaRPr lang="en-US" sz="1200" b="1" i="0" u="none" strike="noStrike" dirty="0">
                        <a:solidFill>
                          <a:srgbClr val="003366"/>
                        </a:solidFill>
                        <a:latin typeface="B Nazanin"/>
                      </a:endParaRPr>
                    </a:p>
                  </a:txBody>
                  <a:tcPr marL="8857" marR="8857" marT="88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1" fontAlgn="ctr"/>
                      <a:r>
                        <a:rPr lang="fa-IR" sz="1200" b="1" i="0" u="none" strike="noStrike">
                          <a:latin typeface="B Nazanin"/>
                        </a:rPr>
                        <a:t>نصب سایبان برای کولر آبی ادارات</a:t>
                      </a:r>
                    </a:p>
                  </a:txBody>
                  <a:tcPr marL="8857" marR="8857" marT="88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200" b="1" i="0" u="none" strike="noStrike">
                          <a:latin typeface="B Nazanin"/>
                        </a:rPr>
                        <a:t>تعداد</a:t>
                      </a:r>
                    </a:p>
                  </a:txBody>
                  <a:tcPr marL="8857" marR="8857" marT="88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200" b="1" i="0" u="none" strike="noStrike">
                          <a:latin typeface="B Nazanin"/>
                        </a:rPr>
                        <a:t>2,000</a:t>
                      </a:r>
                    </a:p>
                  </a:txBody>
                  <a:tcPr marL="8857" marR="8857" marT="88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200" b="1" i="0" u="none" strike="noStrike">
                          <a:latin typeface="B Nazanin"/>
                        </a:rPr>
                        <a:t>6,000</a:t>
                      </a:r>
                    </a:p>
                  </a:txBody>
                  <a:tcPr marL="8857" marR="8857" marT="88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200" b="1" i="0" u="none" strike="noStrike">
                          <a:latin typeface="B Nazanin"/>
                        </a:rPr>
                        <a:t>کاهش انرژی مصرفی</a:t>
                      </a:r>
                    </a:p>
                  </a:txBody>
                  <a:tcPr marL="8857" marR="8857" marT="88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386016">
                <a:tc vMerge="1">
                  <a:txBody>
                    <a:bodyPr/>
                    <a:lstStyle/>
                    <a:p>
                      <a:endParaRPr lang="en-US"/>
                    </a:p>
                  </a:txBody>
                  <a:tcPr/>
                </a:tc>
                <a:tc gridSpan="2">
                  <a:txBody>
                    <a:bodyPr/>
                    <a:lstStyle/>
                    <a:p>
                      <a:pPr algn="ctr" rtl="1" fontAlgn="ctr"/>
                      <a:r>
                        <a:rPr lang="fa-IR" sz="1200" b="1" i="0" u="none" strike="noStrike">
                          <a:solidFill>
                            <a:srgbClr val="003366"/>
                          </a:solidFill>
                          <a:latin typeface="B Nazanin"/>
                        </a:rPr>
                        <a:t>جمع </a:t>
                      </a:r>
                    </a:p>
                  </a:txBody>
                  <a:tcPr marL="8857" marR="8857" marT="88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rtl="0" fontAlgn="ctr"/>
                      <a:r>
                        <a:rPr lang="en-US" sz="1200" b="1" i="0" u="none" strike="noStrike">
                          <a:solidFill>
                            <a:srgbClr val="003366"/>
                          </a:solidFill>
                          <a:latin typeface="B Nazanin"/>
                        </a:rPr>
                        <a:t> </a:t>
                      </a:r>
                    </a:p>
                  </a:txBody>
                  <a:tcPr marL="8857" marR="8857" marT="88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200" b="1" i="0" u="none" strike="noStrike">
                          <a:solidFill>
                            <a:srgbClr val="003366"/>
                          </a:solidFill>
                          <a:latin typeface="B Nazanin"/>
                        </a:rPr>
                        <a:t> </a:t>
                      </a:r>
                    </a:p>
                  </a:txBody>
                  <a:tcPr marL="8857" marR="8857" marT="88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200" b="1" i="0" u="none" strike="noStrike">
                          <a:solidFill>
                            <a:srgbClr val="003366"/>
                          </a:solidFill>
                          <a:latin typeface="B Nazanin"/>
                        </a:rPr>
                        <a:t>29,000</a:t>
                      </a:r>
                    </a:p>
                  </a:txBody>
                  <a:tcPr marL="8857" marR="8857" marT="88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200" b="1" i="0" u="none" strike="noStrike" dirty="0">
                          <a:latin typeface="B Nazanin"/>
                        </a:rPr>
                        <a:t> </a:t>
                      </a:r>
                    </a:p>
                  </a:txBody>
                  <a:tcPr marL="8857" marR="8857" marT="88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right)">
                                      <p:cBhvr>
                                        <p:cTn id="7" dur="750"/>
                                        <p:tgtEl>
                                          <p:spTgt spid="39"/>
                                        </p:tgtEl>
                                      </p:cBhvr>
                                    </p:animEffect>
                                  </p:childTnLst>
                                </p:cTn>
                              </p:par>
                            </p:childTnLst>
                          </p:cTn>
                        </p:par>
                        <p:par>
                          <p:cTn id="8" fill="hold">
                            <p:stCondLst>
                              <p:cond delay="750"/>
                            </p:stCondLst>
                            <p:childTnLst>
                              <p:par>
                                <p:cTn id="9" presetID="18" presetClass="entr" presetSubtype="12"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strips(downLeft)">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06.jpg"/>
          <p:cNvPicPr>
            <a:picLocks noChangeAspect="1"/>
          </p:cNvPicPr>
          <p:nvPr/>
        </p:nvPicPr>
        <p:blipFill>
          <a:blip r:embed="rId2" cstate="print">
            <a:grayscl/>
          </a:blip>
          <a:stretch>
            <a:fillRect/>
          </a:stretch>
        </p:blipFill>
        <p:spPr>
          <a:xfrm flipV="1">
            <a:off x="0" y="0"/>
            <a:ext cx="9144000" cy="6858000"/>
          </a:xfrm>
          <a:prstGeom prst="rect">
            <a:avLst/>
          </a:prstGeom>
        </p:spPr>
      </p:pic>
      <p:sp>
        <p:nvSpPr>
          <p:cNvPr id="39" name="Rounded Rectangle 38"/>
          <p:cNvSpPr/>
          <p:nvPr/>
        </p:nvSpPr>
        <p:spPr>
          <a:xfrm>
            <a:off x="1357290" y="857232"/>
            <a:ext cx="7632000" cy="142876"/>
          </a:xfrm>
          <a:prstGeom prst="roundRect">
            <a:avLst/>
          </a:prstGeom>
          <a:gradFill flip="none" rotWithShape="1">
            <a:gsLst>
              <a:gs pos="100000">
                <a:schemeClr val="accent2">
                  <a:lumMod val="20000"/>
                  <a:lumOff val="80000"/>
                  <a:alpha val="0"/>
                </a:schemeClr>
              </a:gs>
              <a:gs pos="100000">
                <a:schemeClr val="bg1">
                  <a:lumMod val="85000"/>
                </a:schemeClr>
              </a:gs>
              <a:gs pos="81000">
                <a:schemeClr val="accent2">
                  <a:lumMod val="40000"/>
                  <a:lumOff val="60000"/>
                </a:schemeClr>
              </a:gs>
              <a:gs pos="60000">
                <a:schemeClr val="accent2">
                  <a:lumMod val="60000"/>
                  <a:lumOff val="40000"/>
                </a:schemeClr>
              </a:gs>
              <a:gs pos="32000">
                <a:schemeClr val="accent2">
                  <a:lumMod val="75000"/>
                </a:schemeClr>
              </a:gs>
            </a:gsLst>
            <a:path path="circle">
              <a:fillToRect l="100000" t="100000"/>
            </a:path>
            <a:tileRect r="-100000" b="-100000"/>
          </a:gradFill>
          <a:ln>
            <a:noFill/>
          </a:ln>
          <a:effectLst>
            <a:outerShdw blurRad="149987" dist="250190" dir="8460000" algn="ctr">
              <a:srgbClr val="000000">
                <a:alpha val="28000"/>
              </a:srgbClr>
            </a:outerShdw>
          </a:effectLst>
        </p:spPr>
        <p:style>
          <a:lnRef idx="1">
            <a:schemeClr val="dk1"/>
          </a:lnRef>
          <a:fillRef idx="2">
            <a:schemeClr val="dk1"/>
          </a:fillRef>
          <a:effectRef idx="1">
            <a:schemeClr val="dk1"/>
          </a:effectRef>
          <a:fontRef idx="minor">
            <a:schemeClr val="dk1"/>
          </a:fontRef>
        </p:style>
        <p:txBody>
          <a:bodyPr rtlCol="0" anchor="ctr"/>
          <a:lstStyle/>
          <a:p>
            <a:r>
              <a:rPr lang="fa-IR" sz="2400" dirty="0">
                <a:solidFill>
                  <a:schemeClr val="bg1"/>
                </a:solidFill>
                <a:cs typeface="B Titr" pitchFamily="2" charset="-78"/>
              </a:rPr>
              <a:t>  </a:t>
            </a:r>
            <a:endParaRPr lang="en-US" sz="2400" dirty="0">
              <a:solidFill>
                <a:schemeClr val="bg1"/>
              </a:solidFill>
              <a:cs typeface="B Titr" pitchFamily="2" charset="-78"/>
            </a:endParaRPr>
          </a:p>
        </p:txBody>
      </p:sp>
      <p:sp>
        <p:nvSpPr>
          <p:cNvPr id="12" name="Title 1"/>
          <p:cNvSpPr>
            <a:spLocks noGrp="1"/>
          </p:cNvSpPr>
          <p:nvPr>
            <p:ph type="title"/>
          </p:nvPr>
        </p:nvSpPr>
        <p:spPr>
          <a:xfrm>
            <a:off x="500034" y="142852"/>
            <a:ext cx="8229600" cy="796908"/>
          </a:xfrm>
        </p:spPr>
        <p:txBody>
          <a:bodyPr>
            <a:normAutofit/>
          </a:bodyPr>
          <a:lstStyle/>
          <a:p>
            <a:pPr algn="r"/>
            <a:r>
              <a:rPr lang="fa-IR" sz="2800" dirty="0" smtClean="0">
                <a:solidFill>
                  <a:schemeClr val="accent2">
                    <a:lumMod val="75000"/>
                  </a:schemeClr>
                </a:solidFill>
                <a:effectLst>
                  <a:outerShdw blurRad="38100" dist="38100" dir="2700000" algn="tl">
                    <a:srgbClr val="000000">
                      <a:alpha val="43137"/>
                    </a:srgbClr>
                  </a:outerShdw>
                </a:effectLst>
                <a:cs typeface="B Titr" pitchFamily="2" charset="-78"/>
              </a:rPr>
              <a:t>برنامه فعالیت‌های جاري کاهش پیک</a:t>
            </a:r>
            <a:endParaRPr lang="en-US" sz="2800" dirty="0">
              <a:solidFill>
                <a:schemeClr val="accent2">
                  <a:lumMod val="75000"/>
                </a:schemeClr>
              </a:solidFill>
              <a:effectLst>
                <a:outerShdw blurRad="38100" dist="38100" dir="2700000" algn="tl">
                  <a:srgbClr val="000000">
                    <a:alpha val="43137"/>
                  </a:srgbClr>
                </a:outerShdw>
              </a:effectLst>
              <a:cs typeface="B Titr" pitchFamily="2" charset="-78"/>
            </a:endParaRPr>
          </a:p>
        </p:txBody>
      </p:sp>
      <p:graphicFrame>
        <p:nvGraphicFramePr>
          <p:cNvPr id="7" name="Table 6"/>
          <p:cNvGraphicFramePr>
            <a:graphicFrameLocks noGrp="1"/>
          </p:cNvGraphicFramePr>
          <p:nvPr/>
        </p:nvGraphicFramePr>
        <p:xfrm>
          <a:off x="285719" y="1000109"/>
          <a:ext cx="8429685" cy="5511606"/>
        </p:xfrm>
        <a:graphic>
          <a:graphicData uri="http://schemas.openxmlformats.org/drawingml/2006/table">
            <a:tbl>
              <a:tblPr rtl="1"/>
              <a:tblGrid>
                <a:gridCol w="644481">
                  <a:extLst>
                    <a:ext uri="{9D8B030D-6E8A-4147-A177-3AD203B41FA5}">
                      <a16:colId xmlns:a16="http://schemas.microsoft.com/office/drawing/2014/main" val="20000"/>
                    </a:ext>
                  </a:extLst>
                </a:gridCol>
                <a:gridCol w="580941">
                  <a:extLst>
                    <a:ext uri="{9D8B030D-6E8A-4147-A177-3AD203B41FA5}">
                      <a16:colId xmlns:a16="http://schemas.microsoft.com/office/drawing/2014/main" val="20001"/>
                    </a:ext>
                  </a:extLst>
                </a:gridCol>
                <a:gridCol w="3258711">
                  <a:extLst>
                    <a:ext uri="{9D8B030D-6E8A-4147-A177-3AD203B41FA5}">
                      <a16:colId xmlns:a16="http://schemas.microsoft.com/office/drawing/2014/main" val="20002"/>
                    </a:ext>
                  </a:extLst>
                </a:gridCol>
                <a:gridCol w="580941">
                  <a:extLst>
                    <a:ext uri="{9D8B030D-6E8A-4147-A177-3AD203B41FA5}">
                      <a16:colId xmlns:a16="http://schemas.microsoft.com/office/drawing/2014/main" val="20003"/>
                    </a:ext>
                  </a:extLst>
                </a:gridCol>
                <a:gridCol w="1113469">
                  <a:extLst>
                    <a:ext uri="{9D8B030D-6E8A-4147-A177-3AD203B41FA5}">
                      <a16:colId xmlns:a16="http://schemas.microsoft.com/office/drawing/2014/main" val="20004"/>
                    </a:ext>
                  </a:extLst>
                </a:gridCol>
                <a:gridCol w="1125571">
                  <a:extLst>
                    <a:ext uri="{9D8B030D-6E8A-4147-A177-3AD203B41FA5}">
                      <a16:colId xmlns:a16="http://schemas.microsoft.com/office/drawing/2014/main" val="20005"/>
                    </a:ext>
                  </a:extLst>
                </a:gridCol>
                <a:gridCol w="1125571">
                  <a:extLst>
                    <a:ext uri="{9D8B030D-6E8A-4147-A177-3AD203B41FA5}">
                      <a16:colId xmlns:a16="http://schemas.microsoft.com/office/drawing/2014/main" val="20006"/>
                    </a:ext>
                  </a:extLst>
                </a:gridCol>
              </a:tblGrid>
              <a:tr h="719584">
                <a:tc>
                  <a:txBody>
                    <a:bodyPr/>
                    <a:lstStyle/>
                    <a:p>
                      <a:pPr algn="ctr" rtl="1" fontAlgn="ctr"/>
                      <a:r>
                        <a:rPr lang="fa-IR" sz="1200" b="1" i="0" u="none" strike="noStrike">
                          <a:latin typeface="B Nazanin"/>
                        </a:rPr>
                        <a:t>عنوان هدف (استراتژی)</a:t>
                      </a:r>
                    </a:p>
                  </a:txBody>
                  <a:tcPr marL="6576" marR="6576" marT="65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200" b="1" i="0" u="none" strike="noStrike">
                          <a:latin typeface="B Nazanin"/>
                        </a:rPr>
                        <a:t>رديف</a:t>
                      </a:r>
                    </a:p>
                  </a:txBody>
                  <a:tcPr marL="6576" marR="6576" marT="6576" marB="0" vert="vert27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200" b="1" i="0" u="none" strike="noStrike">
                          <a:latin typeface="B Nazanin"/>
                        </a:rPr>
                        <a:t>شرح هزينه</a:t>
                      </a:r>
                    </a:p>
                  </a:txBody>
                  <a:tcPr marL="6576" marR="6576" marT="65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200" b="1" i="0" u="none" strike="noStrike">
                          <a:latin typeface="B Nazanin"/>
                        </a:rPr>
                        <a:t>واحد</a:t>
                      </a:r>
                    </a:p>
                  </a:txBody>
                  <a:tcPr marL="6576" marR="6576" marT="65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200" b="1" i="0" u="none" strike="noStrike">
                          <a:latin typeface="B Nazanin"/>
                        </a:rPr>
                        <a:t>حجم فعالیت </a:t>
                      </a:r>
                    </a:p>
                  </a:txBody>
                  <a:tcPr marL="6576" marR="6576" marT="65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200" b="1" i="0" u="none" strike="noStrike">
                          <a:latin typeface="B Nazanin"/>
                        </a:rPr>
                        <a:t>مصوب اعتبار جاری  (میلیون ریال)</a:t>
                      </a:r>
                    </a:p>
                  </a:txBody>
                  <a:tcPr marL="6576" marR="6576" marT="65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200" b="1" i="0" u="none" strike="noStrike">
                          <a:latin typeface="B Nazanin"/>
                        </a:rPr>
                        <a:t>شاخص اثر پذیر از فعالیت</a:t>
                      </a:r>
                    </a:p>
                  </a:txBody>
                  <a:tcPr marL="6576" marR="6576" marT="657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341585">
                <a:tc rowSpan="7">
                  <a:txBody>
                    <a:bodyPr/>
                    <a:lstStyle/>
                    <a:p>
                      <a:pPr algn="ctr" rtl="1" fontAlgn="ctr"/>
                      <a:r>
                        <a:rPr lang="fa-IR" sz="1200" b="1" i="0" u="none" strike="noStrike">
                          <a:latin typeface="B Nazanin"/>
                        </a:rPr>
                        <a:t>کاهش پیک </a:t>
                      </a:r>
                    </a:p>
                  </a:txBody>
                  <a:tcPr marL="6576" marR="6576" marT="6576"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200" b="1" i="1" u="none" strike="noStrike">
                          <a:latin typeface="B Nazanin"/>
                        </a:rPr>
                        <a:t>1</a:t>
                      </a:r>
                    </a:p>
                  </a:txBody>
                  <a:tcPr marL="6576" marR="6576" marT="657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1" fontAlgn="ctr"/>
                      <a:r>
                        <a:rPr lang="fa-IR" sz="1200" b="1" i="0" u="none" strike="noStrike">
                          <a:latin typeface="B Nazanin"/>
                        </a:rPr>
                        <a:t>جلب همکاری مشترکین در برنامه‌های پاسخگویی بار (مشاور/مروج/مراجعه حضوری)</a:t>
                      </a:r>
                    </a:p>
                  </a:txBody>
                  <a:tcPr marL="6576" marR="6576" marT="65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200" b="1" i="0" u="none" strike="noStrike">
                          <a:latin typeface="B Nazanin"/>
                        </a:rPr>
                        <a:t>مشترک</a:t>
                      </a:r>
                    </a:p>
                  </a:txBody>
                  <a:tcPr marL="6576" marR="6576" marT="65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200" b="1" i="0" u="none" strike="noStrike">
                          <a:latin typeface="B Nazanin"/>
                        </a:rPr>
                        <a:t>21,520</a:t>
                      </a:r>
                    </a:p>
                  </a:txBody>
                  <a:tcPr marL="6576" marR="6576" marT="65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200" b="1" i="0" u="none" strike="noStrike">
                          <a:latin typeface="B Nazanin"/>
                        </a:rPr>
                        <a:t>28,736</a:t>
                      </a:r>
                    </a:p>
                  </a:txBody>
                  <a:tcPr marL="6576" marR="6576" marT="65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200" b="1" i="0" u="none" strike="noStrike">
                          <a:latin typeface="B Nazanin"/>
                        </a:rPr>
                        <a:t>کاهش پیک بار</a:t>
                      </a:r>
                    </a:p>
                  </a:txBody>
                  <a:tcPr marL="6576" marR="6576" marT="657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42750">
                <a:tc vMerge="1">
                  <a:txBody>
                    <a:bodyPr/>
                    <a:lstStyle/>
                    <a:p>
                      <a:endParaRPr lang="en-US"/>
                    </a:p>
                  </a:txBody>
                  <a:tcPr/>
                </a:tc>
                <a:tc>
                  <a:txBody>
                    <a:bodyPr/>
                    <a:lstStyle/>
                    <a:p>
                      <a:pPr algn="ctr" rtl="0" fontAlgn="ctr"/>
                      <a:r>
                        <a:rPr lang="en-US" sz="1200" b="1" i="1" u="none" strike="noStrike">
                          <a:latin typeface="B Nazanin"/>
                        </a:rPr>
                        <a:t>1-1</a:t>
                      </a:r>
                    </a:p>
                  </a:txBody>
                  <a:tcPr marL="6576" marR="6576" marT="657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1" fontAlgn="ctr"/>
                      <a:r>
                        <a:rPr lang="fa-IR" sz="1200" b="1" i="0" u="none" strike="noStrike">
                          <a:latin typeface="B Nazanin"/>
                        </a:rPr>
                        <a:t>مشترکین صنعتی</a:t>
                      </a:r>
                    </a:p>
                  </a:txBody>
                  <a:tcPr marL="6576" marR="6576" marT="65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200" b="1" i="0" u="none" strike="noStrike">
                          <a:latin typeface="B Nazanin"/>
                        </a:rPr>
                        <a:t>مشترک</a:t>
                      </a:r>
                    </a:p>
                  </a:txBody>
                  <a:tcPr marL="6576" marR="6576" marT="65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200" b="1" i="0" u="none" strike="noStrike">
                          <a:latin typeface="B Nazanin"/>
                        </a:rPr>
                        <a:t>7,646</a:t>
                      </a:r>
                    </a:p>
                  </a:txBody>
                  <a:tcPr marL="6576" marR="6576" marT="65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200" b="1" i="0" u="none" strike="noStrike">
                          <a:latin typeface="B Nazanin"/>
                        </a:rPr>
                        <a:t>13,763</a:t>
                      </a:r>
                    </a:p>
                  </a:txBody>
                  <a:tcPr marL="6576" marR="6576" marT="65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200" b="1" i="0" u="none" strike="noStrike">
                          <a:latin typeface="B Nazanin"/>
                        </a:rPr>
                        <a:t>کاهش پیک بار</a:t>
                      </a:r>
                    </a:p>
                  </a:txBody>
                  <a:tcPr marL="6576" marR="6576" marT="657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42750">
                <a:tc vMerge="1">
                  <a:txBody>
                    <a:bodyPr/>
                    <a:lstStyle/>
                    <a:p>
                      <a:endParaRPr lang="en-US"/>
                    </a:p>
                  </a:txBody>
                  <a:tcPr/>
                </a:tc>
                <a:tc>
                  <a:txBody>
                    <a:bodyPr/>
                    <a:lstStyle/>
                    <a:p>
                      <a:pPr algn="ctr" rtl="0" fontAlgn="ctr"/>
                      <a:r>
                        <a:rPr lang="en-US" sz="1200" b="1" i="1" u="none" strike="noStrike">
                          <a:latin typeface="B Nazanin"/>
                        </a:rPr>
                        <a:t>1-2</a:t>
                      </a:r>
                    </a:p>
                  </a:txBody>
                  <a:tcPr marL="6576" marR="6576" marT="657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1" fontAlgn="ctr"/>
                      <a:r>
                        <a:rPr lang="fa-IR" sz="1200" b="1" i="0" u="none" strike="noStrike">
                          <a:latin typeface="B Nazanin"/>
                        </a:rPr>
                        <a:t>مشترکین کشاورزی 3 -الف</a:t>
                      </a:r>
                    </a:p>
                  </a:txBody>
                  <a:tcPr marL="6576" marR="6576" marT="65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200" b="1" i="0" u="none" strike="noStrike">
                          <a:latin typeface="B Nazanin"/>
                        </a:rPr>
                        <a:t>مشترک</a:t>
                      </a:r>
                    </a:p>
                  </a:txBody>
                  <a:tcPr marL="6576" marR="6576" marT="65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200" b="1" i="0" u="none" strike="noStrike">
                          <a:latin typeface="B Nazanin"/>
                        </a:rPr>
                        <a:t>2,895</a:t>
                      </a:r>
                    </a:p>
                  </a:txBody>
                  <a:tcPr marL="6576" marR="6576" marT="65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200" b="1" i="0" u="none" strike="noStrike">
                          <a:latin typeface="B Nazanin"/>
                        </a:rPr>
                        <a:t>1,042</a:t>
                      </a:r>
                    </a:p>
                  </a:txBody>
                  <a:tcPr marL="6576" marR="6576" marT="65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200" b="1" i="0" u="none" strike="noStrike">
                          <a:latin typeface="B Nazanin"/>
                        </a:rPr>
                        <a:t>کاهش پیک بار</a:t>
                      </a:r>
                    </a:p>
                  </a:txBody>
                  <a:tcPr marL="6576" marR="6576" marT="657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242750">
                <a:tc vMerge="1">
                  <a:txBody>
                    <a:bodyPr/>
                    <a:lstStyle/>
                    <a:p>
                      <a:endParaRPr lang="en-US"/>
                    </a:p>
                  </a:txBody>
                  <a:tcPr/>
                </a:tc>
                <a:tc>
                  <a:txBody>
                    <a:bodyPr/>
                    <a:lstStyle/>
                    <a:p>
                      <a:pPr algn="ctr" rtl="0" fontAlgn="ctr"/>
                      <a:r>
                        <a:rPr lang="en-US" sz="1200" b="1" i="1" u="none" strike="noStrike">
                          <a:latin typeface="B Nazanin"/>
                        </a:rPr>
                        <a:t>1-3</a:t>
                      </a:r>
                    </a:p>
                  </a:txBody>
                  <a:tcPr marL="6576" marR="6576" marT="657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1" fontAlgn="ctr"/>
                      <a:r>
                        <a:rPr lang="fa-IR" sz="1200" b="1" i="0" u="none" strike="noStrike">
                          <a:latin typeface="B Nazanin"/>
                        </a:rPr>
                        <a:t>مشترکین کشاورزی 3-ب و 3-ج</a:t>
                      </a:r>
                    </a:p>
                  </a:txBody>
                  <a:tcPr marL="6576" marR="6576" marT="65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200" b="1" i="0" u="none" strike="noStrike">
                          <a:latin typeface="B Nazanin"/>
                        </a:rPr>
                        <a:t>مشترک</a:t>
                      </a:r>
                    </a:p>
                  </a:txBody>
                  <a:tcPr marL="6576" marR="6576" marT="65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200" b="1" i="0" u="none" strike="noStrike">
                          <a:latin typeface="B Nazanin"/>
                        </a:rPr>
                        <a:t>3,364</a:t>
                      </a:r>
                    </a:p>
                  </a:txBody>
                  <a:tcPr marL="6576" marR="6576" marT="65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200" b="1" i="0" u="none" strike="noStrike">
                          <a:latin typeface="B Nazanin"/>
                        </a:rPr>
                        <a:t>4,037</a:t>
                      </a:r>
                    </a:p>
                  </a:txBody>
                  <a:tcPr marL="6576" marR="6576" marT="65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200" b="1" i="0" u="none" strike="noStrike">
                          <a:latin typeface="B Nazanin"/>
                        </a:rPr>
                        <a:t>کاهش پیک بار</a:t>
                      </a:r>
                    </a:p>
                  </a:txBody>
                  <a:tcPr marL="6576" marR="6576" marT="657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242750">
                <a:tc vMerge="1">
                  <a:txBody>
                    <a:bodyPr/>
                    <a:lstStyle/>
                    <a:p>
                      <a:endParaRPr lang="en-US"/>
                    </a:p>
                  </a:txBody>
                  <a:tcPr/>
                </a:tc>
                <a:tc>
                  <a:txBody>
                    <a:bodyPr/>
                    <a:lstStyle/>
                    <a:p>
                      <a:pPr algn="ctr" rtl="0" fontAlgn="ctr"/>
                      <a:r>
                        <a:rPr lang="en-US" sz="1200" b="1" i="1" u="none" strike="noStrike">
                          <a:latin typeface="B Nazanin"/>
                        </a:rPr>
                        <a:t>1-4</a:t>
                      </a:r>
                    </a:p>
                  </a:txBody>
                  <a:tcPr marL="6576" marR="6576" marT="657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1" fontAlgn="ctr"/>
                      <a:r>
                        <a:rPr lang="fa-IR" sz="1200" b="1" i="0" u="none" strike="noStrike">
                          <a:latin typeface="B Nazanin"/>
                        </a:rPr>
                        <a:t>مشترکین عمومی و تجاری</a:t>
                      </a:r>
                    </a:p>
                  </a:txBody>
                  <a:tcPr marL="6576" marR="6576" marT="65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200" b="1" i="0" u="none" strike="noStrike">
                          <a:latin typeface="B Nazanin"/>
                        </a:rPr>
                        <a:t>مشترک</a:t>
                      </a:r>
                    </a:p>
                  </a:txBody>
                  <a:tcPr marL="6576" marR="6576" marT="65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200" b="1" i="0" u="none" strike="noStrike">
                          <a:latin typeface="B Nazanin"/>
                        </a:rPr>
                        <a:t>7,300</a:t>
                      </a:r>
                    </a:p>
                  </a:txBody>
                  <a:tcPr marL="6576" marR="6576" marT="65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200" b="1" i="0" u="none" strike="noStrike">
                          <a:latin typeface="B Nazanin"/>
                        </a:rPr>
                        <a:t>8,760</a:t>
                      </a:r>
                    </a:p>
                  </a:txBody>
                  <a:tcPr marL="6576" marR="6576" marT="65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200" b="1" i="0" u="none" strike="noStrike">
                          <a:latin typeface="B Nazanin"/>
                        </a:rPr>
                        <a:t>کاهش پیک بار</a:t>
                      </a:r>
                    </a:p>
                  </a:txBody>
                  <a:tcPr marL="6576" marR="6576" marT="657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242750">
                <a:tc vMerge="1">
                  <a:txBody>
                    <a:bodyPr/>
                    <a:lstStyle/>
                    <a:p>
                      <a:endParaRPr lang="en-US"/>
                    </a:p>
                  </a:txBody>
                  <a:tcPr/>
                </a:tc>
                <a:tc>
                  <a:txBody>
                    <a:bodyPr/>
                    <a:lstStyle/>
                    <a:p>
                      <a:pPr algn="ctr" rtl="0" fontAlgn="ctr"/>
                      <a:r>
                        <a:rPr lang="en-US" sz="1200" b="1" i="1" u="none" strike="noStrike">
                          <a:latin typeface="B Nazanin"/>
                        </a:rPr>
                        <a:t>1-5</a:t>
                      </a:r>
                    </a:p>
                  </a:txBody>
                  <a:tcPr marL="6576" marR="6576" marT="657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1" fontAlgn="ctr"/>
                      <a:r>
                        <a:rPr lang="fa-IR" sz="1200" b="1" i="0" u="none" strike="noStrike">
                          <a:latin typeface="B Nazanin"/>
                        </a:rPr>
                        <a:t>مشترکین جایگاه‌های </a:t>
                      </a:r>
                      <a:r>
                        <a:rPr lang="en-US" sz="1200" b="1" i="1" u="none" strike="noStrike">
                          <a:latin typeface="B Nazanin"/>
                        </a:rPr>
                        <a:t>CNG</a:t>
                      </a:r>
                      <a:endParaRPr lang="en-US" sz="1200" b="1" i="0" u="none" strike="noStrike">
                        <a:latin typeface="B Nazanin"/>
                      </a:endParaRPr>
                    </a:p>
                  </a:txBody>
                  <a:tcPr marL="6576" marR="6576" marT="65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200" b="1" i="0" u="none" strike="noStrike">
                          <a:latin typeface="B Nazanin"/>
                        </a:rPr>
                        <a:t>مشترک</a:t>
                      </a:r>
                    </a:p>
                  </a:txBody>
                  <a:tcPr marL="6576" marR="6576" marT="65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200" b="1" i="0" u="none" strike="noStrike">
                          <a:latin typeface="B Nazanin"/>
                        </a:rPr>
                        <a:t>115</a:t>
                      </a:r>
                    </a:p>
                  </a:txBody>
                  <a:tcPr marL="6576" marR="6576" marT="65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200" b="1" i="0" u="none" strike="noStrike">
                          <a:latin typeface="B Nazanin"/>
                        </a:rPr>
                        <a:t>414</a:t>
                      </a:r>
                    </a:p>
                  </a:txBody>
                  <a:tcPr marL="6576" marR="6576" marT="65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200" b="1" i="0" u="none" strike="noStrike">
                          <a:latin typeface="B Nazanin"/>
                        </a:rPr>
                        <a:t>کاهش پیک بار</a:t>
                      </a:r>
                    </a:p>
                  </a:txBody>
                  <a:tcPr marL="6576" marR="6576" marT="657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251421">
                <a:tc vMerge="1">
                  <a:txBody>
                    <a:bodyPr/>
                    <a:lstStyle/>
                    <a:p>
                      <a:endParaRPr lang="en-US"/>
                    </a:p>
                  </a:txBody>
                  <a:tcPr/>
                </a:tc>
                <a:tc>
                  <a:txBody>
                    <a:bodyPr/>
                    <a:lstStyle/>
                    <a:p>
                      <a:pPr algn="ctr" rtl="0" fontAlgn="ctr"/>
                      <a:r>
                        <a:rPr lang="en-US" sz="1200" b="1" i="1" u="none" strike="noStrike">
                          <a:latin typeface="B Nazanin"/>
                        </a:rPr>
                        <a:t>1-6</a:t>
                      </a:r>
                    </a:p>
                  </a:txBody>
                  <a:tcPr marL="6576" marR="6576" marT="657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1" fontAlgn="ctr"/>
                      <a:r>
                        <a:rPr lang="fa-IR" sz="1200" b="1" i="0" u="none" strike="noStrike">
                          <a:latin typeface="B Nazanin"/>
                        </a:rPr>
                        <a:t>مشترکین دارای مولد خودتامین/اضطراری</a:t>
                      </a:r>
                    </a:p>
                  </a:txBody>
                  <a:tcPr marL="6576" marR="6576" marT="65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200" b="1" i="0" u="none" strike="noStrike">
                          <a:latin typeface="B Nazanin"/>
                        </a:rPr>
                        <a:t>مشترک</a:t>
                      </a:r>
                    </a:p>
                  </a:txBody>
                  <a:tcPr marL="6576" marR="6576" marT="65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200" b="1" i="0" u="none" strike="noStrike">
                          <a:latin typeface="B Nazanin"/>
                        </a:rPr>
                        <a:t>200</a:t>
                      </a:r>
                    </a:p>
                  </a:txBody>
                  <a:tcPr marL="6576" marR="6576" marT="65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200" b="1" i="0" u="none" strike="noStrike">
                          <a:latin typeface="B Nazanin"/>
                        </a:rPr>
                        <a:t>4,000</a:t>
                      </a:r>
                    </a:p>
                  </a:txBody>
                  <a:tcPr marL="6576" marR="6576" marT="65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200" b="1" i="0" u="none" strike="noStrike">
                          <a:latin typeface="B Nazanin"/>
                        </a:rPr>
                        <a:t>کاهش پیک بار</a:t>
                      </a:r>
                    </a:p>
                  </a:txBody>
                  <a:tcPr marL="6576" marR="6576" marT="657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242750">
                <a:tc rowSpan="10">
                  <a:txBody>
                    <a:bodyPr/>
                    <a:lstStyle/>
                    <a:p>
                      <a:pPr algn="ctr" rtl="1" fontAlgn="ctr"/>
                      <a:r>
                        <a:rPr lang="fa-IR" sz="1200" b="1" i="0" u="none" strike="noStrike">
                          <a:latin typeface="B Nazanin"/>
                        </a:rPr>
                        <a:t>مدیریت یکپارچه و هماهنگ عرضه و تقاضای برق </a:t>
                      </a:r>
                    </a:p>
                  </a:txBody>
                  <a:tcPr marL="6576" marR="6576" marT="6576"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200" b="1" i="1" u="none" strike="noStrike">
                          <a:latin typeface="B Nazanin"/>
                        </a:rPr>
                        <a:t>2</a:t>
                      </a:r>
                    </a:p>
                  </a:txBody>
                  <a:tcPr marL="6576" marR="6576" marT="657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1" fontAlgn="ctr"/>
                      <a:r>
                        <a:rPr lang="fa-IR" sz="1200" b="1" i="0" u="none" strike="noStrike">
                          <a:latin typeface="B Nazanin"/>
                        </a:rPr>
                        <a:t>نظارت بر عملکرد مشترکین همکار در طول بازه کاهش پیک</a:t>
                      </a:r>
                    </a:p>
                  </a:txBody>
                  <a:tcPr marL="6576" marR="6576" marT="65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200" b="1" i="0" u="none" strike="noStrike">
                          <a:latin typeface="B Nazanin"/>
                        </a:rPr>
                        <a:t>مشترک</a:t>
                      </a:r>
                    </a:p>
                  </a:txBody>
                  <a:tcPr marL="6576" marR="6576" marT="65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200" b="1" i="0" u="none" strike="noStrike">
                          <a:latin typeface="B Nazanin"/>
                        </a:rPr>
                        <a:t>2,150</a:t>
                      </a:r>
                    </a:p>
                  </a:txBody>
                  <a:tcPr marL="6576" marR="6576" marT="65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200" b="1" i="0" u="none" strike="noStrike">
                          <a:latin typeface="B Nazanin"/>
                        </a:rPr>
                        <a:t>2,150</a:t>
                      </a:r>
                    </a:p>
                  </a:txBody>
                  <a:tcPr marL="6576" marR="6576" marT="65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200" b="1" i="0" u="none" strike="noStrike">
                          <a:latin typeface="B Nazanin"/>
                        </a:rPr>
                        <a:t>کاهش پیک بار</a:t>
                      </a:r>
                    </a:p>
                  </a:txBody>
                  <a:tcPr marL="6576" marR="6576" marT="657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242750">
                <a:tc vMerge="1">
                  <a:txBody>
                    <a:bodyPr/>
                    <a:lstStyle/>
                    <a:p>
                      <a:endParaRPr lang="en-US"/>
                    </a:p>
                  </a:txBody>
                  <a:tcPr/>
                </a:tc>
                <a:tc>
                  <a:txBody>
                    <a:bodyPr/>
                    <a:lstStyle/>
                    <a:p>
                      <a:pPr algn="ctr" rtl="0" fontAlgn="ctr"/>
                      <a:r>
                        <a:rPr lang="en-US" sz="1200" b="1" i="1" u="none" strike="noStrike">
                          <a:latin typeface="B Nazanin"/>
                        </a:rPr>
                        <a:t>3</a:t>
                      </a:r>
                    </a:p>
                  </a:txBody>
                  <a:tcPr marL="6576" marR="6576" marT="657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1" fontAlgn="ctr"/>
                      <a:r>
                        <a:rPr lang="fa-IR" sz="1200" b="1" i="0" u="none" strike="noStrike">
                          <a:latin typeface="B Nazanin"/>
                        </a:rPr>
                        <a:t>پشتیبانی از سامانه مدیریت پیک بار کشور</a:t>
                      </a:r>
                    </a:p>
                  </a:txBody>
                  <a:tcPr marL="6576" marR="6576" marT="65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200" b="1" i="0" u="none" strike="noStrike">
                          <a:latin typeface="B Nazanin"/>
                        </a:rPr>
                        <a:t>سامانه</a:t>
                      </a:r>
                    </a:p>
                  </a:txBody>
                  <a:tcPr marL="6576" marR="6576" marT="65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200" b="1" i="0" u="none" strike="noStrike">
                          <a:latin typeface="B Nazanin"/>
                        </a:rPr>
                        <a:t>1</a:t>
                      </a:r>
                    </a:p>
                  </a:txBody>
                  <a:tcPr marL="6576" marR="6576" marT="65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200" b="1" i="0" u="none" strike="noStrike">
                          <a:latin typeface="B Nazanin"/>
                        </a:rPr>
                        <a:t>150</a:t>
                      </a:r>
                    </a:p>
                  </a:txBody>
                  <a:tcPr marL="6576" marR="6576" marT="65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200" b="1" i="0" u="none" strike="noStrike">
                          <a:latin typeface="B Nazanin"/>
                        </a:rPr>
                        <a:t>کاهش پیک بار</a:t>
                      </a:r>
                    </a:p>
                  </a:txBody>
                  <a:tcPr marL="6576" marR="6576" marT="657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341585">
                <a:tc vMerge="1">
                  <a:txBody>
                    <a:bodyPr/>
                    <a:lstStyle/>
                    <a:p>
                      <a:endParaRPr lang="en-US"/>
                    </a:p>
                  </a:txBody>
                  <a:tcPr/>
                </a:tc>
                <a:tc>
                  <a:txBody>
                    <a:bodyPr/>
                    <a:lstStyle/>
                    <a:p>
                      <a:pPr algn="ctr" rtl="0" fontAlgn="ctr"/>
                      <a:r>
                        <a:rPr lang="en-US" sz="1200" b="1" i="1" u="none" strike="noStrike">
                          <a:latin typeface="B Nazanin"/>
                        </a:rPr>
                        <a:t>4</a:t>
                      </a:r>
                    </a:p>
                  </a:txBody>
                  <a:tcPr marL="6576" marR="6576" marT="657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1" fontAlgn="ctr"/>
                      <a:r>
                        <a:rPr lang="fa-IR" sz="1200" b="1" i="0" u="none" strike="noStrike">
                          <a:latin typeface="B Nazanin"/>
                        </a:rPr>
                        <a:t>تهیه و بروز رسانی بانک اطلاعاتی مشترکین همکار و بانک پروفیل بار</a:t>
                      </a:r>
                    </a:p>
                  </a:txBody>
                  <a:tcPr marL="6576" marR="6576" marT="65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200" b="1" i="0" u="none" strike="noStrike">
                          <a:latin typeface="B Nazanin"/>
                        </a:rPr>
                        <a:t>بانک</a:t>
                      </a:r>
                    </a:p>
                  </a:txBody>
                  <a:tcPr marL="6576" marR="6576" marT="65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200" b="1" i="0" u="none" strike="noStrike">
                          <a:latin typeface="B Nazanin"/>
                        </a:rPr>
                        <a:t>2,150</a:t>
                      </a:r>
                    </a:p>
                  </a:txBody>
                  <a:tcPr marL="6576" marR="6576" marT="65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200" b="1" i="0" u="none" strike="noStrike">
                          <a:latin typeface="B Nazanin"/>
                        </a:rPr>
                        <a:t>6,450</a:t>
                      </a:r>
                    </a:p>
                  </a:txBody>
                  <a:tcPr marL="6576" marR="6576" marT="65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200" b="1" i="0" u="none" strike="noStrike">
                          <a:latin typeface="B Nazanin"/>
                        </a:rPr>
                        <a:t>کاهش پیک بار</a:t>
                      </a:r>
                    </a:p>
                  </a:txBody>
                  <a:tcPr marL="6576" marR="6576" marT="657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0"/>
                  </a:ext>
                </a:extLst>
              </a:tr>
              <a:tr h="242750">
                <a:tc vMerge="1">
                  <a:txBody>
                    <a:bodyPr/>
                    <a:lstStyle/>
                    <a:p>
                      <a:endParaRPr lang="en-US"/>
                    </a:p>
                  </a:txBody>
                  <a:tcPr/>
                </a:tc>
                <a:tc>
                  <a:txBody>
                    <a:bodyPr/>
                    <a:lstStyle/>
                    <a:p>
                      <a:pPr algn="ctr" rtl="0" fontAlgn="ctr"/>
                      <a:r>
                        <a:rPr lang="en-US" sz="1200" b="1" i="1" u="none" strike="noStrike">
                          <a:latin typeface="B Nazanin"/>
                        </a:rPr>
                        <a:t>5</a:t>
                      </a:r>
                    </a:p>
                  </a:txBody>
                  <a:tcPr marL="6576" marR="6576" marT="657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1" fontAlgn="ctr"/>
                      <a:r>
                        <a:rPr lang="fa-IR" sz="1200" b="1" i="0" u="none" strike="noStrike">
                          <a:latin typeface="B Nazanin"/>
                        </a:rPr>
                        <a:t>مطالعه و تدوین گزارش ضریب بار شرکت</a:t>
                      </a:r>
                    </a:p>
                  </a:txBody>
                  <a:tcPr marL="6576" marR="6576" marT="65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200" b="1" i="0" u="none" strike="noStrike">
                          <a:latin typeface="B Nazanin"/>
                        </a:rPr>
                        <a:t>گزارش</a:t>
                      </a:r>
                    </a:p>
                  </a:txBody>
                  <a:tcPr marL="6576" marR="6576" marT="65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200" b="1" i="0" u="none" strike="noStrike">
                          <a:latin typeface="B Nazanin"/>
                        </a:rPr>
                        <a:t>2</a:t>
                      </a:r>
                    </a:p>
                  </a:txBody>
                  <a:tcPr marL="6576" marR="6576" marT="65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200" b="1" i="0" u="none" strike="noStrike">
                          <a:latin typeface="B Nazanin"/>
                        </a:rPr>
                        <a:t>2,000</a:t>
                      </a:r>
                    </a:p>
                  </a:txBody>
                  <a:tcPr marL="6576" marR="6576" marT="65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200" b="1" i="0" u="none" strike="noStrike">
                          <a:latin typeface="B Nazanin"/>
                        </a:rPr>
                        <a:t>افزایش بهره‌وری</a:t>
                      </a:r>
                    </a:p>
                  </a:txBody>
                  <a:tcPr marL="6576" marR="6576" marT="657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1"/>
                  </a:ext>
                </a:extLst>
              </a:tr>
              <a:tr h="341585">
                <a:tc vMerge="1">
                  <a:txBody>
                    <a:bodyPr/>
                    <a:lstStyle/>
                    <a:p>
                      <a:endParaRPr lang="en-US"/>
                    </a:p>
                  </a:txBody>
                  <a:tcPr/>
                </a:tc>
                <a:tc>
                  <a:txBody>
                    <a:bodyPr/>
                    <a:lstStyle/>
                    <a:p>
                      <a:pPr algn="ctr" rtl="0" fontAlgn="ctr"/>
                      <a:r>
                        <a:rPr lang="en-US" sz="1200" b="1" i="1" u="none" strike="noStrike">
                          <a:latin typeface="B Nazanin"/>
                        </a:rPr>
                        <a:t>6</a:t>
                      </a:r>
                    </a:p>
                  </a:txBody>
                  <a:tcPr marL="6576" marR="6576" marT="657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1" fontAlgn="ctr"/>
                      <a:r>
                        <a:rPr lang="fa-IR" sz="1200" b="1" i="0" u="none" strike="noStrike">
                          <a:latin typeface="B Nazanin"/>
                        </a:rPr>
                        <a:t>اجرای برنامه کاهش پیک پیشنهادی توسط شرکت خارج از برنامه‌های مصوب</a:t>
                      </a:r>
                    </a:p>
                  </a:txBody>
                  <a:tcPr marL="6576" marR="6576" marT="65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200" b="1" i="0" u="none" strike="noStrike">
                          <a:latin typeface="B Nazanin"/>
                        </a:rPr>
                        <a:t>پروژه</a:t>
                      </a:r>
                    </a:p>
                  </a:txBody>
                  <a:tcPr marL="6576" marR="6576" marT="65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200" b="1" i="0" u="none" strike="noStrike">
                          <a:latin typeface="B Nazanin"/>
                        </a:rPr>
                        <a:t>1</a:t>
                      </a:r>
                    </a:p>
                  </a:txBody>
                  <a:tcPr marL="6576" marR="6576" marT="65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200" b="1" i="0" u="none" strike="noStrike">
                          <a:latin typeface="B Nazanin"/>
                        </a:rPr>
                        <a:t>2,000</a:t>
                      </a:r>
                    </a:p>
                  </a:txBody>
                  <a:tcPr marL="6576" marR="6576" marT="65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200" b="1" i="0" u="none" strike="noStrike">
                          <a:latin typeface="B Nazanin"/>
                        </a:rPr>
                        <a:t>کاهش پیک بار</a:t>
                      </a:r>
                    </a:p>
                  </a:txBody>
                  <a:tcPr marL="6576" marR="6576" marT="657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2"/>
                  </a:ext>
                </a:extLst>
              </a:tr>
              <a:tr h="242750">
                <a:tc vMerge="1">
                  <a:txBody>
                    <a:bodyPr/>
                    <a:lstStyle/>
                    <a:p>
                      <a:endParaRPr lang="en-US"/>
                    </a:p>
                  </a:txBody>
                  <a:tcPr/>
                </a:tc>
                <a:tc>
                  <a:txBody>
                    <a:bodyPr/>
                    <a:lstStyle/>
                    <a:p>
                      <a:pPr algn="ctr" rtl="0" fontAlgn="ctr"/>
                      <a:r>
                        <a:rPr lang="en-US" sz="1200" b="1" i="1" u="none" strike="noStrike">
                          <a:latin typeface="B Nazanin"/>
                        </a:rPr>
                        <a:t>7</a:t>
                      </a:r>
                    </a:p>
                  </a:txBody>
                  <a:tcPr marL="6576" marR="6576" marT="657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1" fontAlgn="ctr"/>
                      <a:r>
                        <a:rPr lang="fa-IR" sz="1200" b="1" i="0" u="none" strike="noStrike">
                          <a:latin typeface="B Nazanin"/>
                        </a:rPr>
                        <a:t>رویت‌پذیری کلیه مشترکین دیماندی</a:t>
                      </a:r>
                    </a:p>
                  </a:txBody>
                  <a:tcPr marL="6576" marR="6576" marT="65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200" b="1" i="0" u="none" strike="noStrike">
                          <a:latin typeface="B Nazanin"/>
                        </a:rPr>
                        <a:t>مشترک</a:t>
                      </a:r>
                    </a:p>
                  </a:txBody>
                  <a:tcPr marL="6576" marR="6576" marT="65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200" b="1" i="0" u="none" strike="noStrike">
                          <a:latin typeface="B Nazanin"/>
                        </a:rPr>
                        <a:t>40,910</a:t>
                      </a:r>
                    </a:p>
                  </a:txBody>
                  <a:tcPr marL="6576" marR="6576" marT="65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200" b="1" i="0" u="none" strike="noStrike">
                          <a:latin typeface="B Nazanin"/>
                        </a:rPr>
                        <a:t>6,137</a:t>
                      </a:r>
                    </a:p>
                  </a:txBody>
                  <a:tcPr marL="6576" marR="6576" marT="65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200" b="1" i="0" u="none" strike="noStrike">
                          <a:latin typeface="B Nazanin"/>
                        </a:rPr>
                        <a:t> کنترل پیک بار</a:t>
                      </a:r>
                    </a:p>
                  </a:txBody>
                  <a:tcPr marL="6576" marR="6576" marT="657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3"/>
                  </a:ext>
                </a:extLst>
              </a:tr>
              <a:tr h="242750">
                <a:tc vMerge="1">
                  <a:txBody>
                    <a:bodyPr/>
                    <a:lstStyle/>
                    <a:p>
                      <a:endParaRPr lang="en-US"/>
                    </a:p>
                  </a:txBody>
                  <a:tcPr/>
                </a:tc>
                <a:tc>
                  <a:txBody>
                    <a:bodyPr/>
                    <a:lstStyle/>
                    <a:p>
                      <a:pPr algn="ctr" rtl="0" fontAlgn="ctr"/>
                      <a:r>
                        <a:rPr lang="en-US" sz="1200" b="1" i="1" u="none" strike="noStrike">
                          <a:latin typeface="B Nazanin"/>
                        </a:rPr>
                        <a:t>8</a:t>
                      </a:r>
                    </a:p>
                  </a:txBody>
                  <a:tcPr marL="6576" marR="6576" marT="657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1" fontAlgn="ctr"/>
                      <a:r>
                        <a:rPr lang="fa-IR" sz="1200" b="1" i="0" u="none" strike="noStrike">
                          <a:latin typeface="B Nazanin"/>
                        </a:rPr>
                        <a:t>اتوماسیون قطع بار از راه‌دور</a:t>
                      </a:r>
                    </a:p>
                  </a:txBody>
                  <a:tcPr marL="6576" marR="6576" marT="65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200" b="1" i="0" u="none" strike="noStrike">
                          <a:latin typeface="B Nazanin"/>
                        </a:rPr>
                        <a:t>مشترک</a:t>
                      </a:r>
                    </a:p>
                  </a:txBody>
                  <a:tcPr marL="6576" marR="6576" marT="65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200" b="1" i="0" u="none" strike="noStrike">
                          <a:latin typeface="B Nazanin"/>
                        </a:rPr>
                        <a:t>904</a:t>
                      </a:r>
                    </a:p>
                  </a:txBody>
                  <a:tcPr marL="6576" marR="6576" marT="65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200" b="1" i="0" u="none" strike="noStrike">
                          <a:latin typeface="B Nazanin"/>
                        </a:rPr>
                        <a:t>54,240</a:t>
                      </a:r>
                    </a:p>
                  </a:txBody>
                  <a:tcPr marL="6576" marR="6576" marT="65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200" b="1" i="0" u="none" strike="noStrike">
                          <a:latin typeface="B Nazanin"/>
                        </a:rPr>
                        <a:t> کنترل پیک بار</a:t>
                      </a:r>
                    </a:p>
                  </a:txBody>
                  <a:tcPr marL="6576" marR="6576" marT="657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4"/>
                  </a:ext>
                </a:extLst>
              </a:tr>
              <a:tr h="341585">
                <a:tc vMerge="1">
                  <a:txBody>
                    <a:bodyPr/>
                    <a:lstStyle/>
                    <a:p>
                      <a:endParaRPr lang="en-US"/>
                    </a:p>
                  </a:txBody>
                  <a:tcPr/>
                </a:tc>
                <a:tc>
                  <a:txBody>
                    <a:bodyPr/>
                    <a:lstStyle/>
                    <a:p>
                      <a:pPr algn="ctr" rtl="0" fontAlgn="ctr"/>
                      <a:r>
                        <a:rPr lang="en-US" sz="1200" b="1" i="1" u="none" strike="noStrike">
                          <a:latin typeface="B Nazanin"/>
                        </a:rPr>
                        <a:t>9</a:t>
                      </a:r>
                    </a:p>
                  </a:txBody>
                  <a:tcPr marL="6576" marR="6576" marT="657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1" fontAlgn="ctr"/>
                      <a:r>
                        <a:rPr lang="fa-IR" sz="1200" b="1" i="0" u="none" strike="noStrike">
                          <a:latin typeface="B Nazanin"/>
                        </a:rPr>
                        <a:t>رویت‌پذیری کلیه فیدرهای فشار متوسط با قابلیت ثبت دیماند در بازه 15 دقیقه‌ای</a:t>
                      </a:r>
                    </a:p>
                  </a:txBody>
                  <a:tcPr marL="6576" marR="6576" marT="65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200" b="1" i="0" u="none" strike="noStrike">
                          <a:latin typeface="B Nazanin"/>
                        </a:rPr>
                        <a:t>فیدر</a:t>
                      </a:r>
                    </a:p>
                  </a:txBody>
                  <a:tcPr marL="6576" marR="6576" marT="65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200" b="1" i="0" u="none" strike="noStrike">
                          <a:latin typeface="B Nazanin"/>
                        </a:rPr>
                        <a:t>853</a:t>
                      </a:r>
                    </a:p>
                  </a:txBody>
                  <a:tcPr marL="6576" marR="6576" marT="65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200" b="1" i="0" u="none" strike="noStrike">
                          <a:latin typeface="B Nazanin"/>
                        </a:rPr>
                        <a:t>21,600</a:t>
                      </a:r>
                    </a:p>
                  </a:txBody>
                  <a:tcPr marL="6576" marR="6576" marT="65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200" b="1" i="0" u="none" strike="noStrike">
                          <a:latin typeface="B Nazanin"/>
                        </a:rPr>
                        <a:t> کنترل پیک بار</a:t>
                      </a:r>
                    </a:p>
                  </a:txBody>
                  <a:tcPr marL="6576" marR="6576" marT="657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5"/>
                  </a:ext>
                </a:extLst>
              </a:tr>
              <a:tr h="341585">
                <a:tc vMerge="1">
                  <a:txBody>
                    <a:bodyPr/>
                    <a:lstStyle/>
                    <a:p>
                      <a:endParaRPr lang="en-US"/>
                    </a:p>
                  </a:txBody>
                  <a:tcPr/>
                </a:tc>
                <a:tc>
                  <a:txBody>
                    <a:bodyPr/>
                    <a:lstStyle/>
                    <a:p>
                      <a:pPr algn="ctr" rtl="0" fontAlgn="ctr"/>
                      <a:r>
                        <a:rPr lang="en-US" sz="1200" b="1" i="1" u="none" strike="noStrike">
                          <a:latin typeface="B Nazanin"/>
                        </a:rPr>
                        <a:t>10</a:t>
                      </a:r>
                    </a:p>
                  </a:txBody>
                  <a:tcPr marL="6576" marR="6576" marT="657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rtl="1" fontAlgn="ctr"/>
                      <a:r>
                        <a:rPr lang="fa-IR" sz="1200" b="1" i="0" u="none" strike="noStrike">
                          <a:latin typeface="B Nazanin"/>
                        </a:rPr>
                        <a:t>اجرای برنامه‌های مدیریت سمت تقاضا مطابق با ابلاغ از سوی شرکت توانیر</a:t>
                      </a:r>
                    </a:p>
                  </a:txBody>
                  <a:tcPr marL="6576" marR="6576" marT="65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200" b="1" i="0" u="none" strike="noStrike">
                          <a:latin typeface="B Nazanin"/>
                        </a:rPr>
                        <a:t>پروژه</a:t>
                      </a:r>
                    </a:p>
                  </a:txBody>
                  <a:tcPr marL="6576" marR="6576" marT="65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200" b="1" i="0" u="none" strike="noStrike">
                          <a:latin typeface="B Nazanin"/>
                        </a:rPr>
                        <a:t>1</a:t>
                      </a:r>
                    </a:p>
                  </a:txBody>
                  <a:tcPr marL="6576" marR="6576" marT="65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200" b="1" i="0" u="none" strike="noStrike">
                          <a:latin typeface="B Nazanin"/>
                        </a:rPr>
                        <a:t>1,500</a:t>
                      </a:r>
                    </a:p>
                  </a:txBody>
                  <a:tcPr marL="6576" marR="6576" marT="65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200" b="1" i="0" u="none" strike="noStrike">
                          <a:latin typeface="B Nazanin"/>
                        </a:rPr>
                        <a:t> کنترل پیک بار</a:t>
                      </a:r>
                    </a:p>
                  </a:txBody>
                  <a:tcPr marL="6576" marR="6576" marT="657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6"/>
                  </a:ext>
                </a:extLst>
              </a:tr>
              <a:tr h="251421">
                <a:tc vMerge="1">
                  <a:txBody>
                    <a:bodyPr/>
                    <a:lstStyle/>
                    <a:p>
                      <a:endParaRPr lang="en-US"/>
                    </a:p>
                  </a:txBody>
                  <a:tcPr/>
                </a:tc>
                <a:tc gridSpan="2">
                  <a:txBody>
                    <a:bodyPr/>
                    <a:lstStyle/>
                    <a:p>
                      <a:pPr algn="ctr" rtl="1" fontAlgn="ctr"/>
                      <a:r>
                        <a:rPr lang="fa-IR" sz="1200" b="1" i="0" u="none" strike="noStrike">
                          <a:latin typeface="B Nazanin"/>
                        </a:rPr>
                        <a:t>جمع </a:t>
                      </a:r>
                    </a:p>
                  </a:txBody>
                  <a:tcPr marL="6576" marR="6576" marT="657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algn="ctr" rtl="0" fontAlgn="ctr"/>
                      <a:r>
                        <a:rPr lang="en-US" sz="1200" b="1" i="0" u="none" strike="noStrike">
                          <a:latin typeface="B Nazanin"/>
                        </a:rPr>
                        <a:t> </a:t>
                      </a:r>
                    </a:p>
                  </a:txBody>
                  <a:tcPr marL="6576" marR="6576" marT="65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200" b="1" i="0" u="none" strike="noStrike">
                          <a:latin typeface="B Nazanin"/>
                        </a:rPr>
                        <a:t> </a:t>
                      </a:r>
                    </a:p>
                  </a:txBody>
                  <a:tcPr marL="6576" marR="6576" marT="65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200" b="1" i="0" u="none" strike="noStrike">
                          <a:latin typeface="B Nazanin"/>
                        </a:rPr>
                        <a:t>156,979</a:t>
                      </a:r>
                    </a:p>
                  </a:txBody>
                  <a:tcPr marL="6576" marR="6576" marT="65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200" b="1" i="0" u="none" strike="noStrike" dirty="0">
                          <a:latin typeface="B Nazanin"/>
                        </a:rPr>
                        <a:t> </a:t>
                      </a:r>
                    </a:p>
                  </a:txBody>
                  <a:tcPr marL="6576" marR="6576" marT="657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7"/>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right)">
                                      <p:cBhvr>
                                        <p:cTn id="7" dur="750"/>
                                        <p:tgtEl>
                                          <p:spTgt spid="39"/>
                                        </p:tgtEl>
                                      </p:cBhvr>
                                    </p:animEffect>
                                  </p:childTnLst>
                                </p:cTn>
                              </p:par>
                            </p:childTnLst>
                          </p:cTn>
                        </p:par>
                        <p:par>
                          <p:cTn id="8" fill="hold">
                            <p:stCondLst>
                              <p:cond delay="750"/>
                            </p:stCondLst>
                            <p:childTnLst>
                              <p:par>
                                <p:cTn id="9" presetID="18" presetClass="entr" presetSubtype="12"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strips(downLeft)">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06.jpg"/>
          <p:cNvPicPr>
            <a:picLocks noChangeAspect="1"/>
          </p:cNvPicPr>
          <p:nvPr/>
        </p:nvPicPr>
        <p:blipFill>
          <a:blip r:embed="rId2" cstate="print">
            <a:grayscl/>
          </a:blip>
          <a:stretch>
            <a:fillRect/>
          </a:stretch>
        </p:blipFill>
        <p:spPr>
          <a:xfrm flipV="1">
            <a:off x="0" y="0"/>
            <a:ext cx="9144000" cy="6858000"/>
          </a:xfrm>
          <a:prstGeom prst="rect">
            <a:avLst/>
          </a:prstGeom>
        </p:spPr>
      </p:pic>
      <p:sp>
        <p:nvSpPr>
          <p:cNvPr id="39" name="Rounded Rectangle 38"/>
          <p:cNvSpPr/>
          <p:nvPr/>
        </p:nvSpPr>
        <p:spPr>
          <a:xfrm>
            <a:off x="1357290" y="857232"/>
            <a:ext cx="7632000" cy="142876"/>
          </a:xfrm>
          <a:prstGeom prst="roundRect">
            <a:avLst/>
          </a:prstGeom>
          <a:gradFill flip="none" rotWithShape="1">
            <a:gsLst>
              <a:gs pos="100000">
                <a:schemeClr val="accent2">
                  <a:lumMod val="20000"/>
                  <a:lumOff val="80000"/>
                  <a:alpha val="0"/>
                </a:schemeClr>
              </a:gs>
              <a:gs pos="100000">
                <a:schemeClr val="bg1">
                  <a:lumMod val="85000"/>
                </a:schemeClr>
              </a:gs>
              <a:gs pos="81000">
                <a:schemeClr val="accent2">
                  <a:lumMod val="40000"/>
                  <a:lumOff val="60000"/>
                </a:schemeClr>
              </a:gs>
              <a:gs pos="60000">
                <a:schemeClr val="accent2">
                  <a:lumMod val="60000"/>
                  <a:lumOff val="40000"/>
                </a:schemeClr>
              </a:gs>
              <a:gs pos="32000">
                <a:schemeClr val="accent2">
                  <a:lumMod val="75000"/>
                </a:schemeClr>
              </a:gs>
            </a:gsLst>
            <a:path path="circle">
              <a:fillToRect l="100000" t="100000"/>
            </a:path>
            <a:tileRect r="-100000" b="-100000"/>
          </a:gradFill>
          <a:ln>
            <a:noFill/>
          </a:ln>
          <a:effectLst>
            <a:outerShdw blurRad="149987" dist="250190" dir="8460000" algn="ctr">
              <a:srgbClr val="000000">
                <a:alpha val="28000"/>
              </a:srgbClr>
            </a:outerShdw>
          </a:effectLst>
        </p:spPr>
        <p:style>
          <a:lnRef idx="1">
            <a:schemeClr val="dk1"/>
          </a:lnRef>
          <a:fillRef idx="2">
            <a:schemeClr val="dk1"/>
          </a:fillRef>
          <a:effectRef idx="1">
            <a:schemeClr val="dk1"/>
          </a:effectRef>
          <a:fontRef idx="minor">
            <a:schemeClr val="dk1"/>
          </a:fontRef>
        </p:style>
        <p:txBody>
          <a:bodyPr rtlCol="0" anchor="ctr"/>
          <a:lstStyle/>
          <a:p>
            <a:r>
              <a:rPr lang="fa-IR" sz="2400" dirty="0">
                <a:solidFill>
                  <a:schemeClr val="bg1"/>
                </a:solidFill>
                <a:cs typeface="B Titr" pitchFamily="2" charset="-78"/>
              </a:rPr>
              <a:t>  </a:t>
            </a:r>
            <a:endParaRPr lang="en-US" sz="2400" dirty="0">
              <a:solidFill>
                <a:schemeClr val="bg1"/>
              </a:solidFill>
              <a:cs typeface="B Titr" pitchFamily="2" charset="-78"/>
            </a:endParaRPr>
          </a:p>
        </p:txBody>
      </p:sp>
      <p:sp>
        <p:nvSpPr>
          <p:cNvPr id="12" name="Title 1"/>
          <p:cNvSpPr>
            <a:spLocks noGrp="1"/>
          </p:cNvSpPr>
          <p:nvPr>
            <p:ph type="title"/>
          </p:nvPr>
        </p:nvSpPr>
        <p:spPr>
          <a:xfrm>
            <a:off x="500034" y="142852"/>
            <a:ext cx="8229600" cy="796908"/>
          </a:xfrm>
        </p:spPr>
        <p:txBody>
          <a:bodyPr>
            <a:normAutofit fontScale="90000"/>
          </a:bodyPr>
          <a:lstStyle/>
          <a:p>
            <a:pPr algn="r"/>
            <a:r>
              <a:rPr lang="fa-IR" sz="2800" dirty="0" smtClean="0">
                <a:solidFill>
                  <a:schemeClr val="accent2">
                    <a:lumMod val="75000"/>
                  </a:schemeClr>
                </a:solidFill>
                <a:effectLst>
                  <a:outerShdw blurRad="38100" dist="38100" dir="2700000" algn="tl">
                    <a:srgbClr val="000000">
                      <a:alpha val="43137"/>
                    </a:srgbClr>
                  </a:outerShdw>
                </a:effectLst>
                <a:cs typeface="B Titr" pitchFamily="2" charset="-78"/>
              </a:rPr>
              <a:t>برنامه فعالیت‌های سرمایه‌ای در حوزه مدیریت مصرف و خدمات مشترکین</a:t>
            </a:r>
            <a:endParaRPr lang="en-US" sz="2800" dirty="0">
              <a:solidFill>
                <a:schemeClr val="accent2">
                  <a:lumMod val="75000"/>
                </a:schemeClr>
              </a:solidFill>
              <a:effectLst>
                <a:outerShdw blurRad="38100" dist="38100" dir="2700000" algn="tl">
                  <a:srgbClr val="000000">
                    <a:alpha val="43137"/>
                  </a:srgbClr>
                </a:outerShdw>
              </a:effectLst>
              <a:cs typeface="B Titr" pitchFamily="2" charset="-78"/>
            </a:endParaRPr>
          </a:p>
        </p:txBody>
      </p:sp>
      <p:graphicFrame>
        <p:nvGraphicFramePr>
          <p:cNvPr id="8" name="Table 7"/>
          <p:cNvGraphicFramePr>
            <a:graphicFrameLocks noGrp="1"/>
          </p:cNvGraphicFramePr>
          <p:nvPr/>
        </p:nvGraphicFramePr>
        <p:xfrm>
          <a:off x="357158" y="1214420"/>
          <a:ext cx="8286808" cy="4429157"/>
        </p:xfrm>
        <a:graphic>
          <a:graphicData uri="http://schemas.openxmlformats.org/drawingml/2006/table">
            <a:tbl>
              <a:tblPr rtl="1"/>
              <a:tblGrid>
                <a:gridCol w="1102849">
                  <a:extLst>
                    <a:ext uri="{9D8B030D-6E8A-4147-A177-3AD203B41FA5}">
                      <a16:colId xmlns:a16="http://schemas.microsoft.com/office/drawing/2014/main" val="20000"/>
                    </a:ext>
                  </a:extLst>
                </a:gridCol>
                <a:gridCol w="538797">
                  <a:extLst>
                    <a:ext uri="{9D8B030D-6E8A-4147-A177-3AD203B41FA5}">
                      <a16:colId xmlns:a16="http://schemas.microsoft.com/office/drawing/2014/main" val="20001"/>
                    </a:ext>
                  </a:extLst>
                </a:gridCol>
                <a:gridCol w="2951346">
                  <a:extLst>
                    <a:ext uri="{9D8B030D-6E8A-4147-A177-3AD203B41FA5}">
                      <a16:colId xmlns:a16="http://schemas.microsoft.com/office/drawing/2014/main" val="20002"/>
                    </a:ext>
                  </a:extLst>
                </a:gridCol>
                <a:gridCol w="820233">
                  <a:extLst>
                    <a:ext uri="{9D8B030D-6E8A-4147-A177-3AD203B41FA5}">
                      <a16:colId xmlns:a16="http://schemas.microsoft.com/office/drawing/2014/main" val="20003"/>
                    </a:ext>
                  </a:extLst>
                </a:gridCol>
                <a:gridCol w="861783">
                  <a:extLst>
                    <a:ext uri="{9D8B030D-6E8A-4147-A177-3AD203B41FA5}">
                      <a16:colId xmlns:a16="http://schemas.microsoft.com/office/drawing/2014/main" val="20004"/>
                    </a:ext>
                  </a:extLst>
                </a:gridCol>
                <a:gridCol w="1065990">
                  <a:extLst>
                    <a:ext uri="{9D8B030D-6E8A-4147-A177-3AD203B41FA5}">
                      <a16:colId xmlns:a16="http://schemas.microsoft.com/office/drawing/2014/main" val="20005"/>
                    </a:ext>
                  </a:extLst>
                </a:gridCol>
                <a:gridCol w="945810">
                  <a:extLst>
                    <a:ext uri="{9D8B030D-6E8A-4147-A177-3AD203B41FA5}">
                      <a16:colId xmlns:a16="http://schemas.microsoft.com/office/drawing/2014/main" val="20006"/>
                    </a:ext>
                  </a:extLst>
                </a:gridCol>
              </a:tblGrid>
              <a:tr h="882678">
                <a:tc>
                  <a:txBody>
                    <a:bodyPr/>
                    <a:lstStyle/>
                    <a:p>
                      <a:pPr algn="ctr" rtl="1" fontAlgn="ctr"/>
                      <a:r>
                        <a:rPr lang="fa-IR" sz="1400" b="1" i="0" u="none" strike="noStrike" dirty="0">
                          <a:latin typeface="B Nazanin"/>
                        </a:rPr>
                        <a:t>عنوان هدف (استراتژی)</a:t>
                      </a:r>
                    </a:p>
                  </a:txBody>
                  <a:tcPr marL="6607" marR="6607" marT="660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a:txBody>
                    <a:bodyPr/>
                    <a:lstStyle/>
                    <a:p>
                      <a:pPr algn="ctr" rtl="1" fontAlgn="ctr"/>
                      <a:r>
                        <a:rPr lang="fa-IR" sz="1400" b="1" i="0" u="none" strike="noStrike">
                          <a:latin typeface="B Nazanin"/>
                        </a:rPr>
                        <a:t>رديف</a:t>
                      </a:r>
                    </a:p>
                  </a:txBody>
                  <a:tcPr marL="6607" marR="6607" marT="66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a:txBody>
                    <a:bodyPr/>
                    <a:lstStyle/>
                    <a:p>
                      <a:pPr algn="ctr" rtl="1" fontAlgn="ctr"/>
                      <a:r>
                        <a:rPr lang="fa-IR" sz="1400" b="1" i="0" u="none" strike="noStrike">
                          <a:latin typeface="B Nazanin"/>
                        </a:rPr>
                        <a:t>شرح هزينه</a:t>
                      </a:r>
                    </a:p>
                  </a:txBody>
                  <a:tcPr marL="6607" marR="6607" marT="66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a:txBody>
                    <a:bodyPr/>
                    <a:lstStyle/>
                    <a:p>
                      <a:pPr algn="ctr" rtl="1" fontAlgn="ctr"/>
                      <a:r>
                        <a:rPr lang="fa-IR" sz="1400" b="1" i="0" u="none" strike="noStrike">
                          <a:latin typeface="B Nazanin"/>
                        </a:rPr>
                        <a:t>واحد</a:t>
                      </a:r>
                    </a:p>
                  </a:txBody>
                  <a:tcPr marL="6607" marR="6607" marT="66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a:txBody>
                    <a:bodyPr/>
                    <a:lstStyle/>
                    <a:p>
                      <a:pPr algn="ctr" rtl="1" fontAlgn="ctr"/>
                      <a:r>
                        <a:rPr lang="fa-IR" sz="1400" b="1" i="0" u="none" strike="noStrike">
                          <a:latin typeface="B Nazanin"/>
                        </a:rPr>
                        <a:t>حجم فعالیت </a:t>
                      </a:r>
                    </a:p>
                  </a:txBody>
                  <a:tcPr marL="6607" marR="6607" marT="66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a:txBody>
                    <a:bodyPr/>
                    <a:lstStyle/>
                    <a:p>
                      <a:pPr algn="ctr" rtl="1" fontAlgn="ctr"/>
                      <a:r>
                        <a:rPr lang="fa-IR" sz="1400" b="1" i="0" u="none" strike="noStrike" dirty="0" smtClean="0">
                          <a:latin typeface="B Nazanin"/>
                        </a:rPr>
                        <a:t>پیشنهادی </a:t>
                      </a:r>
                      <a:r>
                        <a:rPr lang="fa-IR" sz="1400" b="1" i="0" u="none" strike="noStrike" dirty="0">
                          <a:latin typeface="B Nazanin"/>
                        </a:rPr>
                        <a:t>اعتبار جاری  (میلیون ریال)</a:t>
                      </a:r>
                    </a:p>
                  </a:txBody>
                  <a:tcPr marL="6607" marR="6607" marT="66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a:txBody>
                    <a:bodyPr/>
                    <a:lstStyle/>
                    <a:p>
                      <a:pPr algn="ctr" rtl="1" fontAlgn="ctr"/>
                      <a:r>
                        <a:rPr lang="fa-IR" sz="1400" b="1" i="0" u="none" strike="noStrike">
                          <a:latin typeface="B Nazanin"/>
                        </a:rPr>
                        <a:t>شاخص اثر پذیر از فعالیت</a:t>
                      </a:r>
                    </a:p>
                  </a:txBody>
                  <a:tcPr marL="6607" marR="6607" marT="660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extLst>
                  <a:ext uri="{0D108BD9-81ED-4DB2-BD59-A6C34878D82A}">
                    <a16:rowId xmlns:a16="http://schemas.microsoft.com/office/drawing/2014/main" val="10000"/>
                  </a:ext>
                </a:extLst>
              </a:tr>
              <a:tr h="1056063">
                <a:tc rowSpan="4">
                  <a:txBody>
                    <a:bodyPr/>
                    <a:lstStyle/>
                    <a:p>
                      <a:pPr algn="ctr" rtl="1" fontAlgn="ctr"/>
                      <a:r>
                        <a:rPr lang="fa-IR" sz="1400" b="1" i="0" u="none" strike="noStrike">
                          <a:latin typeface="B Nazanin"/>
                        </a:rPr>
                        <a:t>اتوماسیون و هوشمند سازی شبکه برق </a:t>
                      </a:r>
                    </a:p>
                  </a:txBody>
                  <a:tcPr marL="6607" marR="6607" marT="6607" marB="0" vert="vert27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400" b="1" i="0" u="none" strike="noStrike">
                          <a:latin typeface="B Nazanin"/>
                        </a:rPr>
                        <a:t>1</a:t>
                      </a:r>
                    </a:p>
                  </a:txBody>
                  <a:tcPr marL="6607" marR="6607" marT="66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1" i="0" u="none" strike="noStrike">
                          <a:latin typeface="B Nazanin"/>
                        </a:rPr>
                        <a:t>هزینه نصب و تعویض کنتورهای هوشمند </a:t>
                      </a:r>
                    </a:p>
                  </a:txBody>
                  <a:tcPr marL="6607" marR="6607" marT="66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1" i="0" u="none" strike="noStrike" dirty="0">
                          <a:latin typeface="B Nazanin"/>
                        </a:rPr>
                        <a:t>دستگاه </a:t>
                      </a:r>
                    </a:p>
                  </a:txBody>
                  <a:tcPr marL="6607" marR="6607" marT="66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400" b="1" i="0" u="none" strike="noStrike">
                          <a:latin typeface="B Nazanin"/>
                        </a:rPr>
                        <a:t>20,980</a:t>
                      </a:r>
                    </a:p>
                  </a:txBody>
                  <a:tcPr marL="6607" marR="6607" marT="66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400" b="1" i="0" u="none" strike="noStrike" dirty="0">
                          <a:latin typeface="B Nazanin"/>
                        </a:rPr>
                        <a:t>13,592</a:t>
                      </a:r>
                    </a:p>
                  </a:txBody>
                  <a:tcPr marL="6607" marR="6607" marT="66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1" i="0" u="none" strike="noStrike">
                          <a:latin typeface="B Nazanin"/>
                        </a:rPr>
                        <a:t>کاهش دیماند و انرژی</a:t>
                      </a:r>
                    </a:p>
                  </a:txBody>
                  <a:tcPr marL="6607" marR="6607" marT="660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945727">
                <a:tc vMerge="1">
                  <a:txBody>
                    <a:bodyPr/>
                    <a:lstStyle/>
                    <a:p>
                      <a:endParaRPr lang="en-US"/>
                    </a:p>
                  </a:txBody>
                  <a:tcPr/>
                </a:tc>
                <a:tc>
                  <a:txBody>
                    <a:bodyPr/>
                    <a:lstStyle/>
                    <a:p>
                      <a:pPr algn="ctr" rtl="0" fontAlgn="ctr"/>
                      <a:r>
                        <a:rPr lang="en-US" sz="1400" b="1" i="0" u="none" strike="noStrike">
                          <a:latin typeface="B Nazanin"/>
                        </a:rPr>
                        <a:t>2</a:t>
                      </a:r>
                    </a:p>
                  </a:txBody>
                  <a:tcPr marL="6607" marR="6607" marT="66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1" i="0" u="none" strike="noStrike">
                          <a:latin typeface="B Nazanin"/>
                        </a:rPr>
                        <a:t>پروژه پایلوت هوشمندسازی و کنترل‌پذیری روشنایی معابر</a:t>
                      </a:r>
                    </a:p>
                  </a:txBody>
                  <a:tcPr marL="6607" marR="6607" marT="66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1" i="0" u="none" strike="noStrike">
                          <a:latin typeface="B Nazanin"/>
                        </a:rPr>
                        <a:t>پروژه</a:t>
                      </a:r>
                    </a:p>
                  </a:txBody>
                  <a:tcPr marL="6607" marR="6607" marT="66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400" b="1" i="0" u="none" strike="noStrike">
                          <a:latin typeface="B Nazanin"/>
                        </a:rPr>
                        <a:t>1</a:t>
                      </a:r>
                    </a:p>
                  </a:txBody>
                  <a:tcPr marL="6607" marR="6607" marT="66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400" b="1" i="0" u="none" strike="noStrike">
                          <a:latin typeface="B Nazanin"/>
                        </a:rPr>
                        <a:t>30,000</a:t>
                      </a:r>
                    </a:p>
                  </a:txBody>
                  <a:tcPr marL="6607" marR="6607" marT="66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1" i="0" u="none" strike="noStrike">
                          <a:latin typeface="B Nazanin"/>
                        </a:rPr>
                        <a:t>کاهش دیماند و انرژی</a:t>
                      </a:r>
                    </a:p>
                  </a:txBody>
                  <a:tcPr marL="6607" marR="6607" marT="660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709296">
                <a:tc vMerge="1">
                  <a:txBody>
                    <a:bodyPr/>
                    <a:lstStyle/>
                    <a:p>
                      <a:endParaRPr lang="en-US"/>
                    </a:p>
                  </a:txBody>
                  <a:tcPr/>
                </a:tc>
                <a:tc>
                  <a:txBody>
                    <a:bodyPr/>
                    <a:lstStyle/>
                    <a:p>
                      <a:pPr algn="ctr" rtl="0" fontAlgn="ctr"/>
                      <a:r>
                        <a:rPr lang="en-US" sz="1400" b="1" i="0" u="none" strike="noStrike">
                          <a:latin typeface="B Nazanin"/>
                        </a:rPr>
                        <a:t>6</a:t>
                      </a:r>
                    </a:p>
                  </a:txBody>
                  <a:tcPr marL="6607" marR="6607" marT="66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1" i="0" u="none" strike="noStrike">
                          <a:latin typeface="B Nazanin"/>
                        </a:rPr>
                        <a:t>نصب خازن فشار متوسط</a:t>
                      </a:r>
                    </a:p>
                  </a:txBody>
                  <a:tcPr marL="6607" marR="6607" marT="66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400" b="1" i="0" u="none" strike="noStrike">
                          <a:latin typeface="B Nazanin"/>
                        </a:rPr>
                        <a:t> </a:t>
                      </a:r>
                    </a:p>
                  </a:txBody>
                  <a:tcPr marL="6607" marR="6607" marT="66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400" b="1" i="0" u="none" strike="noStrike">
                          <a:latin typeface="B Nazanin"/>
                        </a:rPr>
                        <a:t>20</a:t>
                      </a:r>
                    </a:p>
                  </a:txBody>
                  <a:tcPr marL="6607" marR="6607" marT="66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400" b="1" i="0" u="none" strike="noStrike">
                          <a:latin typeface="B Nazanin"/>
                        </a:rPr>
                        <a:t>20,000</a:t>
                      </a:r>
                    </a:p>
                  </a:txBody>
                  <a:tcPr marL="6607" marR="6607" marT="66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400" b="1" i="0" u="none" strike="noStrike">
                          <a:latin typeface="B Nazanin"/>
                        </a:rPr>
                        <a:t> </a:t>
                      </a:r>
                    </a:p>
                  </a:txBody>
                  <a:tcPr marL="6607" marR="6607" marT="660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835393">
                <a:tc vMerge="1">
                  <a:txBody>
                    <a:bodyPr/>
                    <a:lstStyle/>
                    <a:p>
                      <a:endParaRPr lang="en-US"/>
                    </a:p>
                  </a:txBody>
                  <a:tcPr/>
                </a:tc>
                <a:tc gridSpan="2">
                  <a:txBody>
                    <a:bodyPr/>
                    <a:lstStyle/>
                    <a:p>
                      <a:pPr algn="ctr" rtl="1" fontAlgn="ctr"/>
                      <a:r>
                        <a:rPr lang="fa-IR" sz="1400" b="1" i="0" u="none" strike="noStrike">
                          <a:latin typeface="B Nazanin"/>
                        </a:rPr>
                        <a:t>جمع</a:t>
                      </a:r>
                    </a:p>
                  </a:txBody>
                  <a:tcPr marL="6607" marR="6607" marT="66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hMerge="1">
                  <a:txBody>
                    <a:bodyPr/>
                    <a:lstStyle/>
                    <a:p>
                      <a:endParaRPr lang="en-US"/>
                    </a:p>
                  </a:txBody>
                  <a:tcPr/>
                </a:tc>
                <a:tc>
                  <a:txBody>
                    <a:bodyPr/>
                    <a:lstStyle/>
                    <a:p>
                      <a:pPr algn="ctr" rtl="0" fontAlgn="ctr"/>
                      <a:r>
                        <a:rPr lang="en-US" sz="1400" b="1" i="0" u="none" strike="noStrike">
                          <a:latin typeface="B Nazanin"/>
                        </a:rPr>
                        <a:t> </a:t>
                      </a:r>
                    </a:p>
                  </a:txBody>
                  <a:tcPr marL="6607" marR="6607" marT="66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rtl="0" fontAlgn="ctr"/>
                      <a:r>
                        <a:rPr lang="en-US" sz="1400" b="1" i="0" u="none" strike="noStrike">
                          <a:latin typeface="B Nazanin"/>
                        </a:rPr>
                        <a:t> </a:t>
                      </a:r>
                    </a:p>
                  </a:txBody>
                  <a:tcPr marL="6607" marR="6607" marT="66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rtl="0" fontAlgn="ctr"/>
                      <a:r>
                        <a:rPr lang="en-US" sz="1400" b="1" i="0" u="none" strike="noStrike">
                          <a:latin typeface="B Nazanin"/>
                        </a:rPr>
                        <a:t>63,592</a:t>
                      </a:r>
                    </a:p>
                  </a:txBody>
                  <a:tcPr marL="6607" marR="6607" marT="66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algn="ctr" rtl="0" fontAlgn="ctr"/>
                      <a:r>
                        <a:rPr lang="en-US" sz="1400" b="1" i="0" u="none" strike="noStrike" dirty="0">
                          <a:latin typeface="B Nazanin"/>
                        </a:rPr>
                        <a:t> </a:t>
                      </a:r>
                    </a:p>
                  </a:txBody>
                  <a:tcPr marL="6607" marR="6607" marT="660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right)">
                                      <p:cBhvr>
                                        <p:cTn id="7" dur="750"/>
                                        <p:tgtEl>
                                          <p:spTgt spid="39"/>
                                        </p:tgtEl>
                                      </p:cBhvr>
                                    </p:animEffect>
                                  </p:childTnLst>
                                </p:cTn>
                              </p:par>
                            </p:childTnLst>
                          </p:cTn>
                        </p:par>
                        <p:par>
                          <p:cTn id="8" fill="hold">
                            <p:stCondLst>
                              <p:cond delay="750"/>
                            </p:stCondLst>
                            <p:childTnLst>
                              <p:par>
                                <p:cTn id="9" presetID="18" presetClass="entr" presetSubtype="12"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strips(downLeft)">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06.jpg"/>
          <p:cNvPicPr>
            <a:picLocks noChangeAspect="1"/>
          </p:cNvPicPr>
          <p:nvPr/>
        </p:nvPicPr>
        <p:blipFill>
          <a:blip r:embed="rId2" cstate="print">
            <a:grayscl/>
          </a:blip>
          <a:stretch>
            <a:fillRect/>
          </a:stretch>
        </p:blipFill>
        <p:spPr>
          <a:xfrm flipV="1">
            <a:off x="0" y="0"/>
            <a:ext cx="9144000" cy="6858000"/>
          </a:xfrm>
          <a:prstGeom prst="rect">
            <a:avLst/>
          </a:prstGeom>
        </p:spPr>
      </p:pic>
      <p:sp>
        <p:nvSpPr>
          <p:cNvPr id="39" name="Rounded Rectangle 38"/>
          <p:cNvSpPr/>
          <p:nvPr/>
        </p:nvSpPr>
        <p:spPr>
          <a:xfrm>
            <a:off x="1357290" y="857232"/>
            <a:ext cx="7632000" cy="142876"/>
          </a:xfrm>
          <a:prstGeom prst="roundRect">
            <a:avLst/>
          </a:prstGeom>
          <a:gradFill flip="none" rotWithShape="1">
            <a:gsLst>
              <a:gs pos="100000">
                <a:schemeClr val="accent2">
                  <a:lumMod val="20000"/>
                  <a:lumOff val="80000"/>
                  <a:alpha val="0"/>
                </a:schemeClr>
              </a:gs>
              <a:gs pos="100000">
                <a:schemeClr val="bg1">
                  <a:lumMod val="85000"/>
                </a:schemeClr>
              </a:gs>
              <a:gs pos="81000">
                <a:schemeClr val="accent2">
                  <a:lumMod val="40000"/>
                  <a:lumOff val="60000"/>
                </a:schemeClr>
              </a:gs>
              <a:gs pos="60000">
                <a:schemeClr val="accent2">
                  <a:lumMod val="60000"/>
                  <a:lumOff val="40000"/>
                </a:schemeClr>
              </a:gs>
              <a:gs pos="32000">
                <a:schemeClr val="accent2">
                  <a:lumMod val="75000"/>
                </a:schemeClr>
              </a:gs>
            </a:gsLst>
            <a:path path="circle">
              <a:fillToRect l="100000" t="100000"/>
            </a:path>
            <a:tileRect r="-100000" b="-100000"/>
          </a:gradFill>
          <a:ln>
            <a:noFill/>
          </a:ln>
          <a:effectLst>
            <a:outerShdw blurRad="149987" dist="250190" dir="8460000" algn="ctr">
              <a:srgbClr val="000000">
                <a:alpha val="28000"/>
              </a:srgbClr>
            </a:outerShdw>
          </a:effectLst>
        </p:spPr>
        <p:style>
          <a:lnRef idx="1">
            <a:schemeClr val="dk1"/>
          </a:lnRef>
          <a:fillRef idx="2">
            <a:schemeClr val="dk1"/>
          </a:fillRef>
          <a:effectRef idx="1">
            <a:schemeClr val="dk1"/>
          </a:effectRef>
          <a:fontRef idx="minor">
            <a:schemeClr val="dk1"/>
          </a:fontRef>
        </p:style>
        <p:txBody>
          <a:bodyPr rtlCol="0" anchor="ctr"/>
          <a:lstStyle/>
          <a:p>
            <a:r>
              <a:rPr lang="fa-IR" sz="2400" dirty="0">
                <a:solidFill>
                  <a:schemeClr val="bg1"/>
                </a:solidFill>
                <a:cs typeface="B Titr" pitchFamily="2" charset="-78"/>
              </a:rPr>
              <a:t>  </a:t>
            </a:r>
            <a:endParaRPr lang="en-US" sz="2400" dirty="0">
              <a:solidFill>
                <a:schemeClr val="bg1"/>
              </a:solidFill>
              <a:cs typeface="B Titr" pitchFamily="2" charset="-78"/>
            </a:endParaRPr>
          </a:p>
        </p:txBody>
      </p:sp>
      <p:sp>
        <p:nvSpPr>
          <p:cNvPr id="7" name="Title 1"/>
          <p:cNvSpPr>
            <a:spLocks noGrp="1"/>
          </p:cNvSpPr>
          <p:nvPr>
            <p:ph type="title"/>
          </p:nvPr>
        </p:nvSpPr>
        <p:spPr>
          <a:xfrm>
            <a:off x="500034" y="142852"/>
            <a:ext cx="8229600" cy="796908"/>
          </a:xfrm>
        </p:spPr>
        <p:txBody>
          <a:bodyPr>
            <a:normAutofit/>
          </a:bodyPr>
          <a:lstStyle/>
          <a:p>
            <a:pPr algn="r"/>
            <a:r>
              <a:rPr lang="fa-IR" sz="2800" dirty="0" smtClean="0">
                <a:solidFill>
                  <a:schemeClr val="accent2">
                    <a:lumMod val="75000"/>
                  </a:schemeClr>
                </a:solidFill>
                <a:effectLst>
                  <a:outerShdw blurRad="38100" dist="38100" dir="2700000" algn="tl">
                    <a:srgbClr val="000000">
                      <a:alpha val="43137"/>
                    </a:srgbClr>
                  </a:outerShdw>
                </a:effectLst>
                <a:cs typeface="B Titr" pitchFamily="2" charset="-78"/>
              </a:rPr>
              <a:t>بودجه پیشنهادی جاری و سرمایه ای خدمات مشترکین</a:t>
            </a:r>
            <a:endParaRPr lang="en-US" sz="2800" dirty="0">
              <a:solidFill>
                <a:schemeClr val="accent2">
                  <a:lumMod val="75000"/>
                </a:schemeClr>
              </a:solidFill>
              <a:effectLst>
                <a:outerShdw blurRad="38100" dist="38100" dir="2700000" algn="tl">
                  <a:srgbClr val="000000">
                    <a:alpha val="43137"/>
                  </a:srgbClr>
                </a:outerShdw>
              </a:effectLst>
              <a:cs typeface="B Titr" pitchFamily="2" charset="-78"/>
            </a:endParaRPr>
          </a:p>
        </p:txBody>
      </p:sp>
      <p:graphicFrame>
        <p:nvGraphicFramePr>
          <p:cNvPr id="9" name="Table 8"/>
          <p:cNvGraphicFramePr>
            <a:graphicFrameLocks noGrp="1"/>
          </p:cNvGraphicFramePr>
          <p:nvPr>
            <p:extLst>
              <p:ext uri="{D42A27DB-BD31-4B8C-83A1-F6EECF244321}">
                <p14:modId xmlns:p14="http://schemas.microsoft.com/office/powerpoint/2010/main" val="3299016886"/>
              </p:ext>
            </p:extLst>
          </p:nvPr>
        </p:nvGraphicFramePr>
        <p:xfrm>
          <a:off x="1507551" y="1428734"/>
          <a:ext cx="7207853" cy="1428763"/>
        </p:xfrm>
        <a:graphic>
          <a:graphicData uri="http://schemas.openxmlformats.org/drawingml/2006/table">
            <a:tbl>
              <a:tblPr rtl="1"/>
              <a:tblGrid>
                <a:gridCol w="2170263">
                  <a:extLst>
                    <a:ext uri="{9D8B030D-6E8A-4147-A177-3AD203B41FA5}">
                      <a16:colId xmlns:a16="http://schemas.microsoft.com/office/drawing/2014/main" val="20000"/>
                    </a:ext>
                  </a:extLst>
                </a:gridCol>
                <a:gridCol w="1007518">
                  <a:extLst>
                    <a:ext uri="{9D8B030D-6E8A-4147-A177-3AD203B41FA5}">
                      <a16:colId xmlns:a16="http://schemas.microsoft.com/office/drawing/2014/main" val="20001"/>
                    </a:ext>
                  </a:extLst>
                </a:gridCol>
                <a:gridCol w="1007518">
                  <a:extLst>
                    <a:ext uri="{9D8B030D-6E8A-4147-A177-3AD203B41FA5}">
                      <a16:colId xmlns:a16="http://schemas.microsoft.com/office/drawing/2014/main" val="20002"/>
                    </a:ext>
                  </a:extLst>
                </a:gridCol>
                <a:gridCol w="1007518">
                  <a:extLst>
                    <a:ext uri="{9D8B030D-6E8A-4147-A177-3AD203B41FA5}">
                      <a16:colId xmlns:a16="http://schemas.microsoft.com/office/drawing/2014/main" val="20003"/>
                    </a:ext>
                  </a:extLst>
                </a:gridCol>
                <a:gridCol w="1007518">
                  <a:extLst>
                    <a:ext uri="{9D8B030D-6E8A-4147-A177-3AD203B41FA5}">
                      <a16:colId xmlns:a16="http://schemas.microsoft.com/office/drawing/2014/main" val="556166860"/>
                    </a:ext>
                  </a:extLst>
                </a:gridCol>
                <a:gridCol w="1007518">
                  <a:extLst>
                    <a:ext uri="{9D8B030D-6E8A-4147-A177-3AD203B41FA5}">
                      <a16:colId xmlns:a16="http://schemas.microsoft.com/office/drawing/2014/main" val="20005"/>
                    </a:ext>
                  </a:extLst>
                </a:gridCol>
              </a:tblGrid>
              <a:tr h="236853">
                <a:tc rowSpan="2">
                  <a:txBody>
                    <a:bodyPr/>
                    <a:lstStyle/>
                    <a:p>
                      <a:pPr algn="ctr" rtl="1" fontAlgn="ctr"/>
                      <a:r>
                        <a:rPr lang="fa-IR" sz="900" b="1" i="0" u="none" strike="noStrike" dirty="0">
                          <a:latin typeface="B Nazanin"/>
                        </a:rPr>
                        <a:t>عنوان فعاليت</a:t>
                      </a:r>
                    </a:p>
                  </a:txBody>
                  <a:tcPr marL="7422" marR="7422" marT="74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a:txBody>
                    <a:bodyPr/>
                    <a:lstStyle/>
                    <a:p>
                      <a:pPr algn="ctr" rtl="1" fontAlgn="ctr"/>
                      <a:r>
                        <a:rPr lang="fa-IR" sz="900" b="1" i="0" u="none" strike="noStrike">
                          <a:latin typeface="B Nazanin"/>
                        </a:rPr>
                        <a:t>مصوب</a:t>
                      </a:r>
                    </a:p>
                  </a:txBody>
                  <a:tcPr marL="7422" marR="7422" marT="7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a:txBody>
                    <a:bodyPr/>
                    <a:lstStyle/>
                    <a:p>
                      <a:pPr algn="ctr" rtl="1" fontAlgn="ctr"/>
                      <a:r>
                        <a:rPr lang="fa-IR" sz="900" b="1" i="0" u="none" strike="noStrike">
                          <a:latin typeface="B Nazanin"/>
                        </a:rPr>
                        <a:t>عملکرد</a:t>
                      </a:r>
                    </a:p>
                  </a:txBody>
                  <a:tcPr marL="7422" marR="7422" marT="7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a:txBody>
                    <a:bodyPr/>
                    <a:lstStyle/>
                    <a:p>
                      <a:pPr algn="ctr" rtl="1" fontAlgn="ctr"/>
                      <a:r>
                        <a:rPr lang="fa-IR" sz="900" b="1" i="0" u="none" strike="noStrike">
                          <a:latin typeface="B Nazanin"/>
                        </a:rPr>
                        <a:t>مصوب</a:t>
                      </a:r>
                    </a:p>
                  </a:txBody>
                  <a:tcPr marL="7422" marR="7422" marT="7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a:txBody>
                    <a:bodyPr/>
                    <a:lstStyle/>
                    <a:p>
                      <a:pPr algn="ctr" rtl="1" fontAlgn="ctr"/>
                      <a:r>
                        <a:rPr lang="fa-IR" sz="900" b="1" i="0" u="none" strike="noStrike" dirty="0" smtClean="0">
                          <a:latin typeface="B Nazanin"/>
                        </a:rPr>
                        <a:t>عملکرد</a:t>
                      </a:r>
                      <a:endParaRPr lang="fa-IR" sz="900" b="1" i="0" u="none" strike="noStrike" dirty="0">
                        <a:latin typeface="B Nazanin"/>
                      </a:endParaRPr>
                    </a:p>
                  </a:txBody>
                  <a:tcPr marL="7422" marR="7422" marT="7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a:txBody>
                    <a:bodyPr/>
                    <a:lstStyle/>
                    <a:p>
                      <a:pPr algn="ctr" rtl="1" fontAlgn="ctr"/>
                      <a:r>
                        <a:rPr lang="fa-IR" sz="900" b="1" i="0" u="none" strike="noStrike" dirty="0">
                          <a:latin typeface="B Nazanin"/>
                        </a:rPr>
                        <a:t>پيش بيني </a:t>
                      </a:r>
                    </a:p>
                  </a:txBody>
                  <a:tcPr marL="7422" marR="7422" marT="74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extLst>
                  <a:ext uri="{0D108BD9-81ED-4DB2-BD59-A6C34878D82A}">
                    <a16:rowId xmlns:a16="http://schemas.microsoft.com/office/drawing/2014/main" val="10000"/>
                  </a:ext>
                </a:extLst>
              </a:tr>
              <a:tr h="236853">
                <a:tc vMerge="1">
                  <a:txBody>
                    <a:bodyPr/>
                    <a:lstStyle/>
                    <a:p>
                      <a:endParaRPr lang="en-US"/>
                    </a:p>
                  </a:txBody>
                  <a:tcPr/>
                </a:tc>
                <a:tc>
                  <a:txBody>
                    <a:bodyPr/>
                    <a:lstStyle/>
                    <a:p>
                      <a:pPr algn="ctr" rtl="1" fontAlgn="ctr"/>
                      <a:r>
                        <a:rPr lang="fa-IR" sz="900" b="1" i="0" u="none" strike="noStrike">
                          <a:latin typeface="B Nazanin"/>
                        </a:rPr>
                        <a:t>سال 96</a:t>
                      </a:r>
                    </a:p>
                  </a:txBody>
                  <a:tcPr marL="7422" marR="7422" marT="7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a:txBody>
                    <a:bodyPr/>
                    <a:lstStyle/>
                    <a:p>
                      <a:pPr algn="ctr" rtl="1" fontAlgn="ctr"/>
                      <a:r>
                        <a:rPr lang="fa-IR" sz="900" b="1" i="0" u="none" strike="noStrike" dirty="0">
                          <a:latin typeface="B Nazanin"/>
                        </a:rPr>
                        <a:t>سال 96</a:t>
                      </a:r>
                    </a:p>
                  </a:txBody>
                  <a:tcPr marL="7422" marR="7422" marT="7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a:txBody>
                    <a:bodyPr/>
                    <a:lstStyle/>
                    <a:p>
                      <a:pPr algn="ctr" rtl="1" fontAlgn="ctr"/>
                      <a:r>
                        <a:rPr lang="fa-IR" sz="900" b="1" i="0" u="none" strike="noStrike" dirty="0">
                          <a:latin typeface="B Nazanin"/>
                        </a:rPr>
                        <a:t>سال 97</a:t>
                      </a:r>
                    </a:p>
                  </a:txBody>
                  <a:tcPr marL="7422" marR="7422" marT="7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a:txBody>
                    <a:bodyPr/>
                    <a:lstStyle/>
                    <a:p>
                      <a:pPr marL="0" marR="0" indent="0" algn="ctr" defTabSz="914400" rtl="1" eaLnBrk="1" fontAlgn="ctr" latinLnBrk="0" hangingPunct="1">
                        <a:lnSpc>
                          <a:spcPct val="100000"/>
                        </a:lnSpc>
                        <a:spcBef>
                          <a:spcPts val="0"/>
                        </a:spcBef>
                        <a:spcAft>
                          <a:spcPts val="0"/>
                        </a:spcAft>
                        <a:buClrTx/>
                        <a:buSzTx/>
                        <a:buFontTx/>
                        <a:buNone/>
                        <a:tabLst/>
                        <a:defRPr/>
                      </a:pPr>
                      <a:r>
                        <a:rPr lang="fa-IR" sz="900" b="1" i="0" u="none" strike="noStrike" dirty="0" smtClean="0">
                          <a:latin typeface="B Nazanin"/>
                        </a:rPr>
                        <a:t>8 ماهه</a:t>
                      </a:r>
                      <a:r>
                        <a:rPr lang="fa-IR" sz="900" b="1" i="0" u="none" strike="noStrike" baseline="0" dirty="0">
                          <a:latin typeface="B Nazanin"/>
                        </a:rPr>
                        <a:t> </a:t>
                      </a:r>
                      <a:r>
                        <a:rPr lang="fa-IR" sz="900" b="1" i="0" u="none" strike="noStrike" baseline="0" dirty="0" smtClean="0">
                          <a:latin typeface="B Nazanin"/>
                        </a:rPr>
                        <a:t>97</a:t>
                      </a:r>
                      <a:endParaRPr lang="fa-IR" sz="900" b="1" i="0" u="none" strike="noStrike" dirty="0" smtClean="0">
                        <a:latin typeface="B Nazanin"/>
                      </a:endParaRPr>
                    </a:p>
                  </a:txBody>
                  <a:tcPr marL="7422" marR="7422" marT="7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a:txBody>
                    <a:bodyPr/>
                    <a:lstStyle/>
                    <a:p>
                      <a:pPr algn="ctr" rtl="1" fontAlgn="ctr"/>
                      <a:r>
                        <a:rPr lang="fa-IR" sz="900" b="1" i="0" u="none" strike="noStrike">
                          <a:latin typeface="B Nazanin"/>
                        </a:rPr>
                        <a:t>سال 98</a:t>
                      </a:r>
                    </a:p>
                  </a:txBody>
                  <a:tcPr marL="7422" marR="7422" marT="74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extLst>
                  <a:ext uri="{0D108BD9-81ED-4DB2-BD59-A6C34878D82A}">
                    <a16:rowId xmlns:a16="http://schemas.microsoft.com/office/drawing/2014/main" val="10001"/>
                  </a:ext>
                </a:extLst>
              </a:tr>
              <a:tr h="213933">
                <a:tc>
                  <a:txBody>
                    <a:bodyPr/>
                    <a:lstStyle/>
                    <a:p>
                      <a:pPr algn="r" rtl="1" fontAlgn="ctr"/>
                      <a:r>
                        <a:rPr lang="fa-IR" sz="900" b="1" i="0" u="none" strike="noStrike">
                          <a:latin typeface="B Nazanin"/>
                        </a:rPr>
                        <a:t> خدمات مشتركين</a:t>
                      </a:r>
                    </a:p>
                  </a:txBody>
                  <a:tcPr marL="7422" marR="7422" marT="74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en-US" sz="900" b="1" i="0" u="none" strike="noStrike">
                          <a:latin typeface="B Nazanin"/>
                        </a:rPr>
                        <a:t>417,236</a:t>
                      </a:r>
                    </a:p>
                  </a:txBody>
                  <a:tcPr marL="7422" marR="7422" marT="7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900" b="1" i="0" u="none" strike="noStrike">
                          <a:latin typeface="B Nazanin"/>
                        </a:rPr>
                        <a:t>327,202</a:t>
                      </a:r>
                    </a:p>
                  </a:txBody>
                  <a:tcPr marL="7422" marR="7422" marT="7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900" b="1" i="0" u="none" strike="noStrike">
                          <a:latin typeface="B Nazanin"/>
                        </a:rPr>
                        <a:t>522,811</a:t>
                      </a:r>
                    </a:p>
                  </a:txBody>
                  <a:tcPr marL="7422" marR="7422" marT="7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900" b="1" i="0" u="none" strike="noStrike" dirty="0" smtClean="0">
                          <a:latin typeface="B Nazanin"/>
                        </a:rPr>
                        <a:t>372767</a:t>
                      </a:r>
                      <a:endParaRPr lang="en-US" sz="900" b="1" i="0" u="none" strike="noStrike" dirty="0">
                        <a:latin typeface="B Nazanin"/>
                      </a:endParaRPr>
                    </a:p>
                  </a:txBody>
                  <a:tcPr marL="7422" marR="7422" marT="7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en-US" sz="900" b="1" i="0" u="none" strike="noStrike">
                          <a:latin typeface="B Nazanin"/>
                        </a:rPr>
                        <a:t>818,982</a:t>
                      </a:r>
                    </a:p>
                  </a:txBody>
                  <a:tcPr marL="7422" marR="7422" marT="74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13933">
                <a:tc>
                  <a:txBody>
                    <a:bodyPr/>
                    <a:lstStyle/>
                    <a:p>
                      <a:pPr algn="r" rtl="1" fontAlgn="ctr"/>
                      <a:r>
                        <a:rPr lang="fa-IR" sz="900" b="1" i="0" u="none" strike="noStrike">
                          <a:latin typeface="B Nazanin"/>
                        </a:rPr>
                        <a:t>هزينه هاي مديريت مصرف  در بخش جاري</a:t>
                      </a:r>
                    </a:p>
                  </a:txBody>
                  <a:tcPr marL="7422" marR="7422" marT="74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en-US" sz="900" b="1" i="0" u="none" strike="noStrike">
                          <a:latin typeface="B Nazanin"/>
                        </a:rPr>
                        <a:t>13,500</a:t>
                      </a:r>
                    </a:p>
                  </a:txBody>
                  <a:tcPr marL="7422" marR="7422" marT="7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900" b="1" i="0" u="none" strike="noStrike">
                          <a:latin typeface="B Nazanin"/>
                        </a:rPr>
                        <a:t>4,270</a:t>
                      </a:r>
                    </a:p>
                  </a:txBody>
                  <a:tcPr marL="7422" marR="7422" marT="7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900" b="1" i="0" u="none" strike="noStrike">
                          <a:latin typeface="B Nazanin"/>
                        </a:rPr>
                        <a:t>10,927</a:t>
                      </a:r>
                    </a:p>
                  </a:txBody>
                  <a:tcPr marL="7422" marR="7422" marT="7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900" b="1" i="0" u="none" strike="noStrike" dirty="0" smtClean="0">
                          <a:latin typeface="B Nazanin"/>
                        </a:rPr>
                        <a:t>3.299</a:t>
                      </a:r>
                      <a:endParaRPr lang="en-US" sz="900" b="1" i="0" u="none" strike="noStrike" dirty="0">
                        <a:latin typeface="B Nazanin"/>
                      </a:endParaRPr>
                    </a:p>
                  </a:txBody>
                  <a:tcPr marL="7422" marR="7422" marT="7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900" b="1" i="0" u="none" strike="noStrike" dirty="0">
                          <a:latin typeface="B Nazanin"/>
                        </a:rPr>
                        <a:t>29,000</a:t>
                      </a:r>
                    </a:p>
                  </a:txBody>
                  <a:tcPr marL="7422" marR="7422" marT="74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213933">
                <a:tc>
                  <a:txBody>
                    <a:bodyPr/>
                    <a:lstStyle/>
                    <a:p>
                      <a:pPr algn="r" rtl="1" fontAlgn="ctr"/>
                      <a:r>
                        <a:rPr lang="fa-IR" sz="900" b="1" i="0" u="none" strike="noStrike">
                          <a:latin typeface="B Nazanin"/>
                        </a:rPr>
                        <a:t>هزينه هاي جاري کاهش پيک</a:t>
                      </a:r>
                    </a:p>
                  </a:txBody>
                  <a:tcPr marL="7422" marR="7422" marT="74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en-US" sz="900" b="1" i="0" u="none" strike="noStrike" dirty="0">
                          <a:latin typeface="B Nazanin"/>
                        </a:rPr>
                        <a:t>86,186</a:t>
                      </a:r>
                    </a:p>
                  </a:txBody>
                  <a:tcPr marL="7422" marR="7422" marT="7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900" b="1" i="0" u="none" strike="noStrike">
                          <a:latin typeface="B Nazanin"/>
                        </a:rPr>
                        <a:t>75,289</a:t>
                      </a:r>
                    </a:p>
                  </a:txBody>
                  <a:tcPr marL="7422" marR="7422" marT="7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900" b="1" i="0" u="none" strike="noStrike">
                          <a:latin typeface="B Nazanin"/>
                        </a:rPr>
                        <a:t>41,750</a:t>
                      </a:r>
                    </a:p>
                  </a:txBody>
                  <a:tcPr marL="7422" marR="7422" marT="7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900" b="1" i="0" u="none" strike="noStrike" dirty="0" smtClean="0">
                          <a:latin typeface="B Nazanin"/>
                        </a:rPr>
                        <a:t>6.675</a:t>
                      </a:r>
                      <a:endParaRPr lang="en-US" sz="900" b="1" i="0" u="none" strike="noStrike" dirty="0">
                        <a:latin typeface="B Nazanin"/>
                      </a:endParaRPr>
                    </a:p>
                  </a:txBody>
                  <a:tcPr marL="7422" marR="7422" marT="7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900" b="1" i="0" u="none" strike="noStrike">
                          <a:latin typeface="B Nazanin"/>
                        </a:rPr>
                        <a:t>156,979</a:t>
                      </a:r>
                    </a:p>
                  </a:txBody>
                  <a:tcPr marL="7422" marR="7422" marT="74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313258">
                <a:tc>
                  <a:txBody>
                    <a:bodyPr/>
                    <a:lstStyle/>
                    <a:p>
                      <a:pPr algn="ctr" rtl="1" fontAlgn="ctr"/>
                      <a:r>
                        <a:rPr lang="fa-IR" sz="900" b="1" i="0" u="none" strike="noStrike">
                          <a:latin typeface="B Nazanin"/>
                        </a:rPr>
                        <a:t>جمع  كل جاري</a:t>
                      </a:r>
                    </a:p>
                  </a:txBody>
                  <a:tcPr marL="7422" marR="7422" marT="742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EF3"/>
                    </a:solidFill>
                  </a:tcPr>
                </a:tc>
                <a:tc>
                  <a:txBody>
                    <a:bodyPr/>
                    <a:lstStyle/>
                    <a:p>
                      <a:pPr algn="ctr" rtl="1" fontAlgn="ctr"/>
                      <a:r>
                        <a:rPr lang="en-US" sz="900" b="1" i="0" u="none" strike="noStrike">
                          <a:latin typeface="B Nazanin"/>
                        </a:rPr>
                        <a:t>516,922</a:t>
                      </a:r>
                    </a:p>
                  </a:txBody>
                  <a:tcPr marL="7422" marR="7422" marT="7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EF3"/>
                    </a:solidFill>
                  </a:tcPr>
                </a:tc>
                <a:tc>
                  <a:txBody>
                    <a:bodyPr/>
                    <a:lstStyle/>
                    <a:p>
                      <a:pPr algn="ctr" rtl="1" fontAlgn="ctr"/>
                      <a:r>
                        <a:rPr lang="en-US" sz="900" b="1" i="0" u="none" strike="noStrike">
                          <a:latin typeface="B Nazanin"/>
                        </a:rPr>
                        <a:t>406,761</a:t>
                      </a:r>
                    </a:p>
                  </a:txBody>
                  <a:tcPr marL="7422" marR="7422" marT="7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EF3"/>
                    </a:solidFill>
                  </a:tcPr>
                </a:tc>
                <a:tc>
                  <a:txBody>
                    <a:bodyPr/>
                    <a:lstStyle/>
                    <a:p>
                      <a:pPr algn="ctr" rtl="1" fontAlgn="ctr"/>
                      <a:r>
                        <a:rPr lang="en-US" sz="900" b="1" i="0" u="none" strike="noStrike">
                          <a:latin typeface="B Nazanin"/>
                        </a:rPr>
                        <a:t>575,488</a:t>
                      </a:r>
                    </a:p>
                  </a:txBody>
                  <a:tcPr marL="7422" marR="7422" marT="7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EF3"/>
                    </a:solidFill>
                  </a:tcPr>
                </a:tc>
                <a:tc>
                  <a:txBody>
                    <a:bodyPr/>
                    <a:lstStyle/>
                    <a:p>
                      <a:pPr algn="ctr" rtl="1" fontAlgn="ctr"/>
                      <a:r>
                        <a:rPr lang="fa-IR" sz="900" b="1" i="0" u="none" strike="noStrike" dirty="0" smtClean="0">
                          <a:latin typeface="B Nazanin"/>
                        </a:rPr>
                        <a:t>382.741</a:t>
                      </a:r>
                      <a:endParaRPr lang="en-US" sz="900" b="1" i="0" u="none" strike="noStrike" dirty="0">
                        <a:latin typeface="B Nazanin"/>
                      </a:endParaRPr>
                    </a:p>
                  </a:txBody>
                  <a:tcPr marL="7422" marR="7422" marT="7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EF3"/>
                    </a:solidFill>
                  </a:tcPr>
                </a:tc>
                <a:tc>
                  <a:txBody>
                    <a:bodyPr/>
                    <a:lstStyle/>
                    <a:p>
                      <a:pPr algn="ctr" rtl="1" fontAlgn="ctr"/>
                      <a:r>
                        <a:rPr lang="en-US" sz="900" b="1" i="0" u="none" strike="noStrike" dirty="0">
                          <a:latin typeface="B Nazanin"/>
                        </a:rPr>
                        <a:t>1,004,961</a:t>
                      </a:r>
                    </a:p>
                  </a:txBody>
                  <a:tcPr marL="7422" marR="7422" marT="742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EF3"/>
                    </a:solidFill>
                  </a:tcPr>
                </a:tc>
                <a:extLst>
                  <a:ext uri="{0D108BD9-81ED-4DB2-BD59-A6C34878D82A}">
                    <a16:rowId xmlns:a16="http://schemas.microsoft.com/office/drawing/2014/main" val="10005"/>
                  </a:ext>
                </a:extLst>
              </a:tr>
            </a:tbl>
          </a:graphicData>
        </a:graphic>
      </p:graphicFrame>
      <p:sp>
        <p:nvSpPr>
          <p:cNvPr id="8" name="TextBox 7"/>
          <p:cNvSpPr txBox="1"/>
          <p:nvPr/>
        </p:nvSpPr>
        <p:spPr>
          <a:xfrm>
            <a:off x="4000496" y="1071546"/>
            <a:ext cx="4071966" cy="646331"/>
          </a:xfrm>
          <a:prstGeom prst="rect">
            <a:avLst/>
          </a:prstGeom>
          <a:noFill/>
        </p:spPr>
        <p:txBody>
          <a:bodyPr wrap="square" rtlCol="0">
            <a:spAutoFit/>
          </a:bodyPr>
          <a:lstStyle/>
          <a:p>
            <a:pPr algn="r"/>
            <a:r>
              <a:rPr lang="fa-IR" dirty="0" smtClean="0"/>
              <a:t>بودجه جاری خدمات مشترکین</a:t>
            </a:r>
          </a:p>
          <a:p>
            <a:endParaRPr lang="en-US" dirty="0"/>
          </a:p>
        </p:txBody>
      </p:sp>
      <p:sp>
        <p:nvSpPr>
          <p:cNvPr id="11" name="TextBox 10"/>
          <p:cNvSpPr txBox="1"/>
          <p:nvPr/>
        </p:nvSpPr>
        <p:spPr>
          <a:xfrm>
            <a:off x="4286248" y="2857496"/>
            <a:ext cx="3786214" cy="369332"/>
          </a:xfrm>
          <a:prstGeom prst="rect">
            <a:avLst/>
          </a:prstGeom>
          <a:noFill/>
        </p:spPr>
        <p:txBody>
          <a:bodyPr wrap="square" rtlCol="0">
            <a:spAutoFit/>
          </a:bodyPr>
          <a:lstStyle/>
          <a:p>
            <a:pPr algn="r"/>
            <a:r>
              <a:rPr lang="fa-IR" dirty="0" smtClean="0"/>
              <a:t>بودجه سرمایه ای درحوزه خدمات مشترکین</a:t>
            </a:r>
            <a:endParaRPr lang="en-US" dirty="0"/>
          </a:p>
        </p:txBody>
      </p:sp>
      <p:sp>
        <p:nvSpPr>
          <p:cNvPr id="12" name="TextBox 11"/>
          <p:cNvSpPr txBox="1"/>
          <p:nvPr/>
        </p:nvSpPr>
        <p:spPr>
          <a:xfrm>
            <a:off x="357158" y="785794"/>
            <a:ext cx="1500198" cy="276999"/>
          </a:xfrm>
          <a:prstGeom prst="rect">
            <a:avLst/>
          </a:prstGeom>
          <a:noFill/>
        </p:spPr>
        <p:txBody>
          <a:bodyPr wrap="square" rtlCol="0">
            <a:spAutoFit/>
          </a:bodyPr>
          <a:lstStyle/>
          <a:p>
            <a:r>
              <a:rPr lang="fa-IR" sz="1200" dirty="0" smtClean="0"/>
              <a:t>مبالغ به میلیون ریال</a:t>
            </a:r>
            <a:endParaRPr lang="en-US" sz="1200" dirty="0"/>
          </a:p>
        </p:txBody>
      </p:sp>
      <p:graphicFrame>
        <p:nvGraphicFramePr>
          <p:cNvPr id="13" name="Table 12"/>
          <p:cNvGraphicFramePr>
            <a:graphicFrameLocks noGrp="1"/>
          </p:cNvGraphicFramePr>
          <p:nvPr>
            <p:extLst>
              <p:ext uri="{D42A27DB-BD31-4B8C-83A1-F6EECF244321}">
                <p14:modId xmlns:p14="http://schemas.microsoft.com/office/powerpoint/2010/main" val="28731417"/>
              </p:ext>
            </p:extLst>
          </p:nvPr>
        </p:nvGraphicFramePr>
        <p:xfrm>
          <a:off x="5033086" y="3486148"/>
          <a:ext cx="3924156" cy="3186266"/>
        </p:xfrm>
        <a:graphic>
          <a:graphicData uri="http://schemas.openxmlformats.org/drawingml/2006/table">
            <a:tbl>
              <a:tblPr rtl="1" firstRow="1" bandRow="1">
                <a:tableStyleId>{F5AB1C69-6EDB-4FF4-983F-18BD219EF322}</a:tableStyleId>
              </a:tblPr>
              <a:tblGrid>
                <a:gridCol w="1019560">
                  <a:extLst>
                    <a:ext uri="{9D8B030D-6E8A-4147-A177-3AD203B41FA5}">
                      <a16:colId xmlns:a16="http://schemas.microsoft.com/office/drawing/2014/main" val="1331249645"/>
                    </a:ext>
                  </a:extLst>
                </a:gridCol>
                <a:gridCol w="689373">
                  <a:extLst>
                    <a:ext uri="{9D8B030D-6E8A-4147-A177-3AD203B41FA5}">
                      <a16:colId xmlns:a16="http://schemas.microsoft.com/office/drawing/2014/main" val="2553587596"/>
                    </a:ext>
                  </a:extLst>
                </a:gridCol>
                <a:gridCol w="741257">
                  <a:extLst>
                    <a:ext uri="{9D8B030D-6E8A-4147-A177-3AD203B41FA5}">
                      <a16:colId xmlns:a16="http://schemas.microsoft.com/office/drawing/2014/main" val="2999945534"/>
                    </a:ext>
                  </a:extLst>
                </a:gridCol>
                <a:gridCol w="734964">
                  <a:extLst>
                    <a:ext uri="{9D8B030D-6E8A-4147-A177-3AD203B41FA5}">
                      <a16:colId xmlns:a16="http://schemas.microsoft.com/office/drawing/2014/main" val="624266630"/>
                    </a:ext>
                  </a:extLst>
                </a:gridCol>
                <a:gridCol w="739002">
                  <a:extLst>
                    <a:ext uri="{9D8B030D-6E8A-4147-A177-3AD203B41FA5}">
                      <a16:colId xmlns:a16="http://schemas.microsoft.com/office/drawing/2014/main" val="2265066552"/>
                    </a:ext>
                  </a:extLst>
                </a:gridCol>
              </a:tblGrid>
              <a:tr h="407541">
                <a:tc>
                  <a:txBody>
                    <a:bodyPr/>
                    <a:lstStyle/>
                    <a:p>
                      <a:pPr rtl="1"/>
                      <a:endParaRPr lang="fa-IR" dirty="0"/>
                    </a:p>
                  </a:txBody>
                  <a:tcPr/>
                </a:tc>
                <a:tc gridSpan="4">
                  <a:txBody>
                    <a:bodyPr/>
                    <a:lstStyle/>
                    <a:p>
                      <a:pPr algn="ctr" rtl="1"/>
                      <a:r>
                        <a:rPr lang="fa-IR" dirty="0" smtClean="0"/>
                        <a:t>تعداد</a:t>
                      </a:r>
                      <a:r>
                        <a:rPr lang="fa-IR" baseline="0" dirty="0" smtClean="0"/>
                        <a:t> فروش انشعاب</a:t>
                      </a:r>
                      <a:endParaRPr lang="fa-IR" dirty="0"/>
                    </a:p>
                  </a:txBody>
                  <a:tcPr/>
                </a:tc>
                <a:tc hMerge="1">
                  <a:txBody>
                    <a:bodyPr/>
                    <a:lstStyle/>
                    <a:p>
                      <a:pPr rtl="1"/>
                      <a:endParaRPr lang="fa-IR"/>
                    </a:p>
                  </a:txBody>
                  <a:tcPr/>
                </a:tc>
                <a:tc hMerge="1">
                  <a:txBody>
                    <a:bodyPr/>
                    <a:lstStyle/>
                    <a:p>
                      <a:pPr rtl="1"/>
                      <a:endParaRPr lang="fa-IR"/>
                    </a:p>
                  </a:txBody>
                  <a:tcPr/>
                </a:tc>
                <a:tc hMerge="1">
                  <a:txBody>
                    <a:bodyPr/>
                    <a:lstStyle/>
                    <a:p>
                      <a:pPr rtl="1"/>
                      <a:endParaRPr lang="fa-IR"/>
                    </a:p>
                  </a:txBody>
                  <a:tcPr/>
                </a:tc>
                <a:extLst>
                  <a:ext uri="{0D108BD9-81ED-4DB2-BD59-A6C34878D82A}">
                    <a16:rowId xmlns:a16="http://schemas.microsoft.com/office/drawing/2014/main" val="462326743"/>
                  </a:ext>
                </a:extLst>
              </a:tr>
              <a:tr h="569441">
                <a:tc>
                  <a:txBody>
                    <a:bodyPr/>
                    <a:lstStyle/>
                    <a:p>
                      <a:endParaRPr lang="fa-IR"/>
                    </a:p>
                  </a:txBody>
                  <a:tcPr/>
                </a:tc>
                <a:tc>
                  <a:txBody>
                    <a:bodyPr/>
                    <a:lstStyle/>
                    <a:p>
                      <a:pPr algn="ctr" rtl="1"/>
                      <a:r>
                        <a:rPr lang="fa-IR" sz="1400" b="1" dirty="0" smtClean="0"/>
                        <a:t>شهری (عادی)</a:t>
                      </a:r>
                      <a:endParaRPr lang="fa-IR" sz="1400" b="1" dirty="0"/>
                    </a:p>
                  </a:txBody>
                  <a:tcPr/>
                </a:tc>
                <a:tc>
                  <a:txBody>
                    <a:bodyPr/>
                    <a:lstStyle/>
                    <a:p>
                      <a:pPr algn="ctr" rtl="1"/>
                      <a:r>
                        <a:rPr lang="fa-IR" sz="1400" b="1" dirty="0" smtClean="0"/>
                        <a:t>مسکن مهر</a:t>
                      </a:r>
                      <a:endParaRPr lang="fa-IR" sz="1400" b="1" dirty="0"/>
                    </a:p>
                  </a:txBody>
                  <a:tcPr/>
                </a:tc>
                <a:tc>
                  <a:txBody>
                    <a:bodyPr/>
                    <a:lstStyle/>
                    <a:p>
                      <a:pPr algn="ctr" rtl="1"/>
                      <a:r>
                        <a:rPr lang="fa-IR" sz="1400" b="1" dirty="0" smtClean="0"/>
                        <a:t>روستایی</a:t>
                      </a:r>
                      <a:endParaRPr lang="fa-IR" sz="1400" b="1" dirty="0"/>
                    </a:p>
                  </a:txBody>
                  <a:tcPr/>
                </a:tc>
                <a:tc>
                  <a:txBody>
                    <a:bodyPr/>
                    <a:lstStyle/>
                    <a:p>
                      <a:pPr algn="ctr" rtl="1"/>
                      <a:r>
                        <a:rPr lang="fa-IR" sz="1400" b="1" dirty="0" smtClean="0"/>
                        <a:t>جمع</a:t>
                      </a:r>
                      <a:endParaRPr lang="fa-IR" sz="1400" b="1" dirty="0"/>
                    </a:p>
                  </a:txBody>
                  <a:tcPr/>
                </a:tc>
                <a:extLst>
                  <a:ext uri="{0D108BD9-81ED-4DB2-BD59-A6C34878D82A}">
                    <a16:rowId xmlns:a16="http://schemas.microsoft.com/office/drawing/2014/main" val="2962595125"/>
                  </a:ext>
                </a:extLst>
              </a:tr>
              <a:tr h="407541">
                <a:tc>
                  <a:txBody>
                    <a:bodyPr/>
                    <a:lstStyle/>
                    <a:p>
                      <a:pPr rtl="1"/>
                      <a:r>
                        <a:rPr lang="fa-IR" sz="1600" b="1" dirty="0" smtClean="0"/>
                        <a:t>مصوب 96</a:t>
                      </a:r>
                      <a:endParaRPr lang="fa-IR" sz="1600" b="1" dirty="0"/>
                    </a:p>
                  </a:txBody>
                  <a:tcPr/>
                </a:tc>
                <a:tc>
                  <a:txBody>
                    <a:bodyPr/>
                    <a:lstStyle/>
                    <a:p>
                      <a:pPr algn="ctr" rtl="1"/>
                      <a:r>
                        <a:rPr lang="fa-IR" sz="1400" b="1" dirty="0" smtClean="0"/>
                        <a:t>60000</a:t>
                      </a:r>
                      <a:endParaRPr lang="fa-IR" sz="1400" b="1" dirty="0"/>
                    </a:p>
                  </a:txBody>
                  <a:tcPr/>
                </a:tc>
                <a:tc>
                  <a:txBody>
                    <a:bodyPr/>
                    <a:lstStyle/>
                    <a:p>
                      <a:pPr algn="ctr" rtl="1"/>
                      <a:r>
                        <a:rPr lang="fa-IR" sz="1400" b="1" dirty="0" smtClean="0"/>
                        <a:t>10000</a:t>
                      </a:r>
                      <a:endParaRPr lang="fa-IR" sz="1400" b="1" dirty="0"/>
                    </a:p>
                  </a:txBody>
                  <a:tcPr/>
                </a:tc>
                <a:tc>
                  <a:txBody>
                    <a:bodyPr/>
                    <a:lstStyle/>
                    <a:p>
                      <a:pPr algn="ctr" rtl="1"/>
                      <a:r>
                        <a:rPr lang="fa-IR" sz="1400" b="1" dirty="0" smtClean="0"/>
                        <a:t>5000</a:t>
                      </a:r>
                      <a:endParaRPr lang="fa-IR" sz="1400" b="1" dirty="0"/>
                    </a:p>
                  </a:txBody>
                  <a:tcPr/>
                </a:tc>
                <a:tc>
                  <a:txBody>
                    <a:bodyPr/>
                    <a:lstStyle/>
                    <a:p>
                      <a:pPr algn="ctr" rtl="1"/>
                      <a:r>
                        <a:rPr lang="fa-IR" sz="1400" b="1" dirty="0" smtClean="0"/>
                        <a:t>75000</a:t>
                      </a:r>
                      <a:endParaRPr lang="fa-IR" sz="1400" b="1" dirty="0"/>
                    </a:p>
                  </a:txBody>
                  <a:tcPr/>
                </a:tc>
                <a:extLst>
                  <a:ext uri="{0D108BD9-81ED-4DB2-BD59-A6C34878D82A}">
                    <a16:rowId xmlns:a16="http://schemas.microsoft.com/office/drawing/2014/main" val="3860651188"/>
                  </a:ext>
                </a:extLst>
              </a:tr>
              <a:tr h="407541">
                <a:tc>
                  <a:txBody>
                    <a:bodyPr/>
                    <a:lstStyle/>
                    <a:p>
                      <a:pPr rtl="1"/>
                      <a:r>
                        <a:rPr lang="fa-IR" sz="1600" b="1" dirty="0" smtClean="0"/>
                        <a:t>عملکرد 96</a:t>
                      </a:r>
                      <a:endParaRPr lang="fa-IR" sz="1600" b="1" dirty="0"/>
                    </a:p>
                  </a:txBody>
                  <a:tcPr/>
                </a:tc>
                <a:tc>
                  <a:txBody>
                    <a:bodyPr/>
                    <a:lstStyle/>
                    <a:p>
                      <a:pPr algn="ctr" rtl="1"/>
                      <a:endParaRPr lang="fa-IR" sz="1400" b="1" dirty="0"/>
                    </a:p>
                  </a:txBody>
                  <a:tcPr/>
                </a:tc>
                <a:tc>
                  <a:txBody>
                    <a:bodyPr/>
                    <a:lstStyle/>
                    <a:p>
                      <a:pPr algn="ctr" rtl="1"/>
                      <a:endParaRPr lang="fa-IR" sz="1400" b="1" dirty="0"/>
                    </a:p>
                  </a:txBody>
                  <a:tcPr/>
                </a:tc>
                <a:tc>
                  <a:txBody>
                    <a:bodyPr/>
                    <a:lstStyle/>
                    <a:p>
                      <a:pPr algn="ctr" rtl="1"/>
                      <a:endParaRPr lang="fa-IR" sz="1400" b="1" dirty="0"/>
                    </a:p>
                  </a:txBody>
                  <a:tcPr/>
                </a:tc>
                <a:tc>
                  <a:txBody>
                    <a:bodyPr/>
                    <a:lstStyle/>
                    <a:p>
                      <a:pPr algn="ctr" rtl="1"/>
                      <a:r>
                        <a:rPr lang="fa-IR" sz="1400" b="1" dirty="0" smtClean="0"/>
                        <a:t>81293</a:t>
                      </a:r>
                      <a:endParaRPr lang="fa-IR" sz="1400" b="1" dirty="0"/>
                    </a:p>
                  </a:txBody>
                  <a:tcPr/>
                </a:tc>
                <a:extLst>
                  <a:ext uri="{0D108BD9-81ED-4DB2-BD59-A6C34878D82A}">
                    <a16:rowId xmlns:a16="http://schemas.microsoft.com/office/drawing/2014/main" val="1331183097"/>
                  </a:ext>
                </a:extLst>
              </a:tr>
              <a:tr h="407541">
                <a:tc>
                  <a:txBody>
                    <a:bodyPr/>
                    <a:lstStyle/>
                    <a:p>
                      <a:pPr rtl="1"/>
                      <a:r>
                        <a:rPr lang="fa-IR" sz="1600" b="1" dirty="0" smtClean="0"/>
                        <a:t>مصوب 97</a:t>
                      </a:r>
                      <a:endParaRPr lang="fa-IR" sz="1600" b="1" dirty="0"/>
                    </a:p>
                  </a:txBody>
                  <a:tcPr/>
                </a:tc>
                <a:tc>
                  <a:txBody>
                    <a:bodyPr/>
                    <a:lstStyle/>
                    <a:p>
                      <a:pPr algn="ctr" rtl="1"/>
                      <a:r>
                        <a:rPr lang="fa-IR" sz="1400" b="1" dirty="0" smtClean="0"/>
                        <a:t>67000</a:t>
                      </a:r>
                      <a:endParaRPr lang="fa-IR" sz="1400" b="1" dirty="0"/>
                    </a:p>
                  </a:txBody>
                  <a:tcPr/>
                </a:tc>
                <a:tc>
                  <a:txBody>
                    <a:bodyPr/>
                    <a:lstStyle/>
                    <a:p>
                      <a:pPr algn="ctr" rtl="1"/>
                      <a:r>
                        <a:rPr lang="fa-IR" sz="1400" b="1" dirty="0" smtClean="0"/>
                        <a:t>5500</a:t>
                      </a:r>
                      <a:endParaRPr lang="fa-IR" sz="1400" b="1" dirty="0"/>
                    </a:p>
                  </a:txBody>
                  <a:tcPr/>
                </a:tc>
                <a:tc>
                  <a:txBody>
                    <a:bodyPr/>
                    <a:lstStyle/>
                    <a:p>
                      <a:pPr algn="ctr" rtl="1"/>
                      <a:r>
                        <a:rPr lang="fa-IR" sz="1400" b="1" dirty="0" smtClean="0"/>
                        <a:t>4000</a:t>
                      </a:r>
                      <a:endParaRPr lang="fa-IR" sz="1400" b="1" dirty="0"/>
                    </a:p>
                  </a:txBody>
                  <a:tcPr/>
                </a:tc>
                <a:tc>
                  <a:txBody>
                    <a:bodyPr/>
                    <a:lstStyle/>
                    <a:p>
                      <a:pPr algn="ctr" rtl="1"/>
                      <a:r>
                        <a:rPr lang="fa-IR" sz="1400" b="1" dirty="0" smtClean="0"/>
                        <a:t>76500</a:t>
                      </a:r>
                      <a:endParaRPr lang="fa-IR" sz="1400" b="1" dirty="0"/>
                    </a:p>
                  </a:txBody>
                  <a:tcPr/>
                </a:tc>
                <a:extLst>
                  <a:ext uri="{0D108BD9-81ED-4DB2-BD59-A6C34878D82A}">
                    <a16:rowId xmlns:a16="http://schemas.microsoft.com/office/drawing/2014/main" val="2663356538"/>
                  </a:ext>
                </a:extLst>
              </a:tr>
              <a:tr h="407541">
                <a:tc>
                  <a:txBody>
                    <a:bodyPr/>
                    <a:lstStyle/>
                    <a:p>
                      <a:pPr rtl="1"/>
                      <a:r>
                        <a:rPr lang="fa-IR" sz="1600" b="1" dirty="0" smtClean="0"/>
                        <a:t>عملکرد 8ماهه 97</a:t>
                      </a:r>
                      <a:endParaRPr lang="fa-IR" sz="1600" b="1" dirty="0"/>
                    </a:p>
                  </a:txBody>
                  <a:tcPr/>
                </a:tc>
                <a:tc>
                  <a:txBody>
                    <a:bodyPr/>
                    <a:lstStyle/>
                    <a:p>
                      <a:pPr algn="ctr" rtl="1"/>
                      <a:endParaRPr lang="fa-IR" sz="1400" b="1" dirty="0"/>
                    </a:p>
                  </a:txBody>
                  <a:tcPr/>
                </a:tc>
                <a:tc>
                  <a:txBody>
                    <a:bodyPr/>
                    <a:lstStyle/>
                    <a:p>
                      <a:pPr algn="ctr" rtl="1"/>
                      <a:endParaRPr lang="fa-IR" sz="1400" b="1" dirty="0"/>
                    </a:p>
                  </a:txBody>
                  <a:tcPr/>
                </a:tc>
                <a:tc>
                  <a:txBody>
                    <a:bodyPr/>
                    <a:lstStyle/>
                    <a:p>
                      <a:pPr algn="ctr" rtl="1"/>
                      <a:endParaRPr lang="fa-IR" sz="1400" b="1" dirty="0"/>
                    </a:p>
                  </a:txBody>
                  <a:tcPr/>
                </a:tc>
                <a:tc>
                  <a:txBody>
                    <a:bodyPr/>
                    <a:lstStyle/>
                    <a:p>
                      <a:pPr algn="ctr" rtl="1"/>
                      <a:r>
                        <a:rPr lang="fa-IR" sz="1400" b="1" dirty="0" smtClean="0"/>
                        <a:t>59378</a:t>
                      </a:r>
                      <a:endParaRPr lang="fa-IR" sz="1400" b="1" dirty="0"/>
                    </a:p>
                  </a:txBody>
                  <a:tcPr/>
                </a:tc>
                <a:extLst>
                  <a:ext uri="{0D108BD9-81ED-4DB2-BD59-A6C34878D82A}">
                    <a16:rowId xmlns:a16="http://schemas.microsoft.com/office/drawing/2014/main" val="3324795842"/>
                  </a:ext>
                </a:extLst>
              </a:tr>
              <a:tr h="407541">
                <a:tc>
                  <a:txBody>
                    <a:bodyPr/>
                    <a:lstStyle/>
                    <a:p>
                      <a:pPr rtl="1"/>
                      <a:r>
                        <a:rPr lang="fa-IR" sz="1600" b="1" dirty="0" smtClean="0"/>
                        <a:t>پیشنهاد 98</a:t>
                      </a:r>
                      <a:endParaRPr lang="fa-IR" sz="1600" b="1" dirty="0"/>
                    </a:p>
                  </a:txBody>
                  <a:tcPr/>
                </a:tc>
                <a:tc>
                  <a:txBody>
                    <a:bodyPr/>
                    <a:lstStyle/>
                    <a:p>
                      <a:pPr algn="ctr" rtl="1"/>
                      <a:r>
                        <a:rPr lang="fa-IR" sz="1400" b="1" dirty="0" smtClean="0"/>
                        <a:t>66000</a:t>
                      </a:r>
                      <a:endParaRPr lang="fa-IR" sz="1400" b="1" dirty="0"/>
                    </a:p>
                  </a:txBody>
                  <a:tcPr/>
                </a:tc>
                <a:tc>
                  <a:txBody>
                    <a:bodyPr/>
                    <a:lstStyle/>
                    <a:p>
                      <a:pPr algn="ctr" rtl="1"/>
                      <a:r>
                        <a:rPr lang="fa-IR" sz="1400" b="1" dirty="0" smtClean="0"/>
                        <a:t>10000</a:t>
                      </a:r>
                      <a:endParaRPr lang="fa-IR" sz="1400" b="1" dirty="0"/>
                    </a:p>
                  </a:txBody>
                  <a:tcPr/>
                </a:tc>
                <a:tc>
                  <a:txBody>
                    <a:bodyPr/>
                    <a:lstStyle/>
                    <a:p>
                      <a:pPr algn="ctr" rtl="1"/>
                      <a:r>
                        <a:rPr lang="fa-IR" sz="1400" b="1" dirty="0" smtClean="0"/>
                        <a:t>4000</a:t>
                      </a:r>
                      <a:endParaRPr lang="fa-IR" sz="1400" b="1" dirty="0"/>
                    </a:p>
                  </a:txBody>
                  <a:tcPr/>
                </a:tc>
                <a:tc>
                  <a:txBody>
                    <a:bodyPr/>
                    <a:lstStyle/>
                    <a:p>
                      <a:pPr algn="ctr" rtl="1"/>
                      <a:r>
                        <a:rPr lang="fa-IR" sz="1400" b="1" dirty="0" smtClean="0"/>
                        <a:t>80000</a:t>
                      </a:r>
                      <a:endParaRPr lang="fa-IR" sz="1400" b="1" dirty="0"/>
                    </a:p>
                  </a:txBody>
                  <a:tcPr/>
                </a:tc>
                <a:extLst>
                  <a:ext uri="{0D108BD9-81ED-4DB2-BD59-A6C34878D82A}">
                    <a16:rowId xmlns:a16="http://schemas.microsoft.com/office/drawing/2014/main" val="3646888155"/>
                  </a:ext>
                </a:extLst>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174252989"/>
              </p:ext>
            </p:extLst>
          </p:nvPr>
        </p:nvGraphicFramePr>
        <p:xfrm>
          <a:off x="214282" y="3467138"/>
          <a:ext cx="4643193" cy="3207898"/>
        </p:xfrm>
        <a:graphic>
          <a:graphicData uri="http://schemas.openxmlformats.org/drawingml/2006/table">
            <a:tbl>
              <a:tblPr rtl="1" firstRow="1" bandRow="1">
                <a:tableStyleId>{F5AB1C69-6EDB-4FF4-983F-18BD219EF322}</a:tableStyleId>
              </a:tblPr>
              <a:tblGrid>
                <a:gridCol w="1109892">
                  <a:extLst>
                    <a:ext uri="{9D8B030D-6E8A-4147-A177-3AD203B41FA5}">
                      <a16:colId xmlns:a16="http://schemas.microsoft.com/office/drawing/2014/main" val="349274589"/>
                    </a:ext>
                  </a:extLst>
                </a:gridCol>
                <a:gridCol w="903671">
                  <a:extLst>
                    <a:ext uri="{9D8B030D-6E8A-4147-A177-3AD203B41FA5}">
                      <a16:colId xmlns:a16="http://schemas.microsoft.com/office/drawing/2014/main" val="4037857988"/>
                    </a:ext>
                  </a:extLst>
                </a:gridCol>
                <a:gridCol w="1053570">
                  <a:extLst>
                    <a:ext uri="{9D8B030D-6E8A-4147-A177-3AD203B41FA5}">
                      <a16:colId xmlns:a16="http://schemas.microsoft.com/office/drawing/2014/main" val="3897629945"/>
                    </a:ext>
                  </a:extLst>
                </a:gridCol>
                <a:gridCol w="675578">
                  <a:extLst>
                    <a:ext uri="{9D8B030D-6E8A-4147-A177-3AD203B41FA5}">
                      <a16:colId xmlns:a16="http://schemas.microsoft.com/office/drawing/2014/main" val="1818954368"/>
                    </a:ext>
                  </a:extLst>
                </a:gridCol>
                <a:gridCol w="900482">
                  <a:extLst>
                    <a:ext uri="{9D8B030D-6E8A-4147-A177-3AD203B41FA5}">
                      <a16:colId xmlns:a16="http://schemas.microsoft.com/office/drawing/2014/main" val="3158499504"/>
                    </a:ext>
                  </a:extLst>
                </a:gridCol>
              </a:tblGrid>
              <a:tr h="429125">
                <a:tc gridSpan="5">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fa-IR" dirty="0" smtClean="0"/>
                        <a:t>مبلغ (میلیون ریال)</a:t>
                      </a:r>
                    </a:p>
                  </a:txBody>
                  <a:tcPr>
                    <a:lnL w="12700" cap="flat" cmpd="sng" algn="ctr">
                      <a:noFill/>
                      <a:prstDash val="solid"/>
                      <a:round/>
                      <a:headEnd type="none" w="med" len="med"/>
                      <a:tailEnd type="none" w="med" len="med"/>
                    </a:lnL>
                  </a:tcPr>
                </a:tc>
                <a:tc hMerge="1">
                  <a:txBody>
                    <a:bodyPr/>
                    <a:lstStyle/>
                    <a:p>
                      <a:pPr rtl="1"/>
                      <a:endParaRPr lang="fa-IR" dirty="0"/>
                    </a:p>
                  </a:txBody>
                  <a:tcPr/>
                </a:tc>
                <a:tc hMerge="1">
                  <a:txBody>
                    <a:bodyPr/>
                    <a:lstStyle/>
                    <a:p>
                      <a:pPr rtl="1"/>
                      <a:endParaRPr lang="fa-IR" dirty="0"/>
                    </a:p>
                  </a:txBody>
                  <a:tcPr/>
                </a:tc>
                <a:tc hMerge="1">
                  <a:txBody>
                    <a:bodyPr/>
                    <a:lstStyle/>
                    <a:p>
                      <a:pPr rtl="1"/>
                      <a:endParaRPr lang="fa-IR" dirty="0"/>
                    </a:p>
                  </a:txBody>
                  <a:tcPr/>
                </a:tc>
                <a:tc hMerge="1">
                  <a:txBody>
                    <a:bodyPr/>
                    <a:lstStyle/>
                    <a:p>
                      <a:pPr rtl="1"/>
                      <a:endParaRPr lang="fa-IR" dirty="0"/>
                    </a:p>
                  </a:txBody>
                  <a:tcPr/>
                </a:tc>
                <a:extLst>
                  <a:ext uri="{0D108BD9-81ED-4DB2-BD59-A6C34878D82A}">
                    <a16:rowId xmlns:a16="http://schemas.microsoft.com/office/drawing/2014/main" val="2648835535"/>
                  </a:ext>
                </a:extLst>
              </a:tr>
              <a:tr h="607928">
                <a:tc>
                  <a:txBody>
                    <a:bodyPr/>
                    <a:lstStyle/>
                    <a:p>
                      <a:pPr rtl="1"/>
                      <a:endParaRPr lang="fa-IR" sz="1600" b="1" dirty="0"/>
                    </a:p>
                  </a:txBody>
                  <a:tcPr>
                    <a:lnL w="12700" cap="flat" cmpd="sng" algn="ctr">
                      <a:noFill/>
                      <a:prstDash val="solid"/>
                      <a:round/>
                      <a:headEnd type="none" w="med" len="med"/>
                      <a:tailEnd type="none" w="med" len="med"/>
                    </a:lnL>
                    <a:lnB w="12700" cap="flat" cmpd="sng" algn="ctr">
                      <a:solidFill>
                        <a:schemeClr val="bg1"/>
                      </a:solidFill>
                      <a:prstDash val="solid"/>
                      <a:round/>
                      <a:headEnd type="none" w="med" len="med"/>
                      <a:tailEnd type="none" w="med" len="med"/>
                    </a:lnB>
                  </a:tcPr>
                </a:tc>
                <a:tc>
                  <a:txBody>
                    <a:bodyPr/>
                    <a:lstStyle/>
                    <a:p>
                      <a:pPr algn="ctr" rtl="1"/>
                      <a:r>
                        <a:rPr lang="fa-IR" sz="1400" b="1" dirty="0" smtClean="0"/>
                        <a:t>تعویض کنتور</a:t>
                      </a:r>
                      <a:endParaRPr lang="fa-IR" sz="1400" b="1" dirty="0"/>
                    </a:p>
                  </a:txBody>
                  <a:tcPr anchor="ctr"/>
                </a:tc>
                <a:tc>
                  <a:txBody>
                    <a:bodyPr/>
                    <a:lstStyle/>
                    <a:p>
                      <a:pPr algn="ctr" rtl="1"/>
                      <a:r>
                        <a:rPr lang="fa-IR" sz="1400" b="1" dirty="0" smtClean="0"/>
                        <a:t>کاهش پیک</a:t>
                      </a:r>
                      <a:endParaRPr lang="fa-IR" sz="1400" b="1" dirty="0"/>
                    </a:p>
                  </a:txBody>
                  <a:tcPr anchor="ctr"/>
                </a:tc>
                <a:tc>
                  <a:txBody>
                    <a:bodyPr/>
                    <a:lstStyle/>
                    <a:p>
                      <a:pPr algn="ctr" rtl="1"/>
                      <a:r>
                        <a:rPr lang="fa-IR" sz="1400" b="1" dirty="0" smtClean="0"/>
                        <a:t>مدیریت مصرف</a:t>
                      </a:r>
                      <a:endParaRPr lang="fa-IR" sz="1400" b="1" dirty="0"/>
                    </a:p>
                  </a:txBody>
                  <a:tcPr anchor="ctr"/>
                </a:tc>
                <a:tc>
                  <a:txBody>
                    <a:bodyPr/>
                    <a:lstStyle/>
                    <a:p>
                      <a:pPr algn="ctr" rtl="1"/>
                      <a:r>
                        <a:rPr lang="fa-IR" sz="1400" b="1" dirty="0" smtClean="0"/>
                        <a:t>جمع</a:t>
                      </a:r>
                      <a:endParaRPr lang="fa-IR" sz="1400" b="1" dirty="0"/>
                    </a:p>
                  </a:txBody>
                  <a:tcPr anchor="ctr"/>
                </a:tc>
                <a:extLst>
                  <a:ext uri="{0D108BD9-81ED-4DB2-BD59-A6C34878D82A}">
                    <a16:rowId xmlns:a16="http://schemas.microsoft.com/office/drawing/2014/main" val="4073445988"/>
                  </a:ext>
                </a:extLst>
              </a:tr>
              <a:tr h="404917">
                <a:tc>
                  <a:txBody>
                    <a:bodyPr/>
                    <a:lstStyle/>
                    <a:p>
                      <a:pPr marL="0" marR="0" indent="0" algn="l" defTabSz="914400" rtl="1" eaLnBrk="1" fontAlgn="auto" latinLnBrk="0" hangingPunct="1">
                        <a:lnSpc>
                          <a:spcPct val="100000"/>
                        </a:lnSpc>
                        <a:spcBef>
                          <a:spcPts val="0"/>
                        </a:spcBef>
                        <a:spcAft>
                          <a:spcPts val="0"/>
                        </a:spcAft>
                        <a:buClrTx/>
                        <a:buSzTx/>
                        <a:buFontTx/>
                        <a:buNone/>
                        <a:tabLst/>
                        <a:defRPr/>
                      </a:pPr>
                      <a:r>
                        <a:rPr lang="fa-IR" sz="1600" b="1" dirty="0" smtClean="0"/>
                        <a:t>مصوب 96</a:t>
                      </a:r>
                    </a:p>
                  </a:txBody>
                  <a:tcPr>
                    <a:lnL w="12700" cap="flat" cmpd="sng" algn="ctr">
                      <a:noFill/>
                      <a:prstDash val="solid"/>
                      <a:round/>
                      <a:headEnd type="none" w="med" len="med"/>
                      <a:tailEnd type="none" w="med" len="med"/>
                    </a:lnL>
                    <a:lnT w="12700" cap="flat" cmpd="sng" algn="ctr">
                      <a:solidFill>
                        <a:schemeClr val="bg1"/>
                      </a:solidFill>
                      <a:prstDash val="solid"/>
                      <a:round/>
                      <a:headEnd type="none" w="med" len="med"/>
                      <a:tailEnd type="none" w="med" len="med"/>
                    </a:lnT>
                  </a:tcPr>
                </a:tc>
                <a:tc>
                  <a:txBody>
                    <a:bodyPr/>
                    <a:lstStyle/>
                    <a:p>
                      <a:pPr algn="ctr" rtl="1"/>
                      <a:r>
                        <a:rPr lang="fa-IR" sz="1400" dirty="0" smtClean="0"/>
                        <a:t>80000</a:t>
                      </a:r>
                      <a:endParaRPr lang="fa-IR" sz="1400" dirty="0"/>
                    </a:p>
                  </a:txBody>
                  <a:tcPr anchor="ctr"/>
                </a:tc>
                <a:tc>
                  <a:txBody>
                    <a:bodyPr/>
                    <a:lstStyle/>
                    <a:p>
                      <a:pPr algn="ctr" rtl="1"/>
                      <a:endParaRPr lang="fa-IR" sz="1400" dirty="0"/>
                    </a:p>
                  </a:txBody>
                  <a:tcPr anchor="ctr"/>
                </a:tc>
                <a:tc>
                  <a:txBody>
                    <a:bodyPr/>
                    <a:lstStyle/>
                    <a:p>
                      <a:pPr algn="ctr" rtl="1"/>
                      <a:endParaRPr lang="fa-IR" sz="1400" dirty="0"/>
                    </a:p>
                  </a:txBody>
                  <a:tcPr anchor="ctr"/>
                </a:tc>
                <a:tc>
                  <a:txBody>
                    <a:bodyPr/>
                    <a:lstStyle/>
                    <a:p>
                      <a:pPr algn="ctr" rtl="1"/>
                      <a:r>
                        <a:rPr lang="fa-IR" sz="1400" dirty="0" smtClean="0"/>
                        <a:t>80000</a:t>
                      </a:r>
                      <a:endParaRPr lang="fa-IR" sz="1400" dirty="0"/>
                    </a:p>
                  </a:txBody>
                  <a:tcPr anchor="ctr"/>
                </a:tc>
                <a:extLst>
                  <a:ext uri="{0D108BD9-81ED-4DB2-BD59-A6C34878D82A}">
                    <a16:rowId xmlns:a16="http://schemas.microsoft.com/office/drawing/2014/main" val="195916073"/>
                  </a:ext>
                </a:extLst>
              </a:tr>
              <a:tr h="404917">
                <a:tc>
                  <a:txBody>
                    <a:bodyPr/>
                    <a:lstStyle/>
                    <a:p>
                      <a:pPr rtl="1"/>
                      <a:r>
                        <a:rPr lang="fa-IR" sz="1600" b="1" dirty="0" smtClean="0"/>
                        <a:t>عملکرد 96</a:t>
                      </a:r>
                      <a:endParaRPr lang="fa-IR" sz="1600" b="1" dirty="0"/>
                    </a:p>
                  </a:txBody>
                  <a:tcPr>
                    <a:lnL w="12700" cap="flat" cmpd="sng" algn="ctr">
                      <a:noFill/>
                      <a:prstDash val="solid"/>
                      <a:round/>
                      <a:headEnd type="none" w="med" len="med"/>
                      <a:tailEnd type="none" w="med" len="med"/>
                    </a:lnL>
                  </a:tcPr>
                </a:tc>
                <a:tc>
                  <a:txBody>
                    <a:bodyPr/>
                    <a:lstStyle/>
                    <a:p>
                      <a:pPr algn="ctr" rtl="1"/>
                      <a:r>
                        <a:rPr lang="fa-IR" sz="1400" dirty="0" smtClean="0"/>
                        <a:t>77691</a:t>
                      </a:r>
                      <a:endParaRPr lang="fa-IR" sz="1400" dirty="0"/>
                    </a:p>
                  </a:txBody>
                  <a:tcPr anchor="ctr"/>
                </a:tc>
                <a:tc>
                  <a:txBody>
                    <a:bodyPr/>
                    <a:lstStyle/>
                    <a:p>
                      <a:pPr algn="ctr" rtl="1"/>
                      <a:endParaRPr lang="fa-IR" sz="1400" dirty="0"/>
                    </a:p>
                  </a:txBody>
                  <a:tcPr anchor="ctr"/>
                </a:tc>
                <a:tc>
                  <a:txBody>
                    <a:bodyPr/>
                    <a:lstStyle/>
                    <a:p>
                      <a:pPr algn="ctr" rtl="1"/>
                      <a:endParaRPr lang="fa-IR" sz="1400" dirty="0"/>
                    </a:p>
                  </a:txBody>
                  <a:tcPr anchor="ctr"/>
                </a:tc>
                <a:tc>
                  <a:txBody>
                    <a:bodyPr/>
                    <a:lstStyle/>
                    <a:p>
                      <a:pPr algn="ctr" rtl="1"/>
                      <a:r>
                        <a:rPr lang="fa-IR" sz="1400" dirty="0" smtClean="0"/>
                        <a:t>77691</a:t>
                      </a:r>
                      <a:endParaRPr lang="fa-IR" sz="1400" dirty="0"/>
                    </a:p>
                  </a:txBody>
                  <a:tcPr anchor="ctr"/>
                </a:tc>
                <a:extLst>
                  <a:ext uri="{0D108BD9-81ED-4DB2-BD59-A6C34878D82A}">
                    <a16:rowId xmlns:a16="http://schemas.microsoft.com/office/drawing/2014/main" val="2891028400"/>
                  </a:ext>
                </a:extLst>
              </a:tr>
              <a:tr h="404917">
                <a:tc>
                  <a:txBody>
                    <a:bodyPr/>
                    <a:lstStyle/>
                    <a:p>
                      <a:pPr rtl="1"/>
                      <a:r>
                        <a:rPr lang="fa-IR" sz="1600" b="1" dirty="0" smtClean="0"/>
                        <a:t>مصوب 97</a:t>
                      </a:r>
                      <a:endParaRPr lang="fa-IR" sz="1600" b="1" dirty="0"/>
                    </a:p>
                  </a:txBody>
                  <a:tcPr>
                    <a:lnL w="12700" cap="flat" cmpd="sng" algn="ctr">
                      <a:noFill/>
                      <a:prstDash val="solid"/>
                      <a:round/>
                      <a:headEnd type="none" w="med" len="med"/>
                      <a:tailEnd type="none" w="med" len="med"/>
                    </a:lnL>
                  </a:tcPr>
                </a:tc>
                <a:tc>
                  <a:txBody>
                    <a:bodyPr/>
                    <a:lstStyle/>
                    <a:p>
                      <a:pPr algn="ctr" rtl="1"/>
                      <a:r>
                        <a:rPr lang="fa-IR" sz="1400" dirty="0" smtClean="0"/>
                        <a:t>120000</a:t>
                      </a:r>
                      <a:endParaRPr lang="fa-IR" sz="1400" dirty="0"/>
                    </a:p>
                  </a:txBody>
                  <a:tcPr anchor="ctr"/>
                </a:tc>
                <a:tc>
                  <a:txBody>
                    <a:bodyPr/>
                    <a:lstStyle/>
                    <a:p>
                      <a:pPr algn="ctr" rtl="1"/>
                      <a:r>
                        <a:rPr lang="fa-IR" sz="1400" dirty="0" smtClean="0"/>
                        <a:t>14231</a:t>
                      </a:r>
                      <a:endParaRPr lang="fa-IR" sz="1400" dirty="0"/>
                    </a:p>
                  </a:txBody>
                  <a:tcPr anchor="ctr"/>
                </a:tc>
                <a:tc>
                  <a:txBody>
                    <a:bodyPr/>
                    <a:lstStyle/>
                    <a:p>
                      <a:pPr algn="ctr" rtl="1"/>
                      <a:r>
                        <a:rPr lang="fa-IR" sz="1400" dirty="0" smtClean="0"/>
                        <a:t>4500</a:t>
                      </a:r>
                      <a:endParaRPr lang="fa-IR" sz="1400" dirty="0"/>
                    </a:p>
                  </a:txBody>
                  <a:tcPr anchor="ctr"/>
                </a:tc>
                <a:tc>
                  <a:txBody>
                    <a:bodyPr/>
                    <a:lstStyle/>
                    <a:p>
                      <a:pPr algn="ctr" rtl="1"/>
                      <a:r>
                        <a:rPr lang="fa-IR" sz="1400" dirty="0" smtClean="0"/>
                        <a:t>138731</a:t>
                      </a:r>
                      <a:endParaRPr lang="fa-IR" sz="1400" dirty="0"/>
                    </a:p>
                  </a:txBody>
                  <a:tcPr anchor="ctr"/>
                </a:tc>
                <a:extLst>
                  <a:ext uri="{0D108BD9-81ED-4DB2-BD59-A6C34878D82A}">
                    <a16:rowId xmlns:a16="http://schemas.microsoft.com/office/drawing/2014/main" val="3596797002"/>
                  </a:ext>
                </a:extLst>
              </a:tr>
              <a:tr h="404917">
                <a:tc>
                  <a:txBody>
                    <a:bodyPr/>
                    <a:lstStyle/>
                    <a:p>
                      <a:pPr rtl="1"/>
                      <a:r>
                        <a:rPr lang="fa-IR" sz="1600" b="1" dirty="0" smtClean="0"/>
                        <a:t>عملکرد 8ماهه 97</a:t>
                      </a:r>
                      <a:endParaRPr lang="fa-IR" sz="1600" b="1" dirty="0"/>
                    </a:p>
                  </a:txBody>
                  <a:tcPr>
                    <a:lnL w="12700" cap="flat" cmpd="sng" algn="ctr">
                      <a:noFill/>
                      <a:prstDash val="solid"/>
                      <a:round/>
                      <a:headEnd type="none" w="med" len="med"/>
                      <a:tailEnd type="none" w="med" len="med"/>
                    </a:lnL>
                  </a:tcPr>
                </a:tc>
                <a:tc>
                  <a:txBody>
                    <a:bodyPr/>
                    <a:lstStyle/>
                    <a:p>
                      <a:pPr algn="ctr" rtl="1"/>
                      <a:r>
                        <a:rPr lang="fa-IR" sz="1400" dirty="0" smtClean="0"/>
                        <a:t>40688</a:t>
                      </a:r>
                      <a:endParaRPr lang="fa-IR" sz="1400" dirty="0"/>
                    </a:p>
                  </a:txBody>
                  <a:tcPr anchor="ctr"/>
                </a:tc>
                <a:tc>
                  <a:txBody>
                    <a:bodyPr/>
                    <a:lstStyle/>
                    <a:p>
                      <a:pPr algn="ctr" rtl="1"/>
                      <a:r>
                        <a:rPr lang="fa-IR" sz="1400" dirty="0" smtClean="0"/>
                        <a:t>3525</a:t>
                      </a:r>
                      <a:endParaRPr lang="fa-IR" sz="1400" dirty="0"/>
                    </a:p>
                  </a:txBody>
                  <a:tcPr anchor="ctr"/>
                </a:tc>
                <a:tc>
                  <a:txBody>
                    <a:bodyPr/>
                    <a:lstStyle/>
                    <a:p>
                      <a:pPr algn="ctr" rtl="1"/>
                      <a:r>
                        <a:rPr lang="fa-IR" sz="1400" dirty="0" smtClean="0"/>
                        <a:t>320</a:t>
                      </a:r>
                      <a:endParaRPr lang="fa-IR" sz="1400" dirty="0"/>
                    </a:p>
                  </a:txBody>
                  <a:tcPr anchor="ctr"/>
                </a:tc>
                <a:tc>
                  <a:txBody>
                    <a:bodyPr/>
                    <a:lstStyle/>
                    <a:p>
                      <a:pPr algn="ctr" rtl="1"/>
                      <a:r>
                        <a:rPr lang="fa-IR" sz="1400" dirty="0" smtClean="0"/>
                        <a:t>44533</a:t>
                      </a:r>
                      <a:endParaRPr lang="fa-IR" sz="1400" dirty="0"/>
                    </a:p>
                  </a:txBody>
                  <a:tcPr anchor="ctr"/>
                </a:tc>
                <a:extLst>
                  <a:ext uri="{0D108BD9-81ED-4DB2-BD59-A6C34878D82A}">
                    <a16:rowId xmlns:a16="http://schemas.microsoft.com/office/drawing/2014/main" val="450031640"/>
                  </a:ext>
                </a:extLst>
              </a:tr>
              <a:tr h="376974">
                <a:tc>
                  <a:txBody>
                    <a:bodyPr/>
                    <a:lstStyle/>
                    <a:p>
                      <a:pPr marL="0" marR="0" indent="0" algn="l" defTabSz="914400" rtl="1" eaLnBrk="1" fontAlgn="auto" latinLnBrk="0" hangingPunct="1">
                        <a:lnSpc>
                          <a:spcPct val="100000"/>
                        </a:lnSpc>
                        <a:spcBef>
                          <a:spcPts val="0"/>
                        </a:spcBef>
                        <a:spcAft>
                          <a:spcPts val="0"/>
                        </a:spcAft>
                        <a:buClrTx/>
                        <a:buSzTx/>
                        <a:buFontTx/>
                        <a:buNone/>
                        <a:tabLst/>
                        <a:defRPr/>
                      </a:pPr>
                      <a:r>
                        <a:rPr lang="fa-IR" sz="1600" b="1" dirty="0" smtClean="0"/>
                        <a:t>پیشنهاد 98</a:t>
                      </a:r>
                    </a:p>
                  </a:txBody>
                  <a:tcPr>
                    <a:lnL w="12700" cap="flat" cmpd="sng" algn="ctr">
                      <a:noFill/>
                      <a:prstDash val="solid"/>
                      <a:round/>
                      <a:headEnd type="none" w="med" len="med"/>
                      <a:tailEnd type="none" w="med" len="med"/>
                    </a:lnL>
                  </a:tcPr>
                </a:tc>
                <a:tc>
                  <a:txBody>
                    <a:bodyPr/>
                    <a:lstStyle/>
                    <a:p>
                      <a:pPr algn="ctr" rtl="1"/>
                      <a:r>
                        <a:rPr lang="fa-IR" sz="1400" dirty="0" smtClean="0"/>
                        <a:t>102000</a:t>
                      </a:r>
                      <a:endParaRPr lang="fa-IR" sz="1400" dirty="0"/>
                    </a:p>
                  </a:txBody>
                  <a:tcPr anchor="ctr"/>
                </a:tc>
                <a:tc>
                  <a:txBody>
                    <a:bodyPr/>
                    <a:lstStyle/>
                    <a:p>
                      <a:pPr algn="ctr" rtl="1"/>
                      <a:r>
                        <a:rPr lang="fa-IR" sz="1400" dirty="0" smtClean="0"/>
                        <a:t>63592</a:t>
                      </a:r>
                      <a:endParaRPr lang="fa-IR" sz="1400" dirty="0"/>
                    </a:p>
                  </a:txBody>
                  <a:tcPr anchor="ctr"/>
                </a:tc>
                <a:tc>
                  <a:txBody>
                    <a:bodyPr/>
                    <a:lstStyle/>
                    <a:p>
                      <a:pPr algn="ctr" rtl="1"/>
                      <a:endParaRPr lang="fa-IR" sz="1400" dirty="0"/>
                    </a:p>
                  </a:txBody>
                  <a:tcPr anchor="ctr"/>
                </a:tc>
                <a:tc>
                  <a:txBody>
                    <a:bodyPr/>
                    <a:lstStyle/>
                    <a:p>
                      <a:pPr algn="ctr" rtl="1"/>
                      <a:r>
                        <a:rPr lang="fa-IR" sz="1400" dirty="0" smtClean="0"/>
                        <a:t>165592</a:t>
                      </a:r>
                      <a:endParaRPr lang="fa-IR" sz="1400" dirty="0"/>
                    </a:p>
                  </a:txBody>
                  <a:tcPr anchor="ctr"/>
                </a:tc>
                <a:extLst>
                  <a:ext uri="{0D108BD9-81ED-4DB2-BD59-A6C34878D82A}">
                    <a16:rowId xmlns:a16="http://schemas.microsoft.com/office/drawing/2014/main" val="2914648170"/>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right)">
                                      <p:cBhvr>
                                        <p:cTn id="7" dur="750"/>
                                        <p:tgtEl>
                                          <p:spTgt spid="39"/>
                                        </p:tgtEl>
                                      </p:cBhvr>
                                    </p:animEffect>
                                  </p:childTnLst>
                                </p:cTn>
                              </p:par>
                            </p:childTnLst>
                          </p:cTn>
                        </p:par>
                        <p:par>
                          <p:cTn id="8" fill="hold">
                            <p:stCondLst>
                              <p:cond delay="750"/>
                            </p:stCondLst>
                            <p:childTnLst>
                              <p:par>
                                <p:cTn id="9" presetID="18" presetClass="entr" presetSubtype="12"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strips(downLef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942326" y="298489"/>
            <a:ext cx="4957936" cy="685800"/>
          </a:xfrm>
        </p:spPr>
        <p:txBody>
          <a:bodyPr>
            <a:normAutofit/>
          </a:bodyPr>
          <a:lstStyle/>
          <a:p>
            <a:r>
              <a:rPr lang="fa-IR" sz="3200" b="1" dirty="0" smtClean="0">
                <a:solidFill>
                  <a:schemeClr val="accent2"/>
                </a:solidFill>
                <a:cs typeface="B Titr" panose="00000700000000000000" pitchFamily="2" charset="-78"/>
              </a:rPr>
              <a:t>روند کاهش تلفات</a:t>
            </a:r>
            <a:endParaRPr lang="en-US" sz="3200" b="1" dirty="0">
              <a:solidFill>
                <a:schemeClr val="accent2"/>
              </a:solidFill>
              <a:cs typeface="B Titr" panose="00000700000000000000" pitchFamily="2" charset="-78"/>
            </a:endParaRPr>
          </a:p>
        </p:txBody>
      </p:sp>
      <p:sp>
        <p:nvSpPr>
          <p:cNvPr id="8" name="Curved Down Arrow 7"/>
          <p:cNvSpPr/>
          <p:nvPr/>
        </p:nvSpPr>
        <p:spPr>
          <a:xfrm rot="827003">
            <a:off x="1245304" y="1673861"/>
            <a:ext cx="7052514" cy="732137"/>
          </a:xfrm>
          <a:prstGeom prst="curvedDownArrow">
            <a:avLst>
              <a:gd name="adj1" fmla="val 26875"/>
              <a:gd name="adj2" fmla="val 50000"/>
              <a:gd name="adj3" fmla="val 25000"/>
            </a:avLst>
          </a:prstGeom>
          <a:ln>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66FF"/>
              </a:solidFill>
            </a:endParaRPr>
          </a:p>
        </p:txBody>
      </p:sp>
      <p:sp>
        <p:nvSpPr>
          <p:cNvPr id="9" name="Oval Callout 8"/>
          <p:cNvSpPr/>
          <p:nvPr/>
        </p:nvSpPr>
        <p:spPr>
          <a:xfrm rot="1849180">
            <a:off x="5301895" y="1735131"/>
            <a:ext cx="1587133" cy="609600"/>
          </a:xfrm>
          <a:prstGeom prst="wedgeEllipse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a-IR" sz="2000" b="1" dirty="0" smtClean="0">
                <a:ln w="0"/>
                <a:solidFill>
                  <a:srgbClr val="FF0000"/>
                </a:solidFill>
                <a:effectLst>
                  <a:outerShdw blurRad="38100" dist="19050" dir="2700000" algn="tl" rotWithShape="0">
                    <a:schemeClr val="dk1">
                      <a:alpha val="40000"/>
                    </a:schemeClr>
                  </a:outerShdw>
                </a:effectLst>
                <a:cs typeface="B Zar" panose="00000400000000000000" pitchFamily="2" charset="-78"/>
              </a:rPr>
              <a:t>کاهش</a:t>
            </a:r>
          </a:p>
          <a:p>
            <a:pPr algn="ctr"/>
            <a:r>
              <a:rPr lang="fa-IR" sz="2000" b="1" dirty="0" smtClean="0">
                <a:ln w="0"/>
                <a:solidFill>
                  <a:srgbClr val="FF0000"/>
                </a:solidFill>
                <a:effectLst>
                  <a:outerShdw blurRad="38100" dist="19050" dir="2700000" algn="tl" rotWithShape="0">
                    <a:schemeClr val="dk1">
                      <a:alpha val="40000"/>
                    </a:schemeClr>
                  </a:outerShdw>
                </a:effectLst>
                <a:cs typeface="B Zar" panose="00000400000000000000" pitchFamily="2" charset="-78"/>
              </a:rPr>
              <a:t>50  </a:t>
            </a:r>
            <a:r>
              <a:rPr lang="fa-IR" sz="1400" b="1" dirty="0" smtClean="0">
                <a:ln w="0"/>
                <a:solidFill>
                  <a:srgbClr val="FF0000"/>
                </a:solidFill>
                <a:effectLst>
                  <a:outerShdw blurRad="38100" dist="19050" dir="2700000" algn="tl" rotWithShape="0">
                    <a:schemeClr val="dk1">
                      <a:alpha val="40000"/>
                    </a:schemeClr>
                  </a:outerShdw>
                </a:effectLst>
                <a:cs typeface="B Zar" panose="00000400000000000000" pitchFamily="2" charset="-78"/>
              </a:rPr>
              <a:t>درصدی</a:t>
            </a:r>
            <a:endParaRPr lang="en-US" sz="1200" b="1" dirty="0">
              <a:ln w="0"/>
              <a:solidFill>
                <a:srgbClr val="FF0000"/>
              </a:solidFill>
              <a:effectLst>
                <a:outerShdw blurRad="38100" dist="19050" dir="2700000" algn="tl" rotWithShape="0">
                  <a:schemeClr val="dk1">
                    <a:alpha val="40000"/>
                  </a:schemeClr>
                </a:outerShdw>
              </a:effectLst>
              <a:cs typeface="B Zar" panose="00000400000000000000" pitchFamily="2" charset="-78"/>
            </a:endParaRPr>
          </a:p>
        </p:txBody>
      </p:sp>
      <p:graphicFrame>
        <p:nvGraphicFramePr>
          <p:cNvPr id="6" name="Chart 5"/>
          <p:cNvGraphicFramePr/>
          <p:nvPr>
            <p:extLst>
              <p:ext uri="{D42A27DB-BD31-4B8C-83A1-F6EECF244321}">
                <p14:modId xmlns:p14="http://schemas.microsoft.com/office/powerpoint/2010/main" val="166229216"/>
              </p:ext>
            </p:extLst>
          </p:nvPr>
        </p:nvGraphicFramePr>
        <p:xfrm>
          <a:off x="244830" y="984289"/>
          <a:ext cx="8352928" cy="554105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103305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483568"/>
          </a:xfrm>
        </p:spPr>
        <p:txBody>
          <a:bodyPr>
            <a:normAutofit/>
          </a:bodyPr>
          <a:lstStyle/>
          <a:p>
            <a:r>
              <a:rPr lang="fa-IR" dirty="0" smtClean="0">
                <a:solidFill>
                  <a:schemeClr val="accent2"/>
                </a:solidFill>
                <a:cs typeface="B Titr" panose="00000700000000000000" pitchFamily="2" charset="-78"/>
              </a:rPr>
              <a:t>مسکن مهر</a:t>
            </a:r>
            <a:r>
              <a:rPr lang="fa-IR" dirty="0" smtClean="0">
                <a:cs typeface="B Titr" panose="00000700000000000000" pitchFamily="2" charset="-78"/>
              </a:rPr>
              <a:t/>
            </a:r>
            <a:br>
              <a:rPr lang="fa-IR" dirty="0" smtClean="0">
                <a:cs typeface="B Titr" panose="00000700000000000000" pitchFamily="2" charset="-78"/>
              </a:rPr>
            </a:br>
            <a:r>
              <a:rPr lang="en-US" sz="1200" dirty="0" smtClean="0">
                <a:cs typeface="B Titr" panose="00000700000000000000" pitchFamily="2" charset="-78"/>
              </a:rPr>
              <a:t> </a:t>
            </a:r>
            <a:r>
              <a:rPr lang="fa-IR" dirty="0" smtClean="0"/>
              <a:t/>
            </a:r>
            <a:br>
              <a:rPr lang="fa-IR" dirty="0" smtClean="0"/>
            </a:br>
            <a:r>
              <a:rPr lang="fa-IR" sz="2200" dirty="0" smtClean="0">
                <a:cs typeface="B Titr" panose="00000700000000000000" pitchFamily="2" charset="-78"/>
              </a:rPr>
              <a:t>آمار پیش دریافتها</a:t>
            </a:r>
            <a:endParaRPr lang="fa-IR" sz="2200" dirty="0">
              <a:cs typeface="B Titr" panose="00000700000000000000" pitchFamily="2" charset="-78"/>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289014706"/>
              </p:ext>
            </p:extLst>
          </p:nvPr>
        </p:nvGraphicFramePr>
        <p:xfrm>
          <a:off x="457201" y="1600200"/>
          <a:ext cx="8229599" cy="4693920"/>
        </p:xfrm>
        <a:graphic>
          <a:graphicData uri="http://schemas.openxmlformats.org/drawingml/2006/table">
            <a:tbl>
              <a:tblPr rtl="1" firstRow="1" bandRow="1">
                <a:tableStyleId>{5C22544A-7EE6-4342-B048-85BDC9FD1C3A}</a:tableStyleId>
              </a:tblPr>
              <a:tblGrid>
                <a:gridCol w="938318">
                  <a:extLst>
                    <a:ext uri="{9D8B030D-6E8A-4147-A177-3AD203B41FA5}">
                      <a16:colId xmlns:a16="http://schemas.microsoft.com/office/drawing/2014/main" val="3685326901"/>
                    </a:ext>
                  </a:extLst>
                </a:gridCol>
                <a:gridCol w="1037438">
                  <a:extLst>
                    <a:ext uri="{9D8B030D-6E8A-4147-A177-3AD203B41FA5}">
                      <a16:colId xmlns:a16="http://schemas.microsoft.com/office/drawing/2014/main" val="240084471"/>
                    </a:ext>
                  </a:extLst>
                </a:gridCol>
                <a:gridCol w="1013194">
                  <a:extLst>
                    <a:ext uri="{9D8B030D-6E8A-4147-A177-3AD203B41FA5}">
                      <a16:colId xmlns:a16="http://schemas.microsoft.com/office/drawing/2014/main" val="474290190"/>
                    </a:ext>
                  </a:extLst>
                </a:gridCol>
                <a:gridCol w="860610">
                  <a:extLst>
                    <a:ext uri="{9D8B030D-6E8A-4147-A177-3AD203B41FA5}">
                      <a16:colId xmlns:a16="http://schemas.microsoft.com/office/drawing/2014/main" val="3530497078"/>
                    </a:ext>
                  </a:extLst>
                </a:gridCol>
                <a:gridCol w="1077362">
                  <a:extLst>
                    <a:ext uri="{9D8B030D-6E8A-4147-A177-3AD203B41FA5}">
                      <a16:colId xmlns:a16="http://schemas.microsoft.com/office/drawing/2014/main" val="2933197259"/>
                    </a:ext>
                  </a:extLst>
                </a:gridCol>
                <a:gridCol w="1246348">
                  <a:extLst>
                    <a:ext uri="{9D8B030D-6E8A-4147-A177-3AD203B41FA5}">
                      <a16:colId xmlns:a16="http://schemas.microsoft.com/office/drawing/2014/main" val="1639949548"/>
                    </a:ext>
                  </a:extLst>
                </a:gridCol>
                <a:gridCol w="2056329">
                  <a:extLst>
                    <a:ext uri="{9D8B030D-6E8A-4147-A177-3AD203B41FA5}">
                      <a16:colId xmlns:a16="http://schemas.microsoft.com/office/drawing/2014/main" val="1526263712"/>
                    </a:ext>
                  </a:extLst>
                </a:gridCol>
              </a:tblGrid>
              <a:tr h="370840">
                <a:tc>
                  <a:txBody>
                    <a:bodyPr/>
                    <a:lstStyle/>
                    <a:p>
                      <a:pPr algn="ctr" rtl="1"/>
                      <a:r>
                        <a:rPr lang="fa-IR" dirty="0" smtClean="0">
                          <a:cs typeface="B Nazanin" panose="00000400000000000000" pitchFamily="2" charset="-78"/>
                        </a:rPr>
                        <a:t>تاریخ پیش دریافت</a:t>
                      </a:r>
                      <a:endParaRPr lang="fa-IR" dirty="0">
                        <a:cs typeface="B Nazanin" panose="00000400000000000000" pitchFamily="2" charset="-78"/>
                      </a:endParaRPr>
                    </a:p>
                  </a:txBody>
                  <a:tcPr/>
                </a:tc>
                <a:tc>
                  <a:txBody>
                    <a:bodyPr/>
                    <a:lstStyle/>
                    <a:p>
                      <a:pPr algn="ctr" rtl="1"/>
                      <a:r>
                        <a:rPr lang="fa-IR" dirty="0" smtClean="0">
                          <a:cs typeface="B Nazanin" panose="00000400000000000000" pitchFamily="2" charset="-78"/>
                        </a:rPr>
                        <a:t>مسکن مهر</a:t>
                      </a:r>
                      <a:endParaRPr lang="fa-IR" dirty="0">
                        <a:cs typeface="B Nazanin" panose="00000400000000000000" pitchFamily="2" charset="-78"/>
                      </a:endParaRPr>
                    </a:p>
                  </a:txBody>
                  <a:tcPr/>
                </a:tc>
                <a:tc>
                  <a:txBody>
                    <a:bodyPr/>
                    <a:lstStyle/>
                    <a:p>
                      <a:pPr algn="ctr" rtl="1"/>
                      <a:r>
                        <a:rPr lang="fa-IR" dirty="0" smtClean="0">
                          <a:cs typeface="B Nazanin" panose="00000400000000000000" pitchFamily="2" charset="-78"/>
                        </a:rPr>
                        <a:t>تعداد خریداری شده</a:t>
                      </a:r>
                      <a:endParaRPr lang="fa-IR" dirty="0">
                        <a:cs typeface="B Nazanin" panose="00000400000000000000" pitchFamily="2" charset="-78"/>
                      </a:endParaRPr>
                    </a:p>
                  </a:txBody>
                  <a:tcPr/>
                </a:tc>
                <a:tc>
                  <a:txBody>
                    <a:bodyPr/>
                    <a:lstStyle/>
                    <a:p>
                      <a:pPr algn="ctr" rtl="1"/>
                      <a:r>
                        <a:rPr lang="fa-IR" dirty="0" smtClean="0">
                          <a:cs typeface="B Nazanin" panose="00000400000000000000" pitchFamily="2" charset="-78"/>
                        </a:rPr>
                        <a:t>نصب شده</a:t>
                      </a:r>
                      <a:endParaRPr lang="fa-IR" dirty="0">
                        <a:cs typeface="B Nazanin" panose="00000400000000000000" pitchFamily="2" charset="-78"/>
                      </a:endParaRPr>
                    </a:p>
                  </a:txBody>
                  <a:tcPr/>
                </a:tc>
                <a:tc>
                  <a:txBody>
                    <a:bodyPr/>
                    <a:lstStyle/>
                    <a:p>
                      <a:pPr algn="ctr" rtl="1"/>
                      <a:r>
                        <a:rPr lang="fa-IR" dirty="0" smtClean="0">
                          <a:cs typeface="B Nazanin" panose="00000400000000000000" pitchFamily="2" charset="-78"/>
                        </a:rPr>
                        <a:t>مانده نصب نشده</a:t>
                      </a:r>
                      <a:endParaRPr lang="fa-IR" dirty="0">
                        <a:cs typeface="B Nazanin" panose="00000400000000000000" pitchFamily="2" charset="-78"/>
                      </a:endParaRPr>
                    </a:p>
                  </a:txBody>
                  <a:tcPr/>
                </a:tc>
                <a:tc>
                  <a:txBody>
                    <a:bodyPr/>
                    <a:lstStyle/>
                    <a:p>
                      <a:pPr algn="ctr" rtl="1"/>
                      <a:r>
                        <a:rPr lang="fa-IR" dirty="0" smtClean="0">
                          <a:cs typeface="B Nazanin" panose="00000400000000000000" pitchFamily="2" charset="-78"/>
                        </a:rPr>
                        <a:t>نرخ انشعاب</a:t>
                      </a:r>
                      <a:endParaRPr lang="fa-IR" dirty="0">
                        <a:cs typeface="B Nazanin" panose="00000400000000000000" pitchFamily="2" charset="-78"/>
                      </a:endParaRPr>
                    </a:p>
                  </a:txBody>
                  <a:tcPr/>
                </a:tc>
                <a:tc>
                  <a:txBody>
                    <a:bodyPr/>
                    <a:lstStyle/>
                    <a:p>
                      <a:pPr algn="ctr" rtl="1"/>
                      <a:r>
                        <a:rPr lang="fa-IR" dirty="0" smtClean="0">
                          <a:cs typeface="B Nazanin" panose="00000400000000000000" pitchFamily="2" charset="-78"/>
                        </a:rPr>
                        <a:t>مبلغ باقی مانده پیش دریافت تا 97/7/30</a:t>
                      </a:r>
                    </a:p>
                    <a:p>
                      <a:pPr algn="ctr" rtl="1"/>
                      <a:r>
                        <a:rPr lang="fa-IR" dirty="0" smtClean="0">
                          <a:cs typeface="B Nazanin" panose="00000400000000000000" pitchFamily="2" charset="-78"/>
                        </a:rPr>
                        <a:t>(میلیون ریال)</a:t>
                      </a:r>
                      <a:endParaRPr lang="fa-IR" dirty="0">
                        <a:cs typeface="B Nazanin" panose="00000400000000000000" pitchFamily="2" charset="-78"/>
                      </a:endParaRPr>
                    </a:p>
                  </a:txBody>
                  <a:tcPr/>
                </a:tc>
                <a:extLst>
                  <a:ext uri="{0D108BD9-81ED-4DB2-BD59-A6C34878D82A}">
                    <a16:rowId xmlns:a16="http://schemas.microsoft.com/office/drawing/2014/main" val="2478422028"/>
                  </a:ext>
                </a:extLst>
              </a:tr>
              <a:tr h="370840">
                <a:tc>
                  <a:txBody>
                    <a:bodyPr/>
                    <a:lstStyle/>
                    <a:p>
                      <a:pPr algn="r" rtl="1"/>
                      <a:r>
                        <a:rPr lang="fa-IR" sz="2000" dirty="0" smtClean="0">
                          <a:cs typeface="B Nazanin" panose="00000400000000000000" pitchFamily="2" charset="-78"/>
                        </a:rPr>
                        <a:t>91 تا 95</a:t>
                      </a:r>
                      <a:endParaRPr lang="fa-IR" sz="2000" dirty="0">
                        <a:cs typeface="B Nazanin" panose="00000400000000000000" pitchFamily="2" charset="-78"/>
                      </a:endParaRPr>
                    </a:p>
                  </a:txBody>
                  <a:tcPr/>
                </a:tc>
                <a:tc>
                  <a:txBody>
                    <a:bodyPr/>
                    <a:lstStyle/>
                    <a:p>
                      <a:pPr algn="r" rtl="1"/>
                      <a:r>
                        <a:rPr lang="fa-IR" sz="2000" dirty="0" smtClean="0">
                          <a:cs typeface="B Nazanin" panose="00000400000000000000" pitchFamily="2" charset="-78"/>
                        </a:rPr>
                        <a:t>رباط کریم</a:t>
                      </a:r>
                      <a:endParaRPr lang="fa-IR" sz="2000" dirty="0">
                        <a:cs typeface="B Nazanin" panose="00000400000000000000" pitchFamily="2" charset="-78"/>
                      </a:endParaRPr>
                    </a:p>
                  </a:txBody>
                  <a:tcPr/>
                </a:tc>
                <a:tc>
                  <a:txBody>
                    <a:bodyPr/>
                    <a:lstStyle/>
                    <a:p>
                      <a:pPr algn="r" rtl="1"/>
                      <a:r>
                        <a:rPr lang="fa-IR" sz="2000" dirty="0" smtClean="0">
                          <a:cs typeface="B Nazanin" panose="00000400000000000000" pitchFamily="2" charset="-78"/>
                        </a:rPr>
                        <a:t>93540</a:t>
                      </a:r>
                      <a:endParaRPr lang="fa-IR" sz="2000" dirty="0">
                        <a:cs typeface="B Nazanin" panose="00000400000000000000" pitchFamily="2" charset="-78"/>
                      </a:endParaRPr>
                    </a:p>
                  </a:txBody>
                  <a:tcPr/>
                </a:tc>
                <a:tc>
                  <a:txBody>
                    <a:bodyPr/>
                    <a:lstStyle/>
                    <a:p>
                      <a:pPr algn="r" rtl="1"/>
                      <a:r>
                        <a:rPr lang="fa-IR" sz="2000" dirty="0" smtClean="0">
                          <a:cs typeface="B Nazanin" panose="00000400000000000000" pitchFamily="2" charset="-78"/>
                        </a:rPr>
                        <a:t>76516</a:t>
                      </a:r>
                      <a:endParaRPr lang="fa-IR" sz="2000" dirty="0">
                        <a:cs typeface="B Nazanin" panose="00000400000000000000" pitchFamily="2" charset="-78"/>
                      </a:endParaRPr>
                    </a:p>
                  </a:txBody>
                  <a:tcPr/>
                </a:tc>
                <a:tc>
                  <a:txBody>
                    <a:bodyPr/>
                    <a:lstStyle/>
                    <a:p>
                      <a:pPr algn="r" rtl="1"/>
                      <a:r>
                        <a:rPr lang="fa-IR" sz="2000" dirty="0" smtClean="0">
                          <a:cs typeface="B Nazanin" panose="00000400000000000000" pitchFamily="2" charset="-78"/>
                        </a:rPr>
                        <a:t>17024</a:t>
                      </a:r>
                      <a:endParaRPr lang="fa-IR" sz="2000" dirty="0">
                        <a:cs typeface="B Nazanin" panose="00000400000000000000" pitchFamily="2" charset="-78"/>
                      </a:endParaRPr>
                    </a:p>
                  </a:txBody>
                  <a:tcPr/>
                </a:tc>
                <a:tc>
                  <a:txBody>
                    <a:bodyPr/>
                    <a:lstStyle/>
                    <a:p>
                      <a:pPr algn="r" rtl="1"/>
                      <a:r>
                        <a:rPr lang="fa-IR" sz="2000" dirty="0" smtClean="0">
                          <a:cs typeface="B Nazanin" panose="00000400000000000000" pitchFamily="2" charset="-78"/>
                        </a:rPr>
                        <a:t>2500000</a:t>
                      </a:r>
                    </a:p>
                    <a:p>
                      <a:pPr algn="r" rtl="1"/>
                      <a:r>
                        <a:rPr lang="fa-IR" sz="2000" dirty="0" smtClean="0">
                          <a:cs typeface="B Nazanin" panose="00000400000000000000" pitchFamily="2" charset="-78"/>
                        </a:rPr>
                        <a:t>1996000</a:t>
                      </a:r>
                    </a:p>
                    <a:p>
                      <a:pPr algn="r" rtl="1"/>
                      <a:r>
                        <a:rPr lang="fa-IR" sz="2000" dirty="0" smtClean="0">
                          <a:cs typeface="B Nazanin" panose="00000400000000000000" pitchFamily="2" charset="-78"/>
                        </a:rPr>
                        <a:t>1957270</a:t>
                      </a:r>
                      <a:endParaRPr lang="fa-IR" sz="2000" dirty="0">
                        <a:cs typeface="B Nazanin" panose="00000400000000000000" pitchFamily="2" charset="-78"/>
                      </a:endParaRPr>
                    </a:p>
                  </a:txBody>
                  <a:tcPr/>
                </a:tc>
                <a:tc>
                  <a:txBody>
                    <a:bodyPr/>
                    <a:lstStyle/>
                    <a:p>
                      <a:pPr algn="r" rtl="1"/>
                      <a:r>
                        <a:rPr lang="fa-IR" sz="2000" dirty="0" smtClean="0">
                          <a:cs typeface="B Nazanin" panose="00000400000000000000" pitchFamily="2" charset="-78"/>
                        </a:rPr>
                        <a:t>44749</a:t>
                      </a:r>
                    </a:p>
                  </a:txBody>
                  <a:tcPr/>
                </a:tc>
                <a:extLst>
                  <a:ext uri="{0D108BD9-81ED-4DB2-BD59-A6C34878D82A}">
                    <a16:rowId xmlns:a16="http://schemas.microsoft.com/office/drawing/2014/main" val="3718752439"/>
                  </a:ext>
                </a:extLst>
              </a:tr>
              <a:tr h="370840">
                <a:tc>
                  <a:txBody>
                    <a:bodyPr/>
                    <a:lstStyle/>
                    <a:p>
                      <a:pPr algn="r" rtl="1"/>
                      <a:r>
                        <a:rPr lang="fa-IR" sz="2000" dirty="0" smtClean="0">
                          <a:cs typeface="B Nazanin" panose="00000400000000000000" pitchFamily="2" charset="-78"/>
                        </a:rPr>
                        <a:t>92 </a:t>
                      </a:r>
                      <a:endParaRPr lang="fa-IR" sz="2000" dirty="0">
                        <a:cs typeface="B Nazanin" panose="00000400000000000000" pitchFamily="2" charset="-78"/>
                      </a:endParaRPr>
                    </a:p>
                  </a:txBody>
                  <a:tcPr/>
                </a:tc>
                <a:tc>
                  <a:txBody>
                    <a:bodyPr/>
                    <a:lstStyle/>
                    <a:p>
                      <a:pPr algn="r" rtl="1"/>
                      <a:r>
                        <a:rPr lang="fa-IR" sz="2000" dirty="0" smtClean="0">
                          <a:cs typeface="B Nazanin" panose="00000400000000000000" pitchFamily="2" charset="-78"/>
                        </a:rPr>
                        <a:t>پردیس</a:t>
                      </a:r>
                      <a:endParaRPr lang="fa-IR" sz="2000" dirty="0">
                        <a:cs typeface="B Nazanin" panose="00000400000000000000" pitchFamily="2" charset="-78"/>
                      </a:endParaRPr>
                    </a:p>
                  </a:txBody>
                  <a:tcPr/>
                </a:tc>
                <a:tc>
                  <a:txBody>
                    <a:bodyPr/>
                    <a:lstStyle/>
                    <a:p>
                      <a:pPr algn="r" rtl="1"/>
                      <a:r>
                        <a:rPr lang="fa-IR" sz="2000" dirty="0" smtClean="0">
                          <a:cs typeface="B Nazanin" panose="00000400000000000000" pitchFamily="2" charset="-78"/>
                        </a:rPr>
                        <a:t>75600</a:t>
                      </a:r>
                      <a:endParaRPr lang="fa-IR" sz="2000" dirty="0">
                        <a:cs typeface="B Nazanin" panose="00000400000000000000" pitchFamily="2" charset="-78"/>
                      </a:endParaRPr>
                    </a:p>
                  </a:txBody>
                  <a:tcPr/>
                </a:tc>
                <a:tc>
                  <a:txBody>
                    <a:bodyPr/>
                    <a:lstStyle/>
                    <a:p>
                      <a:pPr algn="r" rtl="1"/>
                      <a:r>
                        <a:rPr lang="fa-IR" sz="2000" dirty="0" smtClean="0">
                          <a:cs typeface="B Nazanin" panose="00000400000000000000" pitchFamily="2" charset="-78"/>
                        </a:rPr>
                        <a:t>13455</a:t>
                      </a:r>
                      <a:endParaRPr lang="fa-IR" sz="2000" dirty="0">
                        <a:cs typeface="B Nazanin" panose="00000400000000000000" pitchFamily="2" charset="-78"/>
                      </a:endParaRPr>
                    </a:p>
                  </a:txBody>
                  <a:tcPr/>
                </a:tc>
                <a:tc>
                  <a:txBody>
                    <a:bodyPr/>
                    <a:lstStyle/>
                    <a:p>
                      <a:pPr algn="r" rtl="1"/>
                      <a:r>
                        <a:rPr lang="fa-IR" sz="2000" dirty="0" smtClean="0">
                          <a:cs typeface="B Nazanin" panose="00000400000000000000" pitchFamily="2" charset="-78"/>
                        </a:rPr>
                        <a:t>62145</a:t>
                      </a:r>
                      <a:endParaRPr lang="fa-IR" sz="2000" dirty="0">
                        <a:cs typeface="B Nazanin" panose="00000400000000000000" pitchFamily="2" charset="-78"/>
                      </a:endParaRPr>
                    </a:p>
                  </a:txBody>
                  <a:tcPr/>
                </a:tc>
                <a:tc>
                  <a:txBody>
                    <a:bodyPr/>
                    <a:lstStyle/>
                    <a:p>
                      <a:pPr algn="r" rtl="1"/>
                      <a:r>
                        <a:rPr lang="fa-IR" sz="2000" dirty="0" smtClean="0">
                          <a:cs typeface="B Nazanin" panose="00000400000000000000" pitchFamily="2" charset="-78"/>
                        </a:rPr>
                        <a:t>2500000</a:t>
                      </a:r>
                      <a:endParaRPr lang="fa-IR" sz="2000" dirty="0">
                        <a:cs typeface="B Nazanin" panose="00000400000000000000" pitchFamily="2" charset="-78"/>
                      </a:endParaRPr>
                    </a:p>
                  </a:txBody>
                  <a:tcPr/>
                </a:tc>
                <a:tc>
                  <a:txBody>
                    <a:bodyPr/>
                    <a:lstStyle/>
                    <a:p>
                      <a:pPr algn="r" rtl="1"/>
                      <a:r>
                        <a:rPr lang="fa-IR" sz="2000" dirty="0" smtClean="0">
                          <a:cs typeface="B Nazanin" panose="00000400000000000000" pitchFamily="2" charset="-78"/>
                        </a:rPr>
                        <a:t>180292</a:t>
                      </a:r>
                      <a:endParaRPr lang="fa-IR" sz="2000" dirty="0">
                        <a:cs typeface="B Nazanin" panose="00000400000000000000" pitchFamily="2" charset="-78"/>
                      </a:endParaRPr>
                    </a:p>
                  </a:txBody>
                  <a:tcPr/>
                </a:tc>
                <a:extLst>
                  <a:ext uri="{0D108BD9-81ED-4DB2-BD59-A6C34878D82A}">
                    <a16:rowId xmlns:a16="http://schemas.microsoft.com/office/drawing/2014/main" val="2178090718"/>
                  </a:ext>
                </a:extLst>
              </a:tr>
              <a:tr h="370840">
                <a:tc>
                  <a:txBody>
                    <a:bodyPr/>
                    <a:lstStyle/>
                    <a:p>
                      <a:pPr algn="r" rtl="1"/>
                      <a:r>
                        <a:rPr lang="fa-IR" sz="2000" dirty="0" smtClean="0">
                          <a:cs typeface="B Nazanin" panose="00000400000000000000" pitchFamily="2" charset="-78"/>
                        </a:rPr>
                        <a:t>90 و 91</a:t>
                      </a:r>
                      <a:endParaRPr lang="fa-IR" sz="2000" dirty="0">
                        <a:cs typeface="B Nazanin" panose="00000400000000000000" pitchFamily="2" charset="-78"/>
                      </a:endParaRPr>
                    </a:p>
                  </a:txBody>
                  <a:tcPr/>
                </a:tc>
                <a:tc>
                  <a:txBody>
                    <a:bodyPr/>
                    <a:lstStyle/>
                    <a:p>
                      <a:pPr algn="r" rtl="1"/>
                      <a:r>
                        <a:rPr lang="fa-IR" sz="2000" dirty="0" smtClean="0">
                          <a:cs typeface="B Nazanin" panose="00000400000000000000" pitchFamily="2" charset="-78"/>
                        </a:rPr>
                        <a:t>رودهن</a:t>
                      </a:r>
                      <a:endParaRPr lang="fa-IR" sz="2000" dirty="0">
                        <a:cs typeface="B Nazanin" panose="00000400000000000000" pitchFamily="2" charset="-78"/>
                      </a:endParaRPr>
                    </a:p>
                  </a:txBody>
                  <a:tcPr/>
                </a:tc>
                <a:tc>
                  <a:txBody>
                    <a:bodyPr/>
                    <a:lstStyle/>
                    <a:p>
                      <a:pPr algn="r" rtl="1"/>
                      <a:r>
                        <a:rPr lang="fa-IR" sz="2000" dirty="0" smtClean="0">
                          <a:cs typeface="B Nazanin" panose="00000400000000000000" pitchFamily="2" charset="-78"/>
                        </a:rPr>
                        <a:t>7721</a:t>
                      </a:r>
                      <a:endParaRPr lang="fa-IR" sz="2000" dirty="0">
                        <a:cs typeface="B Nazanin" panose="00000400000000000000" pitchFamily="2" charset="-78"/>
                      </a:endParaRPr>
                    </a:p>
                  </a:txBody>
                  <a:tcPr/>
                </a:tc>
                <a:tc>
                  <a:txBody>
                    <a:bodyPr/>
                    <a:lstStyle/>
                    <a:p>
                      <a:pPr algn="r" rtl="1"/>
                      <a:r>
                        <a:rPr lang="fa-IR" sz="2000" dirty="0" smtClean="0">
                          <a:cs typeface="B Nazanin" panose="00000400000000000000" pitchFamily="2" charset="-78"/>
                        </a:rPr>
                        <a:t>6777</a:t>
                      </a:r>
                      <a:endParaRPr lang="fa-IR" sz="2000" dirty="0">
                        <a:cs typeface="B Nazanin" panose="00000400000000000000" pitchFamily="2" charset="-78"/>
                      </a:endParaRPr>
                    </a:p>
                  </a:txBody>
                  <a:tcPr/>
                </a:tc>
                <a:tc>
                  <a:txBody>
                    <a:bodyPr/>
                    <a:lstStyle/>
                    <a:p>
                      <a:pPr algn="r" rtl="1"/>
                      <a:r>
                        <a:rPr lang="fa-IR" sz="2000" dirty="0" smtClean="0">
                          <a:cs typeface="B Nazanin" panose="00000400000000000000" pitchFamily="2" charset="-78"/>
                        </a:rPr>
                        <a:t>944</a:t>
                      </a:r>
                      <a:endParaRPr lang="fa-IR" sz="2000" dirty="0">
                        <a:cs typeface="B Nazanin" panose="00000400000000000000" pitchFamily="2" charset="-78"/>
                      </a:endParaRPr>
                    </a:p>
                  </a:txBody>
                  <a:tcPr/>
                </a:tc>
                <a:tc>
                  <a:txBody>
                    <a:bodyPr/>
                    <a:lstStyle/>
                    <a:p>
                      <a:pPr algn="r" rtl="1"/>
                      <a:r>
                        <a:rPr lang="fa-IR" sz="2000" dirty="0" smtClean="0">
                          <a:cs typeface="B Nazanin" panose="00000400000000000000" pitchFamily="2" charset="-78"/>
                        </a:rPr>
                        <a:t>2500000</a:t>
                      </a:r>
                      <a:endParaRPr lang="fa-IR" sz="2000" dirty="0">
                        <a:cs typeface="B Nazanin" panose="00000400000000000000" pitchFamily="2" charset="-78"/>
                      </a:endParaRPr>
                    </a:p>
                  </a:txBody>
                  <a:tcPr/>
                </a:tc>
                <a:tc>
                  <a:txBody>
                    <a:bodyPr/>
                    <a:lstStyle/>
                    <a:p>
                      <a:pPr algn="r" rtl="1"/>
                      <a:r>
                        <a:rPr lang="fa-IR" sz="2000" dirty="0" smtClean="0">
                          <a:cs typeface="B Nazanin" panose="00000400000000000000" pitchFamily="2" charset="-78"/>
                        </a:rPr>
                        <a:t>2360</a:t>
                      </a:r>
                      <a:endParaRPr lang="fa-IR" sz="2000" dirty="0">
                        <a:cs typeface="B Nazanin" panose="00000400000000000000" pitchFamily="2" charset="-78"/>
                      </a:endParaRPr>
                    </a:p>
                  </a:txBody>
                  <a:tcPr/>
                </a:tc>
                <a:extLst>
                  <a:ext uri="{0D108BD9-81ED-4DB2-BD59-A6C34878D82A}">
                    <a16:rowId xmlns:a16="http://schemas.microsoft.com/office/drawing/2014/main" val="1987991836"/>
                  </a:ext>
                </a:extLst>
              </a:tr>
              <a:tr h="370840">
                <a:tc>
                  <a:txBody>
                    <a:bodyPr/>
                    <a:lstStyle/>
                    <a:p>
                      <a:pPr algn="r" rtl="1"/>
                      <a:r>
                        <a:rPr lang="fa-IR" sz="2000" dirty="0" smtClean="0">
                          <a:cs typeface="B Nazanin" panose="00000400000000000000" pitchFamily="2" charset="-78"/>
                        </a:rPr>
                        <a:t>91 و 92</a:t>
                      </a:r>
                      <a:endParaRPr lang="fa-IR" sz="2000" dirty="0">
                        <a:cs typeface="B Nazanin" panose="00000400000000000000" pitchFamily="2" charset="-78"/>
                      </a:endParaRPr>
                    </a:p>
                  </a:txBody>
                  <a:tcPr/>
                </a:tc>
                <a:tc>
                  <a:txBody>
                    <a:bodyPr/>
                    <a:lstStyle/>
                    <a:p>
                      <a:pPr algn="r" rtl="1"/>
                      <a:r>
                        <a:rPr lang="fa-IR" sz="2000" dirty="0" smtClean="0">
                          <a:cs typeface="B Nazanin" panose="00000400000000000000" pitchFamily="2" charset="-78"/>
                        </a:rPr>
                        <a:t>فیروزکوه</a:t>
                      </a:r>
                      <a:endParaRPr lang="fa-IR" sz="2000" dirty="0">
                        <a:cs typeface="B Nazanin" panose="00000400000000000000" pitchFamily="2" charset="-78"/>
                      </a:endParaRPr>
                    </a:p>
                  </a:txBody>
                  <a:tcPr/>
                </a:tc>
                <a:tc>
                  <a:txBody>
                    <a:bodyPr/>
                    <a:lstStyle/>
                    <a:p>
                      <a:pPr algn="r" rtl="1"/>
                      <a:r>
                        <a:rPr lang="fa-IR" sz="2000" dirty="0" smtClean="0">
                          <a:cs typeface="B Nazanin" panose="00000400000000000000" pitchFamily="2" charset="-78"/>
                        </a:rPr>
                        <a:t>2715</a:t>
                      </a:r>
                      <a:endParaRPr lang="fa-IR" sz="2000" dirty="0">
                        <a:cs typeface="B Nazanin" panose="00000400000000000000" pitchFamily="2" charset="-78"/>
                      </a:endParaRPr>
                    </a:p>
                  </a:txBody>
                  <a:tcPr/>
                </a:tc>
                <a:tc>
                  <a:txBody>
                    <a:bodyPr/>
                    <a:lstStyle/>
                    <a:p>
                      <a:pPr algn="r" rtl="1"/>
                      <a:r>
                        <a:rPr lang="fa-IR" sz="2000" dirty="0" smtClean="0">
                          <a:cs typeface="B Nazanin" panose="00000400000000000000" pitchFamily="2" charset="-78"/>
                        </a:rPr>
                        <a:t>1445</a:t>
                      </a:r>
                      <a:endParaRPr lang="fa-IR" sz="2000" dirty="0">
                        <a:cs typeface="B Nazanin" panose="00000400000000000000" pitchFamily="2" charset="-78"/>
                      </a:endParaRPr>
                    </a:p>
                  </a:txBody>
                  <a:tcPr/>
                </a:tc>
                <a:tc>
                  <a:txBody>
                    <a:bodyPr/>
                    <a:lstStyle/>
                    <a:p>
                      <a:pPr algn="r" rtl="1"/>
                      <a:r>
                        <a:rPr lang="fa-IR" sz="2000" dirty="0" smtClean="0">
                          <a:cs typeface="B Nazanin" panose="00000400000000000000" pitchFamily="2" charset="-78"/>
                        </a:rPr>
                        <a:t>1270</a:t>
                      </a:r>
                      <a:endParaRPr lang="fa-IR" sz="2000" dirty="0">
                        <a:cs typeface="B Nazanin" panose="00000400000000000000" pitchFamily="2" charset="-78"/>
                      </a:endParaRPr>
                    </a:p>
                  </a:txBody>
                  <a:tcPr/>
                </a:tc>
                <a:tc>
                  <a:txBody>
                    <a:bodyPr/>
                    <a:lstStyle/>
                    <a:p>
                      <a:pPr algn="r" rtl="1"/>
                      <a:r>
                        <a:rPr lang="fa-IR" sz="2000" dirty="0" smtClean="0">
                          <a:cs typeface="B Nazanin" panose="00000400000000000000" pitchFamily="2" charset="-78"/>
                        </a:rPr>
                        <a:t>2500000</a:t>
                      </a:r>
                      <a:endParaRPr lang="fa-IR" sz="2000" dirty="0">
                        <a:cs typeface="B Nazanin" panose="00000400000000000000" pitchFamily="2" charset="-78"/>
                      </a:endParaRPr>
                    </a:p>
                  </a:txBody>
                  <a:tcPr/>
                </a:tc>
                <a:tc>
                  <a:txBody>
                    <a:bodyPr/>
                    <a:lstStyle/>
                    <a:p>
                      <a:pPr algn="r" rtl="1"/>
                      <a:r>
                        <a:rPr lang="fa-IR" sz="2000" dirty="0" smtClean="0">
                          <a:cs typeface="B Nazanin" panose="00000400000000000000" pitchFamily="2" charset="-78"/>
                        </a:rPr>
                        <a:t>3175</a:t>
                      </a:r>
                      <a:endParaRPr lang="fa-IR" sz="2000" dirty="0">
                        <a:cs typeface="B Nazanin" panose="00000400000000000000" pitchFamily="2" charset="-78"/>
                      </a:endParaRPr>
                    </a:p>
                  </a:txBody>
                  <a:tcPr/>
                </a:tc>
                <a:extLst>
                  <a:ext uri="{0D108BD9-81ED-4DB2-BD59-A6C34878D82A}">
                    <a16:rowId xmlns:a16="http://schemas.microsoft.com/office/drawing/2014/main" val="3705112317"/>
                  </a:ext>
                </a:extLst>
              </a:tr>
              <a:tr h="370840">
                <a:tc>
                  <a:txBody>
                    <a:bodyPr/>
                    <a:lstStyle/>
                    <a:p>
                      <a:pPr algn="r" rtl="1"/>
                      <a:r>
                        <a:rPr lang="fa-IR" sz="2000" dirty="0" smtClean="0">
                          <a:cs typeface="B Nazanin" panose="00000400000000000000" pitchFamily="2" charset="-78"/>
                        </a:rPr>
                        <a:t>91 و 92</a:t>
                      </a:r>
                      <a:endParaRPr lang="fa-IR" sz="2000" dirty="0">
                        <a:cs typeface="B Nazanin" panose="00000400000000000000" pitchFamily="2" charset="-78"/>
                      </a:endParaRPr>
                    </a:p>
                  </a:txBody>
                  <a:tcPr/>
                </a:tc>
                <a:tc>
                  <a:txBody>
                    <a:bodyPr/>
                    <a:lstStyle/>
                    <a:p>
                      <a:pPr algn="r" rtl="1"/>
                      <a:r>
                        <a:rPr lang="fa-IR" sz="2000" dirty="0" smtClean="0">
                          <a:cs typeface="B Nazanin" panose="00000400000000000000" pitchFamily="2" charset="-78"/>
                        </a:rPr>
                        <a:t>دماوند</a:t>
                      </a:r>
                      <a:endParaRPr lang="fa-IR" sz="2000" dirty="0">
                        <a:cs typeface="B Nazanin" panose="00000400000000000000" pitchFamily="2" charset="-78"/>
                      </a:endParaRPr>
                    </a:p>
                  </a:txBody>
                  <a:tcPr/>
                </a:tc>
                <a:tc>
                  <a:txBody>
                    <a:bodyPr/>
                    <a:lstStyle/>
                    <a:p>
                      <a:pPr algn="r" rtl="1"/>
                      <a:r>
                        <a:rPr lang="fa-IR" sz="2000" dirty="0" smtClean="0">
                          <a:cs typeface="B Nazanin" panose="00000400000000000000" pitchFamily="2" charset="-78"/>
                        </a:rPr>
                        <a:t>3582</a:t>
                      </a:r>
                      <a:endParaRPr lang="fa-IR" sz="2000" dirty="0">
                        <a:cs typeface="B Nazanin" panose="00000400000000000000" pitchFamily="2" charset="-78"/>
                      </a:endParaRPr>
                    </a:p>
                  </a:txBody>
                  <a:tcPr/>
                </a:tc>
                <a:tc>
                  <a:txBody>
                    <a:bodyPr/>
                    <a:lstStyle/>
                    <a:p>
                      <a:pPr algn="r" rtl="1"/>
                      <a:r>
                        <a:rPr lang="fa-IR" sz="2000" dirty="0" smtClean="0">
                          <a:cs typeface="B Nazanin" panose="00000400000000000000" pitchFamily="2" charset="-78"/>
                        </a:rPr>
                        <a:t>3031</a:t>
                      </a:r>
                      <a:endParaRPr lang="fa-IR" sz="2000" dirty="0">
                        <a:cs typeface="B Nazanin" panose="00000400000000000000" pitchFamily="2" charset="-78"/>
                      </a:endParaRPr>
                    </a:p>
                  </a:txBody>
                  <a:tcPr/>
                </a:tc>
                <a:tc>
                  <a:txBody>
                    <a:bodyPr/>
                    <a:lstStyle/>
                    <a:p>
                      <a:pPr algn="r" rtl="1"/>
                      <a:r>
                        <a:rPr lang="fa-IR" sz="2000" dirty="0" smtClean="0">
                          <a:cs typeface="B Nazanin" panose="00000400000000000000" pitchFamily="2" charset="-78"/>
                        </a:rPr>
                        <a:t>551</a:t>
                      </a:r>
                      <a:endParaRPr lang="fa-IR" sz="2000" dirty="0">
                        <a:cs typeface="B Nazanin" panose="00000400000000000000" pitchFamily="2" charset="-78"/>
                      </a:endParaRPr>
                    </a:p>
                  </a:txBody>
                  <a:tcPr/>
                </a:tc>
                <a:tc>
                  <a:txBody>
                    <a:bodyPr/>
                    <a:lstStyle/>
                    <a:p>
                      <a:pPr algn="r" rtl="1"/>
                      <a:r>
                        <a:rPr lang="fa-IR" sz="2000" dirty="0" smtClean="0">
                          <a:cs typeface="B Nazanin" panose="00000400000000000000" pitchFamily="2" charset="-78"/>
                        </a:rPr>
                        <a:t>2500000</a:t>
                      </a:r>
                      <a:endParaRPr lang="fa-IR" sz="2000" dirty="0">
                        <a:cs typeface="B Nazanin" panose="00000400000000000000" pitchFamily="2" charset="-78"/>
                      </a:endParaRPr>
                    </a:p>
                  </a:txBody>
                  <a:tcPr/>
                </a:tc>
                <a:tc>
                  <a:txBody>
                    <a:bodyPr/>
                    <a:lstStyle/>
                    <a:p>
                      <a:pPr algn="r" rtl="1"/>
                      <a:r>
                        <a:rPr lang="fa-IR" sz="2000" dirty="0" smtClean="0">
                          <a:cs typeface="B Nazanin" panose="00000400000000000000" pitchFamily="2" charset="-78"/>
                        </a:rPr>
                        <a:t>1378</a:t>
                      </a:r>
                      <a:endParaRPr lang="fa-IR" sz="2000" dirty="0">
                        <a:cs typeface="B Nazanin" panose="00000400000000000000" pitchFamily="2" charset="-78"/>
                      </a:endParaRPr>
                    </a:p>
                  </a:txBody>
                  <a:tcPr/>
                </a:tc>
                <a:extLst>
                  <a:ext uri="{0D108BD9-81ED-4DB2-BD59-A6C34878D82A}">
                    <a16:rowId xmlns:a16="http://schemas.microsoft.com/office/drawing/2014/main" val="356876996"/>
                  </a:ext>
                </a:extLst>
              </a:tr>
              <a:tr h="370840">
                <a:tc>
                  <a:txBody>
                    <a:bodyPr/>
                    <a:lstStyle/>
                    <a:p>
                      <a:pPr algn="r" rtl="1"/>
                      <a:r>
                        <a:rPr lang="fa-IR" sz="2000" dirty="0" smtClean="0">
                          <a:cs typeface="B Nazanin" panose="00000400000000000000" pitchFamily="2" charset="-78"/>
                        </a:rPr>
                        <a:t>92</a:t>
                      </a:r>
                      <a:endParaRPr lang="fa-IR" sz="2000" dirty="0">
                        <a:cs typeface="B Nazanin" panose="00000400000000000000" pitchFamily="2" charset="-78"/>
                      </a:endParaRPr>
                    </a:p>
                  </a:txBody>
                  <a:tcPr/>
                </a:tc>
                <a:tc>
                  <a:txBody>
                    <a:bodyPr/>
                    <a:lstStyle/>
                    <a:p>
                      <a:pPr algn="r" rtl="1"/>
                      <a:r>
                        <a:rPr lang="fa-IR" sz="2000" dirty="0" smtClean="0">
                          <a:cs typeface="B Nazanin" panose="00000400000000000000" pitchFamily="2" charset="-78"/>
                        </a:rPr>
                        <a:t>ملارد</a:t>
                      </a:r>
                      <a:endParaRPr lang="fa-IR" sz="2000" dirty="0">
                        <a:cs typeface="B Nazanin" panose="00000400000000000000" pitchFamily="2" charset="-78"/>
                      </a:endParaRPr>
                    </a:p>
                  </a:txBody>
                  <a:tcPr/>
                </a:tc>
                <a:tc>
                  <a:txBody>
                    <a:bodyPr/>
                    <a:lstStyle/>
                    <a:p>
                      <a:pPr algn="r" rtl="1"/>
                      <a:r>
                        <a:rPr lang="fa-IR" sz="2000" dirty="0" smtClean="0">
                          <a:cs typeface="B Nazanin" panose="00000400000000000000" pitchFamily="2" charset="-78"/>
                        </a:rPr>
                        <a:t>664</a:t>
                      </a:r>
                      <a:endParaRPr lang="fa-IR" sz="2000" dirty="0">
                        <a:cs typeface="B Nazanin" panose="00000400000000000000" pitchFamily="2" charset="-78"/>
                      </a:endParaRPr>
                    </a:p>
                  </a:txBody>
                  <a:tcPr/>
                </a:tc>
                <a:tc>
                  <a:txBody>
                    <a:bodyPr/>
                    <a:lstStyle/>
                    <a:p>
                      <a:pPr algn="r" rtl="1"/>
                      <a:r>
                        <a:rPr lang="fa-IR" sz="2000" dirty="0" smtClean="0">
                          <a:cs typeface="B Nazanin" panose="00000400000000000000" pitchFamily="2" charset="-78"/>
                        </a:rPr>
                        <a:t>160</a:t>
                      </a:r>
                      <a:endParaRPr lang="fa-IR" sz="2000" dirty="0">
                        <a:cs typeface="B Nazanin" panose="00000400000000000000" pitchFamily="2" charset="-78"/>
                      </a:endParaRPr>
                    </a:p>
                  </a:txBody>
                  <a:tcPr/>
                </a:tc>
                <a:tc>
                  <a:txBody>
                    <a:bodyPr/>
                    <a:lstStyle/>
                    <a:p>
                      <a:pPr algn="r" rtl="1"/>
                      <a:r>
                        <a:rPr lang="fa-IR" sz="2000" dirty="0" smtClean="0">
                          <a:cs typeface="B Nazanin" panose="00000400000000000000" pitchFamily="2" charset="-78"/>
                        </a:rPr>
                        <a:t>504</a:t>
                      </a:r>
                      <a:endParaRPr lang="fa-IR" sz="2000" dirty="0">
                        <a:cs typeface="B Nazanin" panose="00000400000000000000" pitchFamily="2" charset="-78"/>
                      </a:endParaRPr>
                    </a:p>
                  </a:txBody>
                  <a:tcPr/>
                </a:tc>
                <a:tc>
                  <a:txBody>
                    <a:bodyPr/>
                    <a:lstStyle/>
                    <a:p>
                      <a:pPr algn="r" rtl="1"/>
                      <a:r>
                        <a:rPr lang="fa-IR" sz="2000" dirty="0" smtClean="0">
                          <a:cs typeface="B Nazanin" panose="00000400000000000000" pitchFamily="2" charset="-78"/>
                        </a:rPr>
                        <a:t>2500000</a:t>
                      </a:r>
                      <a:endParaRPr lang="fa-IR" sz="2000" dirty="0">
                        <a:cs typeface="B Nazanin" panose="00000400000000000000" pitchFamily="2" charset="-78"/>
                      </a:endParaRPr>
                    </a:p>
                  </a:txBody>
                  <a:tcPr/>
                </a:tc>
                <a:tc>
                  <a:txBody>
                    <a:bodyPr/>
                    <a:lstStyle/>
                    <a:p>
                      <a:pPr algn="r" rtl="1"/>
                      <a:r>
                        <a:rPr lang="fa-IR" sz="2000" dirty="0" smtClean="0">
                          <a:cs typeface="B Nazanin" panose="00000400000000000000" pitchFamily="2" charset="-78"/>
                        </a:rPr>
                        <a:t>1260</a:t>
                      </a:r>
                      <a:endParaRPr lang="fa-IR" sz="2000" dirty="0">
                        <a:cs typeface="B Nazanin" panose="00000400000000000000" pitchFamily="2" charset="-78"/>
                      </a:endParaRPr>
                    </a:p>
                  </a:txBody>
                  <a:tcPr/>
                </a:tc>
                <a:extLst>
                  <a:ext uri="{0D108BD9-81ED-4DB2-BD59-A6C34878D82A}">
                    <a16:rowId xmlns:a16="http://schemas.microsoft.com/office/drawing/2014/main" val="1341167830"/>
                  </a:ext>
                </a:extLst>
              </a:tr>
              <a:tr h="370840">
                <a:tc>
                  <a:txBody>
                    <a:bodyPr/>
                    <a:lstStyle/>
                    <a:p>
                      <a:pPr algn="r" rtl="1"/>
                      <a:r>
                        <a:rPr lang="fa-IR" sz="2000" dirty="0" smtClean="0">
                          <a:cs typeface="B Nazanin" panose="00000400000000000000" pitchFamily="2" charset="-78"/>
                        </a:rPr>
                        <a:t>91 و 92</a:t>
                      </a:r>
                      <a:endParaRPr lang="fa-IR" sz="2000" dirty="0">
                        <a:cs typeface="B Nazanin" panose="00000400000000000000" pitchFamily="2" charset="-78"/>
                      </a:endParaRPr>
                    </a:p>
                  </a:txBody>
                  <a:tcPr/>
                </a:tc>
                <a:tc>
                  <a:txBody>
                    <a:bodyPr/>
                    <a:lstStyle/>
                    <a:p>
                      <a:pPr algn="r" rtl="1"/>
                      <a:r>
                        <a:rPr lang="fa-IR" sz="2000" dirty="0" smtClean="0">
                          <a:cs typeface="B Nazanin" panose="00000400000000000000" pitchFamily="2" charset="-78"/>
                        </a:rPr>
                        <a:t>صفا دشت</a:t>
                      </a:r>
                      <a:endParaRPr lang="fa-IR" sz="2000" dirty="0">
                        <a:cs typeface="B Nazanin" panose="00000400000000000000" pitchFamily="2" charset="-78"/>
                      </a:endParaRPr>
                    </a:p>
                  </a:txBody>
                  <a:tcPr/>
                </a:tc>
                <a:tc>
                  <a:txBody>
                    <a:bodyPr/>
                    <a:lstStyle/>
                    <a:p>
                      <a:pPr algn="r" rtl="1"/>
                      <a:r>
                        <a:rPr lang="fa-IR" sz="2000" dirty="0" smtClean="0">
                          <a:cs typeface="B Nazanin" panose="00000400000000000000" pitchFamily="2" charset="-78"/>
                        </a:rPr>
                        <a:t>219</a:t>
                      </a:r>
                      <a:endParaRPr lang="fa-IR" sz="2000" dirty="0">
                        <a:cs typeface="B Nazanin" panose="00000400000000000000" pitchFamily="2" charset="-78"/>
                      </a:endParaRPr>
                    </a:p>
                  </a:txBody>
                  <a:tcPr/>
                </a:tc>
                <a:tc>
                  <a:txBody>
                    <a:bodyPr/>
                    <a:lstStyle/>
                    <a:p>
                      <a:pPr algn="r" rtl="1"/>
                      <a:r>
                        <a:rPr lang="fa-IR" sz="2000" dirty="0" smtClean="0">
                          <a:cs typeface="B Nazanin" panose="00000400000000000000" pitchFamily="2" charset="-78"/>
                        </a:rPr>
                        <a:t>52</a:t>
                      </a:r>
                      <a:endParaRPr lang="fa-IR" sz="2000" dirty="0">
                        <a:cs typeface="B Nazanin" panose="00000400000000000000" pitchFamily="2" charset="-78"/>
                      </a:endParaRPr>
                    </a:p>
                  </a:txBody>
                  <a:tcPr/>
                </a:tc>
                <a:tc>
                  <a:txBody>
                    <a:bodyPr/>
                    <a:lstStyle/>
                    <a:p>
                      <a:pPr algn="r" rtl="1"/>
                      <a:r>
                        <a:rPr lang="fa-IR" sz="2000" dirty="0" smtClean="0">
                          <a:cs typeface="B Nazanin" panose="00000400000000000000" pitchFamily="2" charset="-78"/>
                        </a:rPr>
                        <a:t>167</a:t>
                      </a:r>
                      <a:endParaRPr lang="fa-IR" sz="2000" dirty="0">
                        <a:cs typeface="B Nazanin" panose="00000400000000000000" pitchFamily="2" charset="-78"/>
                      </a:endParaRPr>
                    </a:p>
                  </a:txBody>
                  <a:tcPr/>
                </a:tc>
                <a:tc>
                  <a:txBody>
                    <a:bodyPr/>
                    <a:lstStyle/>
                    <a:p>
                      <a:pPr algn="r" rtl="1"/>
                      <a:r>
                        <a:rPr lang="fa-IR" sz="2000" dirty="0" smtClean="0">
                          <a:cs typeface="B Nazanin" panose="00000400000000000000" pitchFamily="2" charset="-78"/>
                        </a:rPr>
                        <a:t>2500000</a:t>
                      </a:r>
                      <a:endParaRPr lang="fa-IR" sz="2000" dirty="0">
                        <a:cs typeface="B Nazanin" panose="00000400000000000000" pitchFamily="2" charset="-78"/>
                      </a:endParaRPr>
                    </a:p>
                  </a:txBody>
                  <a:tcPr/>
                </a:tc>
                <a:tc>
                  <a:txBody>
                    <a:bodyPr/>
                    <a:lstStyle/>
                    <a:p>
                      <a:pPr algn="r" rtl="1"/>
                      <a:r>
                        <a:rPr lang="fa-IR" sz="2000" dirty="0" smtClean="0">
                          <a:cs typeface="B Nazanin" panose="00000400000000000000" pitchFamily="2" charset="-78"/>
                        </a:rPr>
                        <a:t>418</a:t>
                      </a:r>
                      <a:endParaRPr lang="fa-IR" sz="2000" dirty="0">
                        <a:cs typeface="B Nazanin" panose="00000400000000000000" pitchFamily="2" charset="-78"/>
                      </a:endParaRPr>
                    </a:p>
                  </a:txBody>
                  <a:tcPr/>
                </a:tc>
                <a:extLst>
                  <a:ext uri="{0D108BD9-81ED-4DB2-BD59-A6C34878D82A}">
                    <a16:rowId xmlns:a16="http://schemas.microsoft.com/office/drawing/2014/main" val="1386445335"/>
                  </a:ext>
                </a:extLst>
              </a:tr>
              <a:tr h="370840">
                <a:tc gridSpan="2">
                  <a:txBody>
                    <a:bodyPr/>
                    <a:lstStyle/>
                    <a:p>
                      <a:pPr algn="ctr" rtl="1"/>
                      <a:r>
                        <a:rPr lang="fa-IR" sz="2000" b="1" dirty="0" smtClean="0">
                          <a:cs typeface="B Nazanin" panose="00000400000000000000" pitchFamily="2" charset="-78"/>
                        </a:rPr>
                        <a:t>جمع</a:t>
                      </a:r>
                      <a:endParaRPr lang="fa-IR" sz="2000" b="1" dirty="0">
                        <a:cs typeface="B Nazanin" panose="00000400000000000000" pitchFamily="2" charset="-78"/>
                      </a:endParaRPr>
                    </a:p>
                  </a:txBody>
                  <a:tcPr/>
                </a:tc>
                <a:tc hMerge="1">
                  <a:txBody>
                    <a:bodyPr/>
                    <a:lstStyle/>
                    <a:p>
                      <a:pPr algn="r" rtl="1"/>
                      <a:endParaRPr lang="fa-IR" dirty="0"/>
                    </a:p>
                  </a:txBody>
                  <a:tcPr/>
                </a:tc>
                <a:tc>
                  <a:txBody>
                    <a:bodyPr/>
                    <a:lstStyle/>
                    <a:p>
                      <a:pPr algn="r" rtl="1"/>
                      <a:r>
                        <a:rPr lang="fa-IR" sz="2000" b="1" dirty="0" smtClean="0">
                          <a:cs typeface="B Nazanin" panose="00000400000000000000" pitchFamily="2" charset="-78"/>
                        </a:rPr>
                        <a:t>184041</a:t>
                      </a:r>
                      <a:endParaRPr lang="fa-IR" sz="2000" b="1" dirty="0">
                        <a:cs typeface="B Nazanin" panose="00000400000000000000" pitchFamily="2" charset="-78"/>
                      </a:endParaRPr>
                    </a:p>
                  </a:txBody>
                  <a:tcPr/>
                </a:tc>
                <a:tc>
                  <a:txBody>
                    <a:bodyPr/>
                    <a:lstStyle/>
                    <a:p>
                      <a:pPr algn="r" rtl="1"/>
                      <a:r>
                        <a:rPr lang="fa-IR" sz="2000" b="1" dirty="0" smtClean="0">
                          <a:cs typeface="B Nazanin" panose="00000400000000000000" pitchFamily="2" charset="-78"/>
                        </a:rPr>
                        <a:t>101436</a:t>
                      </a:r>
                      <a:endParaRPr lang="fa-IR" sz="2000" b="1" dirty="0">
                        <a:cs typeface="B Nazanin" panose="00000400000000000000" pitchFamily="2" charset="-78"/>
                      </a:endParaRPr>
                    </a:p>
                  </a:txBody>
                  <a:tcPr/>
                </a:tc>
                <a:tc>
                  <a:txBody>
                    <a:bodyPr/>
                    <a:lstStyle/>
                    <a:p>
                      <a:pPr algn="r" rtl="1"/>
                      <a:r>
                        <a:rPr lang="fa-IR" sz="2000" b="1" dirty="0" smtClean="0">
                          <a:cs typeface="B Nazanin" panose="00000400000000000000" pitchFamily="2" charset="-78"/>
                        </a:rPr>
                        <a:t>82605</a:t>
                      </a:r>
                      <a:endParaRPr lang="fa-IR" sz="2000" b="1" dirty="0">
                        <a:cs typeface="B Nazanin" panose="00000400000000000000" pitchFamily="2" charset="-78"/>
                      </a:endParaRPr>
                    </a:p>
                  </a:txBody>
                  <a:tcPr/>
                </a:tc>
                <a:tc>
                  <a:txBody>
                    <a:bodyPr/>
                    <a:lstStyle/>
                    <a:p>
                      <a:pPr algn="r" rtl="1"/>
                      <a:endParaRPr lang="fa-IR" sz="2000" b="1" dirty="0">
                        <a:cs typeface="B Nazanin" panose="00000400000000000000" pitchFamily="2" charset="-78"/>
                      </a:endParaRPr>
                    </a:p>
                  </a:txBody>
                  <a:tcPr/>
                </a:tc>
                <a:tc>
                  <a:txBody>
                    <a:bodyPr/>
                    <a:lstStyle/>
                    <a:p>
                      <a:pPr algn="r" rtl="1"/>
                      <a:r>
                        <a:rPr lang="fa-IR" sz="2000" b="1" dirty="0" smtClean="0">
                          <a:cs typeface="B Nazanin" panose="00000400000000000000" pitchFamily="2" charset="-78"/>
                        </a:rPr>
                        <a:t>233631</a:t>
                      </a:r>
                      <a:endParaRPr lang="fa-IR" sz="2000" b="1" dirty="0">
                        <a:cs typeface="B Nazanin" panose="00000400000000000000" pitchFamily="2" charset="-78"/>
                      </a:endParaRPr>
                    </a:p>
                  </a:txBody>
                  <a:tcPr/>
                </a:tc>
                <a:extLst>
                  <a:ext uri="{0D108BD9-81ED-4DB2-BD59-A6C34878D82A}">
                    <a16:rowId xmlns:a16="http://schemas.microsoft.com/office/drawing/2014/main" val="3420740974"/>
                  </a:ext>
                </a:extLst>
              </a:tr>
            </a:tbl>
          </a:graphicData>
        </a:graphic>
      </p:graphicFrame>
    </p:spTree>
    <p:extLst>
      <p:ext uri="{BB962C8B-B14F-4D97-AF65-F5344CB8AC3E}">
        <p14:creationId xmlns:p14="http://schemas.microsoft.com/office/powerpoint/2010/main" val="22080452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06.jpg"/>
          <p:cNvPicPr>
            <a:picLocks noChangeAspect="1"/>
          </p:cNvPicPr>
          <p:nvPr/>
        </p:nvPicPr>
        <p:blipFill>
          <a:blip r:embed="rId2" cstate="print">
            <a:grayscl/>
          </a:blip>
          <a:stretch>
            <a:fillRect/>
          </a:stretch>
        </p:blipFill>
        <p:spPr>
          <a:xfrm flipV="1">
            <a:off x="0" y="0"/>
            <a:ext cx="9144000" cy="6858000"/>
          </a:xfrm>
          <a:prstGeom prst="rect">
            <a:avLst/>
          </a:prstGeom>
        </p:spPr>
      </p:pic>
      <p:sp>
        <p:nvSpPr>
          <p:cNvPr id="39" name="Rounded Rectangle 38"/>
          <p:cNvSpPr/>
          <p:nvPr/>
        </p:nvSpPr>
        <p:spPr>
          <a:xfrm>
            <a:off x="1357290" y="857232"/>
            <a:ext cx="7632000" cy="142876"/>
          </a:xfrm>
          <a:prstGeom prst="roundRect">
            <a:avLst/>
          </a:prstGeom>
          <a:gradFill flip="none" rotWithShape="1">
            <a:gsLst>
              <a:gs pos="100000">
                <a:schemeClr val="accent2">
                  <a:lumMod val="20000"/>
                  <a:lumOff val="80000"/>
                  <a:alpha val="0"/>
                </a:schemeClr>
              </a:gs>
              <a:gs pos="100000">
                <a:schemeClr val="bg1">
                  <a:lumMod val="85000"/>
                </a:schemeClr>
              </a:gs>
              <a:gs pos="81000">
                <a:schemeClr val="accent2">
                  <a:lumMod val="40000"/>
                  <a:lumOff val="60000"/>
                </a:schemeClr>
              </a:gs>
              <a:gs pos="60000">
                <a:schemeClr val="accent2">
                  <a:lumMod val="60000"/>
                  <a:lumOff val="40000"/>
                </a:schemeClr>
              </a:gs>
              <a:gs pos="32000">
                <a:schemeClr val="accent2">
                  <a:lumMod val="75000"/>
                </a:schemeClr>
              </a:gs>
            </a:gsLst>
            <a:path path="circle">
              <a:fillToRect l="100000" t="100000"/>
            </a:path>
            <a:tileRect r="-100000" b="-100000"/>
          </a:gradFill>
          <a:ln>
            <a:noFill/>
          </a:ln>
          <a:effectLst>
            <a:outerShdw blurRad="149987" dist="250190" dir="8460000" algn="ctr">
              <a:srgbClr val="000000">
                <a:alpha val="28000"/>
              </a:srgbClr>
            </a:outerShdw>
          </a:effectLst>
        </p:spPr>
        <p:style>
          <a:lnRef idx="1">
            <a:schemeClr val="dk1"/>
          </a:lnRef>
          <a:fillRef idx="2">
            <a:schemeClr val="dk1"/>
          </a:fillRef>
          <a:effectRef idx="1">
            <a:schemeClr val="dk1"/>
          </a:effectRef>
          <a:fontRef idx="minor">
            <a:schemeClr val="dk1"/>
          </a:fontRef>
        </p:style>
        <p:txBody>
          <a:bodyPr rtlCol="0" anchor="ctr"/>
          <a:lstStyle/>
          <a:p>
            <a:r>
              <a:rPr lang="fa-IR" sz="2400" dirty="0" smtClean="0">
                <a:solidFill>
                  <a:schemeClr val="bg1"/>
                </a:solidFill>
                <a:cs typeface="B Titr" pitchFamily="2" charset="-78"/>
              </a:rPr>
              <a:t>  </a:t>
            </a:r>
            <a:endParaRPr lang="en-US" sz="2400" dirty="0">
              <a:solidFill>
                <a:schemeClr val="bg1"/>
              </a:solidFill>
              <a:cs typeface="B Titr" pitchFamily="2" charset="-78"/>
            </a:endParaRPr>
          </a:p>
        </p:txBody>
      </p:sp>
      <p:sp>
        <p:nvSpPr>
          <p:cNvPr id="10" name="Title 1"/>
          <p:cNvSpPr>
            <a:spLocks noGrp="1"/>
          </p:cNvSpPr>
          <p:nvPr>
            <p:ph type="title"/>
          </p:nvPr>
        </p:nvSpPr>
        <p:spPr>
          <a:xfrm>
            <a:off x="500034" y="142852"/>
            <a:ext cx="8229600" cy="796908"/>
          </a:xfrm>
        </p:spPr>
        <p:txBody>
          <a:bodyPr>
            <a:normAutofit/>
          </a:bodyPr>
          <a:lstStyle/>
          <a:p>
            <a:pPr algn="r"/>
            <a:r>
              <a:rPr lang="fa-IR" sz="2600" dirty="0" smtClean="0">
                <a:solidFill>
                  <a:schemeClr val="accent2">
                    <a:lumMod val="75000"/>
                  </a:schemeClr>
                </a:solidFill>
                <a:effectLst>
                  <a:outerShdw blurRad="38100" dist="38100" dir="2700000" algn="tl">
                    <a:srgbClr val="000000">
                      <a:alpha val="43137"/>
                    </a:srgbClr>
                  </a:outerShdw>
                </a:effectLst>
                <a:cs typeface="B Titr" pitchFamily="2" charset="-78"/>
              </a:rPr>
              <a:t>نموداروضعیت انشعابات مسکن مهر</a:t>
            </a:r>
            <a:endParaRPr lang="en-US" sz="2600" dirty="0">
              <a:solidFill>
                <a:schemeClr val="accent2">
                  <a:lumMod val="75000"/>
                </a:schemeClr>
              </a:solidFill>
              <a:effectLst>
                <a:outerShdw blurRad="38100" dist="38100" dir="2700000" algn="tl">
                  <a:srgbClr val="000000">
                    <a:alpha val="43137"/>
                  </a:srgbClr>
                </a:outerShdw>
              </a:effectLst>
              <a:cs typeface="B Titr" pitchFamily="2" charset="-78"/>
            </a:endParaRPr>
          </a:p>
        </p:txBody>
      </p:sp>
      <p:graphicFrame>
        <p:nvGraphicFramePr>
          <p:cNvPr id="11" name="Chart 10"/>
          <p:cNvGraphicFramePr/>
          <p:nvPr/>
        </p:nvGraphicFramePr>
        <p:xfrm>
          <a:off x="142844" y="1071546"/>
          <a:ext cx="8643998" cy="54292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6572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right)">
                                      <p:cBhvr>
                                        <p:cTn id="7" dur="750"/>
                                        <p:tgtEl>
                                          <p:spTgt spid="39"/>
                                        </p:tgtEl>
                                      </p:cBhvr>
                                    </p:animEffect>
                                  </p:childTnLst>
                                </p:cTn>
                              </p:par>
                            </p:childTnLst>
                          </p:cTn>
                        </p:par>
                        <p:par>
                          <p:cTn id="8" fill="hold">
                            <p:stCondLst>
                              <p:cond delay="750"/>
                            </p:stCondLst>
                            <p:childTnLst>
                              <p:par>
                                <p:cTn id="9" presetID="18" presetClass="entr" presetSubtype="12"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strips(downLeft)">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6096" y="274638"/>
            <a:ext cx="3312368" cy="1714202"/>
          </a:xfrm>
        </p:spPr>
        <p:txBody>
          <a:bodyPr>
            <a:normAutofit/>
          </a:bodyPr>
          <a:lstStyle/>
          <a:p>
            <a:r>
              <a:rPr lang="fa-IR" dirty="0" smtClean="0">
                <a:solidFill>
                  <a:schemeClr val="accent2"/>
                </a:solidFill>
                <a:cs typeface="B Titr" panose="00000700000000000000" pitchFamily="2" charset="-78"/>
              </a:rPr>
              <a:t>خدمات</a:t>
            </a:r>
            <a:br>
              <a:rPr lang="fa-IR" dirty="0" smtClean="0">
                <a:solidFill>
                  <a:schemeClr val="accent2"/>
                </a:solidFill>
                <a:cs typeface="B Titr" panose="00000700000000000000" pitchFamily="2" charset="-78"/>
              </a:rPr>
            </a:br>
            <a:r>
              <a:rPr lang="fa-IR" dirty="0" smtClean="0">
                <a:solidFill>
                  <a:schemeClr val="accent2"/>
                </a:solidFill>
                <a:cs typeface="B Titr" panose="00000700000000000000" pitchFamily="2" charset="-78"/>
              </a:rPr>
              <a:t> غیر حضوری</a:t>
            </a:r>
            <a:endParaRPr lang="fa-IR" dirty="0">
              <a:solidFill>
                <a:schemeClr val="accent2"/>
              </a:solidFill>
              <a:cs typeface="B Titr" panose="00000700000000000000" pitchFamily="2" charset="-78"/>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43608" y="404664"/>
            <a:ext cx="4205847" cy="6174141"/>
          </a:xfrm>
        </p:spPr>
      </p:pic>
    </p:spTree>
    <p:extLst>
      <p:ext uri="{BB962C8B-B14F-4D97-AF65-F5344CB8AC3E}">
        <p14:creationId xmlns:p14="http://schemas.microsoft.com/office/powerpoint/2010/main" val="7744455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06.jpg"/>
          <p:cNvPicPr>
            <a:picLocks noChangeAspect="1"/>
          </p:cNvPicPr>
          <p:nvPr/>
        </p:nvPicPr>
        <p:blipFill>
          <a:blip r:embed="rId2" cstate="print">
            <a:grayscl/>
          </a:blip>
          <a:stretch>
            <a:fillRect/>
          </a:stretch>
        </p:blipFill>
        <p:spPr>
          <a:xfrm flipV="1">
            <a:off x="0" y="0"/>
            <a:ext cx="9144000" cy="6858000"/>
          </a:xfrm>
          <a:prstGeom prst="rect">
            <a:avLst/>
          </a:prstGeom>
        </p:spPr>
      </p:pic>
      <p:sp>
        <p:nvSpPr>
          <p:cNvPr id="39" name="Rounded Rectangle 38"/>
          <p:cNvSpPr/>
          <p:nvPr/>
        </p:nvSpPr>
        <p:spPr>
          <a:xfrm>
            <a:off x="1357290" y="857232"/>
            <a:ext cx="7632000" cy="142876"/>
          </a:xfrm>
          <a:prstGeom prst="roundRect">
            <a:avLst/>
          </a:prstGeom>
          <a:gradFill flip="none" rotWithShape="1">
            <a:gsLst>
              <a:gs pos="100000">
                <a:schemeClr val="accent2">
                  <a:lumMod val="20000"/>
                  <a:lumOff val="80000"/>
                  <a:alpha val="0"/>
                </a:schemeClr>
              </a:gs>
              <a:gs pos="100000">
                <a:schemeClr val="bg1">
                  <a:lumMod val="85000"/>
                </a:schemeClr>
              </a:gs>
              <a:gs pos="81000">
                <a:schemeClr val="accent2">
                  <a:lumMod val="40000"/>
                  <a:lumOff val="60000"/>
                </a:schemeClr>
              </a:gs>
              <a:gs pos="60000">
                <a:schemeClr val="accent2">
                  <a:lumMod val="60000"/>
                  <a:lumOff val="40000"/>
                </a:schemeClr>
              </a:gs>
              <a:gs pos="32000">
                <a:schemeClr val="accent2">
                  <a:lumMod val="75000"/>
                </a:schemeClr>
              </a:gs>
            </a:gsLst>
            <a:path path="circle">
              <a:fillToRect l="100000" t="100000"/>
            </a:path>
            <a:tileRect r="-100000" b="-100000"/>
          </a:gradFill>
          <a:ln>
            <a:noFill/>
          </a:ln>
          <a:effectLst>
            <a:outerShdw blurRad="149987" dist="250190" dir="8460000" algn="ctr">
              <a:srgbClr val="000000">
                <a:alpha val="28000"/>
              </a:srgbClr>
            </a:outerShdw>
          </a:effectLst>
        </p:spPr>
        <p:style>
          <a:lnRef idx="1">
            <a:schemeClr val="dk1"/>
          </a:lnRef>
          <a:fillRef idx="2">
            <a:schemeClr val="dk1"/>
          </a:fillRef>
          <a:effectRef idx="1">
            <a:schemeClr val="dk1"/>
          </a:effectRef>
          <a:fontRef idx="minor">
            <a:schemeClr val="dk1"/>
          </a:fontRef>
        </p:style>
        <p:txBody>
          <a:bodyPr rtlCol="0" anchor="ctr"/>
          <a:lstStyle/>
          <a:p>
            <a:r>
              <a:rPr lang="fa-IR" sz="2400" dirty="0">
                <a:solidFill>
                  <a:schemeClr val="bg1"/>
                </a:solidFill>
                <a:cs typeface="B Titr" pitchFamily="2" charset="-78"/>
              </a:rPr>
              <a:t>  </a:t>
            </a:r>
            <a:endParaRPr lang="en-US" sz="2400" dirty="0">
              <a:solidFill>
                <a:schemeClr val="bg1"/>
              </a:solidFill>
              <a:cs typeface="B Titr" pitchFamily="2" charset="-78"/>
            </a:endParaRPr>
          </a:p>
        </p:txBody>
      </p:sp>
      <p:sp>
        <p:nvSpPr>
          <p:cNvPr id="12" name="Title 1"/>
          <p:cNvSpPr>
            <a:spLocks noGrp="1"/>
          </p:cNvSpPr>
          <p:nvPr>
            <p:ph type="title"/>
          </p:nvPr>
        </p:nvSpPr>
        <p:spPr>
          <a:xfrm>
            <a:off x="500034" y="142852"/>
            <a:ext cx="8229600" cy="796908"/>
          </a:xfrm>
        </p:spPr>
        <p:txBody>
          <a:bodyPr>
            <a:normAutofit/>
          </a:bodyPr>
          <a:lstStyle/>
          <a:p>
            <a:pPr algn="r"/>
            <a:r>
              <a:rPr lang="fa-IR" sz="2800" dirty="0">
                <a:solidFill>
                  <a:schemeClr val="accent2">
                    <a:lumMod val="75000"/>
                  </a:schemeClr>
                </a:solidFill>
                <a:cs typeface="B Titr" panose="00000700000000000000" pitchFamily="2" charset="-78"/>
              </a:rPr>
              <a:t>چالشهای معاونت خدمات مشترکین</a:t>
            </a:r>
            <a:endParaRPr lang="en-US" sz="2800" dirty="0">
              <a:solidFill>
                <a:schemeClr val="accent2">
                  <a:lumMod val="75000"/>
                </a:schemeClr>
              </a:solidFill>
              <a:effectLst>
                <a:outerShdw blurRad="38100" dist="38100" dir="2700000" algn="tl">
                  <a:srgbClr val="000000">
                    <a:alpha val="43137"/>
                  </a:srgbClr>
                </a:outerShdw>
              </a:effectLst>
              <a:cs typeface="B Titr" pitchFamily="2" charset="-78"/>
            </a:endParaRPr>
          </a:p>
        </p:txBody>
      </p:sp>
      <p:sp>
        <p:nvSpPr>
          <p:cNvPr id="3" name="Rectangle 2"/>
          <p:cNvSpPr/>
          <p:nvPr/>
        </p:nvSpPr>
        <p:spPr>
          <a:xfrm>
            <a:off x="654394" y="1194308"/>
            <a:ext cx="7920880" cy="4893647"/>
          </a:xfrm>
          <a:prstGeom prst="rect">
            <a:avLst/>
          </a:prstGeom>
          <a:gradFill>
            <a:gsLst>
              <a:gs pos="0">
                <a:schemeClr val="accent3">
                  <a:tint val="50000"/>
                  <a:satMod val="300000"/>
                  <a:alpha val="40000"/>
                </a:schemeClr>
              </a:gs>
              <a:gs pos="20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wrap="square">
            <a:spAutoFit/>
          </a:bodyPr>
          <a:lstStyle/>
          <a:p>
            <a:pPr marL="457200" lvl="0" indent="-457200" algn="just" rtl="1">
              <a:buFont typeface="Wingdings" panose="05000000000000000000" pitchFamily="2" charset="2"/>
              <a:buChar char="Ø"/>
            </a:pPr>
            <a:r>
              <a:rPr lang="fa-IR" sz="2400" b="1" dirty="0">
                <a:cs typeface="B Nazanin" panose="00000400000000000000" pitchFamily="2" charset="-78"/>
              </a:rPr>
              <a:t>آئین نامه اجرایی قانون برخورد با برقهای غیر مجاز مانع فروش انشعاب غیر دائم شده و تبعاتی همچون افزایش برقهای غیر مجاز را در بر خواهد داشت</a:t>
            </a:r>
            <a:r>
              <a:rPr lang="fa-IR" sz="2400" b="1" dirty="0" smtClean="0">
                <a:cs typeface="B Nazanin" panose="00000400000000000000" pitchFamily="2" charset="-78"/>
              </a:rPr>
              <a:t>.</a:t>
            </a:r>
          </a:p>
          <a:p>
            <a:pPr lvl="0" algn="just" rtl="1"/>
            <a:endParaRPr lang="en-US" sz="2400" b="1" dirty="0">
              <a:cs typeface="B Nazanin" panose="00000400000000000000" pitchFamily="2" charset="-78"/>
            </a:endParaRPr>
          </a:p>
          <a:p>
            <a:pPr marL="457200" lvl="0" indent="-457200" algn="just" rtl="1">
              <a:buFont typeface="Wingdings" panose="05000000000000000000" pitchFamily="2" charset="2"/>
              <a:buChar char="Ø"/>
            </a:pPr>
            <a:r>
              <a:rPr lang="fa-IR" sz="2400" b="1" dirty="0">
                <a:cs typeface="B Nazanin" panose="00000400000000000000" pitchFamily="2" charset="-78"/>
              </a:rPr>
              <a:t>هزینه های دریافتی بابت انشعاب، جوابگوی هزینه های اجرای طرحهای تامین برق نیست</a:t>
            </a:r>
            <a:r>
              <a:rPr lang="fa-IR" sz="2400" b="1" dirty="0" smtClean="0">
                <a:cs typeface="B Nazanin" panose="00000400000000000000" pitchFamily="2" charset="-78"/>
              </a:rPr>
              <a:t>.</a:t>
            </a:r>
          </a:p>
          <a:p>
            <a:pPr lvl="0" algn="just" rtl="1"/>
            <a:endParaRPr lang="en-US" sz="2400" b="1" dirty="0">
              <a:cs typeface="B Nazanin" panose="00000400000000000000" pitchFamily="2" charset="-78"/>
            </a:endParaRPr>
          </a:p>
          <a:p>
            <a:pPr marL="457200" lvl="0" indent="-457200" algn="just" rtl="1">
              <a:buFont typeface="Wingdings" panose="05000000000000000000" pitchFamily="2" charset="2"/>
              <a:buChar char="Ø"/>
            </a:pPr>
            <a:r>
              <a:rPr lang="fa-IR" sz="2400" b="1" dirty="0">
                <a:cs typeface="B Nazanin" panose="00000400000000000000" pitchFamily="2" charset="-78"/>
              </a:rPr>
              <a:t>ویژگیهای خاص برقهای غیر مجاز </a:t>
            </a:r>
            <a:r>
              <a:rPr lang="fa-IR" sz="2400" b="1" dirty="0" smtClean="0">
                <a:cs typeface="B Nazanin" panose="00000400000000000000" pitchFamily="2" charset="-78"/>
              </a:rPr>
              <a:t>شرکت توزیع برق استان تهران</a:t>
            </a:r>
          </a:p>
          <a:p>
            <a:pPr lvl="0" algn="just" rtl="1"/>
            <a:endParaRPr lang="en-US" sz="2400" b="1" dirty="0">
              <a:cs typeface="B Nazanin" panose="00000400000000000000" pitchFamily="2" charset="-78"/>
            </a:endParaRPr>
          </a:p>
          <a:p>
            <a:pPr marL="457200" lvl="0" indent="-457200" algn="just" rtl="1">
              <a:buFont typeface="Wingdings" panose="05000000000000000000" pitchFamily="2" charset="2"/>
              <a:buChar char="Ø"/>
            </a:pPr>
            <a:r>
              <a:rPr lang="fa-IR" sz="2400" b="1" dirty="0">
                <a:cs typeface="B Nazanin" panose="00000400000000000000" pitchFamily="2" charset="-78"/>
              </a:rPr>
              <a:t>عدم پرداخت مبالغ معافیتهای تکلیفی </a:t>
            </a:r>
            <a:r>
              <a:rPr lang="fa-IR" sz="2400" b="1" dirty="0" smtClean="0">
                <a:cs typeface="B Nazanin" panose="00000400000000000000" pitchFamily="2" charset="-78"/>
              </a:rPr>
              <a:t>(بابت </a:t>
            </a:r>
            <a:r>
              <a:rPr lang="fa-IR" sz="2400" b="1" dirty="0">
                <a:cs typeface="B Nazanin" panose="00000400000000000000" pitchFamily="2" charset="-78"/>
              </a:rPr>
              <a:t>هزینه های انشعابات </a:t>
            </a:r>
            <a:r>
              <a:rPr lang="fa-IR" sz="2400" b="1" dirty="0" smtClean="0">
                <a:cs typeface="B Nazanin" panose="00000400000000000000" pitchFamily="2" charset="-78"/>
              </a:rPr>
              <a:t>و هزینه </a:t>
            </a:r>
            <a:r>
              <a:rPr lang="fa-IR" sz="2400" b="1" dirty="0">
                <a:cs typeface="B Nazanin" panose="00000400000000000000" pitchFamily="2" charset="-78"/>
              </a:rPr>
              <a:t>مصارف که از سال 91 تاکنون </a:t>
            </a:r>
            <a:r>
              <a:rPr lang="fa-IR" sz="2400" b="1" dirty="0" smtClean="0">
                <a:cs typeface="B Nazanin" panose="00000400000000000000" pitchFamily="2" charset="-78"/>
              </a:rPr>
              <a:t>پرداخت </a:t>
            </a:r>
            <a:r>
              <a:rPr lang="fa-IR" sz="2400" b="1" dirty="0">
                <a:cs typeface="B Nazanin" panose="00000400000000000000" pitchFamily="2" charset="-78"/>
              </a:rPr>
              <a:t>نشده اند</a:t>
            </a:r>
            <a:r>
              <a:rPr lang="fa-IR" sz="2400" b="1" dirty="0" smtClean="0">
                <a:cs typeface="B Nazanin" panose="00000400000000000000" pitchFamily="2" charset="-78"/>
              </a:rPr>
              <a:t>)</a:t>
            </a:r>
          </a:p>
          <a:p>
            <a:pPr lvl="0" algn="just" rtl="1"/>
            <a:endParaRPr lang="en-US" sz="2400" b="1" dirty="0">
              <a:cs typeface="B Nazanin" panose="00000400000000000000" pitchFamily="2" charset="-78"/>
            </a:endParaRPr>
          </a:p>
          <a:p>
            <a:pPr marL="457200" lvl="0" indent="-457200" algn="just" rtl="1">
              <a:buFont typeface="Wingdings" panose="05000000000000000000" pitchFamily="2" charset="2"/>
              <a:buChar char="Ø"/>
            </a:pPr>
            <a:r>
              <a:rPr lang="fa-IR" sz="2400" b="1" dirty="0">
                <a:cs typeface="B Nazanin" panose="00000400000000000000" pitchFamily="2" charset="-78"/>
              </a:rPr>
              <a:t>عدم تعیین تکلیف نحوه معافیتهای جاری</a:t>
            </a:r>
            <a:endParaRPr lang="en-US" sz="2400" b="1" dirty="0">
              <a:cs typeface="B Nazanin" panose="00000400000000000000" pitchFamily="2" charset="-78"/>
            </a:endParaRPr>
          </a:p>
        </p:txBody>
      </p:sp>
    </p:spTree>
    <p:extLst>
      <p:ext uri="{BB962C8B-B14F-4D97-AF65-F5344CB8AC3E}">
        <p14:creationId xmlns:p14="http://schemas.microsoft.com/office/powerpoint/2010/main" val="35896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right)">
                                      <p:cBhvr>
                                        <p:cTn id="7" dur="750"/>
                                        <p:tgtEl>
                                          <p:spTgt spid="39"/>
                                        </p:tgtEl>
                                      </p:cBhvr>
                                    </p:animEffect>
                                  </p:childTnLst>
                                </p:cTn>
                              </p:par>
                            </p:childTnLst>
                          </p:cTn>
                        </p:par>
                        <p:par>
                          <p:cTn id="8" fill="hold">
                            <p:stCondLst>
                              <p:cond delay="750"/>
                            </p:stCondLst>
                            <p:childTnLst>
                              <p:par>
                                <p:cTn id="9" presetID="18" presetClass="entr" presetSubtype="12"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strips(downLeft)">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06.jpg"/>
          <p:cNvPicPr>
            <a:picLocks noChangeAspect="1"/>
          </p:cNvPicPr>
          <p:nvPr/>
        </p:nvPicPr>
        <p:blipFill>
          <a:blip r:embed="rId3" cstate="print">
            <a:grayscl/>
          </a:blip>
          <a:stretch>
            <a:fillRect/>
          </a:stretch>
        </p:blipFill>
        <p:spPr>
          <a:xfrm flipV="1">
            <a:off x="0" y="0"/>
            <a:ext cx="9358346" cy="6858000"/>
          </a:xfrm>
          <a:prstGeom prst="rect">
            <a:avLst/>
          </a:prstGeom>
        </p:spPr>
      </p:pic>
      <p:sp>
        <p:nvSpPr>
          <p:cNvPr id="9" name="Title 1"/>
          <p:cNvSpPr txBox="1">
            <a:spLocks/>
          </p:cNvSpPr>
          <p:nvPr/>
        </p:nvSpPr>
        <p:spPr>
          <a:xfrm>
            <a:off x="842994" y="285728"/>
            <a:ext cx="8229600" cy="796908"/>
          </a:xfrm>
          <a:prstGeom prst="rect">
            <a:avLst/>
          </a:prstGeom>
        </p:spPr>
        <p:txBody>
          <a:bodyPr vert="horz" lIns="91440" tIns="45720" rIns="91440" bIns="45720" rtlCol="0" anchor="ctr">
            <a:normAutofit/>
          </a:bodyPr>
          <a:lstStyle/>
          <a:p>
            <a:pPr algn="r">
              <a:spcBef>
                <a:spcPct val="0"/>
              </a:spcBef>
              <a:defRPr/>
            </a:pPr>
            <a:r>
              <a:rPr lang="fa-IR" sz="2400" dirty="0" smtClean="0">
                <a:solidFill>
                  <a:schemeClr val="accent2">
                    <a:lumMod val="75000"/>
                  </a:schemeClr>
                </a:solidFill>
                <a:effectLst>
                  <a:outerShdw blurRad="38100" dist="38100" dir="2700000" algn="tl">
                    <a:srgbClr val="000000">
                      <a:alpha val="43137"/>
                    </a:srgbClr>
                  </a:outerShdw>
                </a:effectLst>
                <a:latin typeface="+mj-lt"/>
                <a:ea typeface="+mj-ea"/>
                <a:cs typeface="B Titr" pitchFamily="2" charset="-78"/>
              </a:rPr>
              <a:t>حوزه سرویس دهی شرکت توزیع نیروی برق استان تهران</a:t>
            </a:r>
            <a:endParaRPr lang="en-US" sz="2400" dirty="0" smtClean="0">
              <a:solidFill>
                <a:schemeClr val="accent2">
                  <a:lumMod val="75000"/>
                </a:schemeClr>
              </a:solidFill>
              <a:effectLst>
                <a:outerShdw blurRad="38100" dist="38100" dir="2700000" algn="tl">
                  <a:srgbClr val="000000">
                    <a:alpha val="43137"/>
                  </a:srgbClr>
                </a:outerShdw>
              </a:effectLst>
              <a:latin typeface="+mj-lt"/>
              <a:ea typeface="+mj-ea"/>
              <a:cs typeface="B Titr" pitchFamily="2" charset="-78"/>
            </a:endParaRPr>
          </a:p>
          <a:p>
            <a:pPr lvl="0" algn="r">
              <a:spcBef>
                <a:spcPct val="0"/>
              </a:spcBef>
              <a:defRPr/>
            </a:pPr>
            <a:endParaRPr lang="en-US" sz="1900" dirty="0">
              <a:solidFill>
                <a:schemeClr val="accent2">
                  <a:lumMod val="75000"/>
                </a:schemeClr>
              </a:solidFill>
              <a:effectLst>
                <a:outerShdw blurRad="38100" dist="38100" dir="2700000" algn="tl">
                  <a:srgbClr val="000000">
                    <a:alpha val="43137"/>
                  </a:srgbClr>
                </a:outerShdw>
              </a:effectLst>
              <a:latin typeface="+mj-lt"/>
              <a:ea typeface="+mj-ea"/>
              <a:cs typeface="B Mehr" pitchFamily="2" charset="-78"/>
            </a:endParaRPr>
          </a:p>
        </p:txBody>
      </p:sp>
      <p:sp>
        <p:nvSpPr>
          <p:cNvPr id="10" name="Rounded Rectangle 9"/>
          <p:cNvSpPr/>
          <p:nvPr/>
        </p:nvSpPr>
        <p:spPr>
          <a:xfrm>
            <a:off x="1285852" y="857232"/>
            <a:ext cx="7703438" cy="142876"/>
          </a:xfrm>
          <a:prstGeom prst="roundRect">
            <a:avLst/>
          </a:prstGeom>
          <a:gradFill flip="none" rotWithShape="1">
            <a:gsLst>
              <a:gs pos="100000">
                <a:schemeClr val="accent2">
                  <a:lumMod val="20000"/>
                  <a:lumOff val="80000"/>
                  <a:alpha val="0"/>
                </a:schemeClr>
              </a:gs>
              <a:gs pos="100000">
                <a:schemeClr val="bg1">
                  <a:lumMod val="85000"/>
                </a:schemeClr>
              </a:gs>
              <a:gs pos="81000">
                <a:schemeClr val="accent2">
                  <a:lumMod val="40000"/>
                  <a:lumOff val="60000"/>
                </a:schemeClr>
              </a:gs>
              <a:gs pos="60000">
                <a:schemeClr val="accent2">
                  <a:lumMod val="60000"/>
                  <a:lumOff val="40000"/>
                </a:schemeClr>
              </a:gs>
              <a:gs pos="32000">
                <a:schemeClr val="accent2">
                  <a:lumMod val="75000"/>
                </a:schemeClr>
              </a:gs>
            </a:gsLst>
            <a:path path="circle">
              <a:fillToRect l="100000" t="100000"/>
            </a:path>
            <a:tileRect r="-100000" b="-100000"/>
          </a:gradFill>
          <a:ln>
            <a:noFill/>
          </a:ln>
          <a:effectLst>
            <a:outerShdw blurRad="149987" dist="250190" dir="8460000" algn="ctr">
              <a:srgbClr val="000000">
                <a:alpha val="28000"/>
              </a:srgbClr>
            </a:outerShdw>
          </a:effectLst>
        </p:spPr>
        <p:style>
          <a:lnRef idx="1">
            <a:schemeClr val="dk1"/>
          </a:lnRef>
          <a:fillRef idx="2">
            <a:schemeClr val="dk1"/>
          </a:fillRef>
          <a:effectRef idx="1">
            <a:schemeClr val="dk1"/>
          </a:effectRef>
          <a:fontRef idx="minor">
            <a:schemeClr val="dk1"/>
          </a:fontRef>
        </p:style>
        <p:txBody>
          <a:bodyPr rtlCol="0" anchor="ctr"/>
          <a:lstStyle/>
          <a:p>
            <a:r>
              <a:rPr lang="fa-IR" sz="2400" dirty="0">
                <a:solidFill>
                  <a:schemeClr val="bg1"/>
                </a:solidFill>
                <a:cs typeface="B Titr" pitchFamily="2" charset="-78"/>
              </a:rPr>
              <a:t>  </a:t>
            </a:r>
            <a:endParaRPr lang="en-US" sz="2400" dirty="0">
              <a:solidFill>
                <a:schemeClr val="bg1"/>
              </a:solidFill>
              <a:cs typeface="B Titr" pitchFamily="2" charset="-78"/>
            </a:endParaRPr>
          </a:p>
        </p:txBody>
      </p:sp>
      <p:sp>
        <p:nvSpPr>
          <p:cNvPr id="51" name="TextBox 50"/>
          <p:cNvSpPr txBox="1"/>
          <p:nvPr/>
        </p:nvSpPr>
        <p:spPr>
          <a:xfrm>
            <a:off x="4286248" y="2214554"/>
            <a:ext cx="2714644" cy="461665"/>
          </a:xfrm>
          <a:prstGeom prst="rect">
            <a:avLst/>
          </a:prstGeom>
          <a:noFill/>
        </p:spPr>
        <p:txBody>
          <a:bodyPr wrap="square" rtlCol="0">
            <a:spAutoFit/>
          </a:bodyPr>
          <a:lstStyle/>
          <a:p>
            <a:pPr algn="r"/>
            <a:r>
              <a:rPr lang="fa-IR" sz="2400" smtClean="0">
                <a:solidFill>
                  <a:schemeClr val="tx2">
                    <a:lumMod val="75000"/>
                  </a:schemeClr>
                </a:solidFill>
                <a:cs typeface="B Nazanin" pitchFamily="2" charset="-78"/>
              </a:rPr>
              <a:t>.</a:t>
            </a:r>
            <a:endParaRPr lang="fa-IR" sz="2400" dirty="0" smtClean="0">
              <a:solidFill>
                <a:schemeClr val="tx2">
                  <a:lumMod val="75000"/>
                </a:schemeClr>
              </a:solidFill>
              <a:cs typeface="B Nazanin" pitchFamily="2" charset="-78"/>
            </a:endParaRPr>
          </a:p>
        </p:txBody>
      </p:sp>
      <p:pic>
        <p:nvPicPr>
          <p:cNvPr id="24" name="Picture 23" descr="D:\92\کارگاه\آمار مناطق\آمار ماهانه مناطق1392\اسلامشهر\آمار\مناطق 95\Sherkat\pictur\نقشه شرکت.png"/>
          <p:cNvPicPr>
            <a:picLocks noChangeAspect="1" noChangeArrowheads="1"/>
          </p:cNvPicPr>
          <p:nvPr/>
        </p:nvPicPr>
        <p:blipFill>
          <a:blip r:embed="rId4" cstate="print"/>
          <a:srcRect/>
          <a:stretch>
            <a:fillRect/>
          </a:stretch>
        </p:blipFill>
        <p:spPr bwMode="auto">
          <a:xfrm>
            <a:off x="214282" y="1214422"/>
            <a:ext cx="8786842" cy="5500726"/>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4610929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06.jpg"/>
          <p:cNvPicPr>
            <a:picLocks noChangeAspect="1"/>
          </p:cNvPicPr>
          <p:nvPr/>
        </p:nvPicPr>
        <p:blipFill>
          <a:blip r:embed="rId2" cstate="print">
            <a:grayscl/>
          </a:blip>
          <a:stretch>
            <a:fillRect/>
          </a:stretch>
        </p:blipFill>
        <p:spPr>
          <a:xfrm flipV="1">
            <a:off x="0" y="0"/>
            <a:ext cx="9144000" cy="6858000"/>
          </a:xfrm>
          <a:prstGeom prst="rect">
            <a:avLst/>
          </a:prstGeom>
        </p:spPr>
      </p:pic>
      <p:sp>
        <p:nvSpPr>
          <p:cNvPr id="38" name="Title 1"/>
          <p:cNvSpPr>
            <a:spLocks noGrp="1"/>
          </p:cNvSpPr>
          <p:nvPr>
            <p:ph type="title"/>
          </p:nvPr>
        </p:nvSpPr>
        <p:spPr>
          <a:xfrm>
            <a:off x="500034" y="142852"/>
            <a:ext cx="8229600" cy="796908"/>
          </a:xfrm>
        </p:spPr>
        <p:txBody>
          <a:bodyPr>
            <a:normAutofit/>
          </a:bodyPr>
          <a:lstStyle/>
          <a:p>
            <a:pPr algn="r"/>
            <a:r>
              <a:rPr lang="fa-IR" sz="2800" dirty="0" smtClean="0">
                <a:solidFill>
                  <a:schemeClr val="accent2">
                    <a:lumMod val="75000"/>
                  </a:schemeClr>
                </a:solidFill>
                <a:effectLst>
                  <a:outerShdw blurRad="38100" dist="38100" dir="2700000" algn="tl">
                    <a:srgbClr val="000000">
                      <a:alpha val="43137"/>
                    </a:srgbClr>
                  </a:outerShdw>
                </a:effectLst>
                <a:cs typeface="B Titr" pitchFamily="2" charset="-78"/>
              </a:rPr>
              <a:t>معاونت مهندسی و نظارت</a:t>
            </a:r>
            <a:endParaRPr lang="en-US" sz="2800" dirty="0">
              <a:solidFill>
                <a:schemeClr val="accent2">
                  <a:lumMod val="75000"/>
                </a:schemeClr>
              </a:solidFill>
              <a:effectLst>
                <a:outerShdw blurRad="38100" dist="38100" dir="2700000" algn="tl">
                  <a:srgbClr val="000000">
                    <a:alpha val="43137"/>
                  </a:srgbClr>
                </a:outerShdw>
              </a:effectLst>
              <a:cs typeface="B Titr" pitchFamily="2" charset="-78"/>
            </a:endParaRPr>
          </a:p>
        </p:txBody>
      </p:sp>
      <p:sp>
        <p:nvSpPr>
          <p:cNvPr id="39" name="Rounded Rectangle 38"/>
          <p:cNvSpPr/>
          <p:nvPr/>
        </p:nvSpPr>
        <p:spPr>
          <a:xfrm>
            <a:off x="1357290" y="857232"/>
            <a:ext cx="7632000" cy="142876"/>
          </a:xfrm>
          <a:prstGeom prst="roundRect">
            <a:avLst/>
          </a:prstGeom>
          <a:gradFill flip="none" rotWithShape="1">
            <a:gsLst>
              <a:gs pos="100000">
                <a:schemeClr val="accent2">
                  <a:lumMod val="20000"/>
                  <a:lumOff val="80000"/>
                  <a:alpha val="0"/>
                </a:schemeClr>
              </a:gs>
              <a:gs pos="100000">
                <a:schemeClr val="bg1">
                  <a:lumMod val="85000"/>
                </a:schemeClr>
              </a:gs>
              <a:gs pos="81000">
                <a:schemeClr val="accent2">
                  <a:lumMod val="40000"/>
                  <a:lumOff val="60000"/>
                </a:schemeClr>
              </a:gs>
              <a:gs pos="60000">
                <a:schemeClr val="accent2">
                  <a:lumMod val="60000"/>
                  <a:lumOff val="40000"/>
                </a:schemeClr>
              </a:gs>
              <a:gs pos="32000">
                <a:schemeClr val="accent2">
                  <a:lumMod val="75000"/>
                </a:schemeClr>
              </a:gs>
            </a:gsLst>
            <a:path path="circle">
              <a:fillToRect l="100000" t="100000"/>
            </a:path>
            <a:tileRect r="-100000" b="-100000"/>
          </a:gradFill>
          <a:ln>
            <a:noFill/>
          </a:ln>
          <a:effectLst>
            <a:outerShdw blurRad="149987" dist="250190" dir="8460000" algn="ctr">
              <a:srgbClr val="000000">
                <a:alpha val="28000"/>
              </a:srgbClr>
            </a:outerShdw>
          </a:effectLst>
        </p:spPr>
        <p:style>
          <a:lnRef idx="1">
            <a:schemeClr val="dk1"/>
          </a:lnRef>
          <a:fillRef idx="2">
            <a:schemeClr val="dk1"/>
          </a:fillRef>
          <a:effectRef idx="1">
            <a:schemeClr val="dk1"/>
          </a:effectRef>
          <a:fontRef idx="minor">
            <a:schemeClr val="dk1"/>
          </a:fontRef>
        </p:style>
        <p:txBody>
          <a:bodyPr rtlCol="0" anchor="ctr"/>
          <a:lstStyle/>
          <a:p>
            <a:r>
              <a:rPr lang="fa-IR" sz="2400" dirty="0">
                <a:solidFill>
                  <a:schemeClr val="bg1"/>
                </a:solidFill>
                <a:cs typeface="B Titr" pitchFamily="2" charset="-78"/>
              </a:rPr>
              <a:t>  </a:t>
            </a:r>
            <a:endParaRPr lang="en-US" sz="2400" dirty="0">
              <a:solidFill>
                <a:schemeClr val="bg1"/>
              </a:solidFill>
              <a:cs typeface="B Titr" pitchFamily="2" charset="-78"/>
            </a:endParaRPr>
          </a:p>
        </p:txBody>
      </p:sp>
      <p:sp>
        <p:nvSpPr>
          <p:cNvPr id="12" name="TextBox 11"/>
          <p:cNvSpPr txBox="1"/>
          <p:nvPr/>
        </p:nvSpPr>
        <p:spPr>
          <a:xfrm>
            <a:off x="1857356" y="2071678"/>
            <a:ext cx="5786478" cy="2062103"/>
          </a:xfrm>
          <a:prstGeom prst="rect">
            <a:avLst/>
          </a:prstGeom>
          <a:noFill/>
        </p:spPr>
        <p:txBody>
          <a:bodyPr wrap="square" rtlCol="0">
            <a:spAutoFit/>
          </a:bodyPr>
          <a:lstStyle/>
          <a:p>
            <a:pPr algn="ctr" rtl="1"/>
            <a:r>
              <a:rPr lang="fa-IR" sz="3200" dirty="0" smtClean="0">
                <a:solidFill>
                  <a:schemeClr val="accent6">
                    <a:lumMod val="50000"/>
                  </a:schemeClr>
                </a:solidFill>
                <a:cs typeface="B Titr" pitchFamily="2" charset="-78"/>
              </a:rPr>
              <a:t>برنامه عملیاتی پیشنهادی </a:t>
            </a:r>
          </a:p>
          <a:p>
            <a:pPr algn="ctr" rtl="1"/>
            <a:r>
              <a:rPr lang="fa-IR" sz="3200" dirty="0" smtClean="0">
                <a:solidFill>
                  <a:schemeClr val="accent6">
                    <a:lumMod val="50000"/>
                  </a:schemeClr>
                </a:solidFill>
                <a:cs typeface="B Titr" pitchFamily="2" charset="-78"/>
              </a:rPr>
              <a:t>حوزه فنی، مهندسی و </a:t>
            </a:r>
            <a:r>
              <a:rPr lang="en-US" sz="3200" b="1" dirty="0" smtClean="0">
                <a:solidFill>
                  <a:schemeClr val="accent6">
                    <a:lumMod val="50000"/>
                  </a:schemeClr>
                </a:solidFill>
                <a:latin typeface="Times New Roman" pitchFamily="18" charset="0"/>
                <a:cs typeface="Times New Roman" pitchFamily="18" charset="0"/>
              </a:rPr>
              <a:t>GIS</a:t>
            </a:r>
            <a:endParaRPr lang="fa-IR" sz="3200" b="1" dirty="0" smtClean="0">
              <a:solidFill>
                <a:schemeClr val="accent6">
                  <a:lumMod val="50000"/>
                </a:schemeClr>
              </a:solidFill>
              <a:latin typeface="Times New Roman" pitchFamily="18" charset="0"/>
              <a:cs typeface="Times New Roman" pitchFamily="18" charset="0"/>
            </a:endParaRPr>
          </a:p>
          <a:p>
            <a:pPr algn="ctr" rtl="1"/>
            <a:r>
              <a:rPr lang="fa-IR" sz="3200" dirty="0" smtClean="0">
                <a:solidFill>
                  <a:schemeClr val="accent6">
                    <a:lumMod val="50000"/>
                  </a:schemeClr>
                </a:solidFill>
                <a:cs typeface="B Titr" pitchFamily="2" charset="-78"/>
              </a:rPr>
              <a:t>سال 1398</a:t>
            </a:r>
            <a:endParaRPr lang="fa-IR" sz="3200" b="1" dirty="0" smtClean="0">
              <a:solidFill>
                <a:schemeClr val="accent6">
                  <a:lumMod val="50000"/>
                </a:schemeClr>
              </a:solidFill>
              <a:latin typeface="Times New Roman" pitchFamily="18" charset="0"/>
              <a:cs typeface="Times New Roman" pitchFamily="18" charset="0"/>
            </a:endParaRPr>
          </a:p>
          <a:p>
            <a:pPr algn="ctr" rtl="1"/>
            <a:endParaRPr lang="en-US" sz="3200" b="1" dirty="0">
              <a:solidFill>
                <a:schemeClr val="accent6">
                  <a:lumMod val="50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strips(downLeft)">
                                      <p:cBhvr>
                                        <p:cTn id="7" dur="500"/>
                                        <p:tgtEl>
                                          <p:spTgt spid="3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7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06.jpg"/>
          <p:cNvPicPr>
            <a:picLocks noChangeAspect="1"/>
          </p:cNvPicPr>
          <p:nvPr/>
        </p:nvPicPr>
        <p:blipFill>
          <a:blip r:embed="rId2" cstate="print">
            <a:grayscl/>
          </a:blip>
          <a:stretch>
            <a:fillRect/>
          </a:stretch>
        </p:blipFill>
        <p:spPr>
          <a:xfrm flipV="1">
            <a:off x="0" y="0"/>
            <a:ext cx="9144000" cy="6858000"/>
          </a:xfrm>
          <a:prstGeom prst="rect">
            <a:avLst/>
          </a:prstGeom>
        </p:spPr>
      </p:pic>
      <p:sp>
        <p:nvSpPr>
          <p:cNvPr id="39" name="Rounded Rectangle 38"/>
          <p:cNvSpPr/>
          <p:nvPr/>
        </p:nvSpPr>
        <p:spPr>
          <a:xfrm>
            <a:off x="1357290" y="857232"/>
            <a:ext cx="7632000" cy="142876"/>
          </a:xfrm>
          <a:prstGeom prst="roundRect">
            <a:avLst/>
          </a:prstGeom>
          <a:gradFill flip="none" rotWithShape="1">
            <a:gsLst>
              <a:gs pos="100000">
                <a:schemeClr val="accent2">
                  <a:lumMod val="20000"/>
                  <a:lumOff val="80000"/>
                  <a:alpha val="0"/>
                </a:schemeClr>
              </a:gs>
              <a:gs pos="100000">
                <a:schemeClr val="bg1">
                  <a:lumMod val="85000"/>
                </a:schemeClr>
              </a:gs>
              <a:gs pos="81000">
                <a:schemeClr val="accent2">
                  <a:lumMod val="40000"/>
                  <a:lumOff val="60000"/>
                </a:schemeClr>
              </a:gs>
              <a:gs pos="60000">
                <a:schemeClr val="accent2">
                  <a:lumMod val="60000"/>
                  <a:lumOff val="40000"/>
                </a:schemeClr>
              </a:gs>
              <a:gs pos="32000">
                <a:schemeClr val="accent2">
                  <a:lumMod val="75000"/>
                </a:schemeClr>
              </a:gs>
            </a:gsLst>
            <a:path path="circle">
              <a:fillToRect l="100000" t="100000"/>
            </a:path>
            <a:tileRect r="-100000" b="-100000"/>
          </a:gradFill>
          <a:ln>
            <a:noFill/>
          </a:ln>
          <a:effectLst>
            <a:outerShdw blurRad="149987" dist="250190" dir="8460000" algn="ctr">
              <a:srgbClr val="000000">
                <a:alpha val="28000"/>
              </a:srgbClr>
            </a:outerShdw>
          </a:effectLst>
        </p:spPr>
        <p:style>
          <a:lnRef idx="1">
            <a:schemeClr val="dk1"/>
          </a:lnRef>
          <a:fillRef idx="2">
            <a:schemeClr val="dk1"/>
          </a:fillRef>
          <a:effectRef idx="1">
            <a:schemeClr val="dk1"/>
          </a:effectRef>
          <a:fontRef idx="minor">
            <a:schemeClr val="dk1"/>
          </a:fontRef>
        </p:style>
        <p:txBody>
          <a:bodyPr rtlCol="0" anchor="ctr"/>
          <a:lstStyle/>
          <a:p>
            <a:r>
              <a:rPr lang="fa-IR" sz="2400" dirty="0">
                <a:solidFill>
                  <a:schemeClr val="bg1"/>
                </a:solidFill>
                <a:cs typeface="B Titr" pitchFamily="2" charset="-78"/>
              </a:rPr>
              <a:t>  </a:t>
            </a:r>
            <a:endParaRPr lang="en-US" sz="2400" dirty="0">
              <a:solidFill>
                <a:schemeClr val="bg1"/>
              </a:solidFill>
              <a:cs typeface="B Titr" pitchFamily="2" charset="-78"/>
            </a:endParaRPr>
          </a:p>
        </p:txBody>
      </p:sp>
      <p:sp>
        <p:nvSpPr>
          <p:cNvPr id="6" name="Slide Number Placeholder 3"/>
          <p:cNvSpPr>
            <a:spLocks noGrp="1"/>
          </p:cNvSpPr>
          <p:nvPr>
            <p:ph type="sldNum" sz="quarter" idx="12"/>
          </p:nvPr>
        </p:nvSpPr>
        <p:spPr>
          <a:xfrm>
            <a:off x="380972" y="6741421"/>
            <a:ext cx="1215558" cy="300470"/>
          </a:xfrm>
        </p:spPr>
        <p:txBody>
          <a:bodyPr/>
          <a:lstStyle/>
          <a:p>
            <a:r>
              <a:rPr lang="fa-IR" altLang="fa-IR"/>
              <a:t>صفحه </a:t>
            </a:r>
            <a:fld id="{FA73FF6A-6A7C-4B80-BE57-1D03B935393B}" type="slidenum">
              <a:rPr lang="en-US" altLang="fa-IR" smtClean="0"/>
              <a:pPr/>
              <a:t>31</a:t>
            </a:fld>
            <a:endParaRPr lang="en-US" altLang="fa-IR"/>
          </a:p>
        </p:txBody>
      </p:sp>
      <p:pic>
        <p:nvPicPr>
          <p:cNvPr id="4" name="Picture 3">
            <a:extLst>
              <a:ext uri="{FF2B5EF4-FFF2-40B4-BE49-F238E27FC236}">
                <a16:creationId xmlns:a16="http://schemas.microsoft.com/office/drawing/2014/main" id="{7AF484B4-0A2E-4F3B-86BD-3EC242132C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201" b="14340"/>
          <a:stretch/>
        </p:blipFill>
        <p:spPr>
          <a:xfrm>
            <a:off x="154710" y="260648"/>
            <a:ext cx="8834580" cy="62968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right)">
                                      <p:cBhvr>
                                        <p:cTn id="7" dur="7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06.jpg"/>
          <p:cNvPicPr>
            <a:picLocks noChangeAspect="1"/>
          </p:cNvPicPr>
          <p:nvPr/>
        </p:nvPicPr>
        <p:blipFill>
          <a:blip r:embed="rId2" cstate="print">
            <a:grayscl/>
          </a:blip>
          <a:stretch>
            <a:fillRect/>
          </a:stretch>
        </p:blipFill>
        <p:spPr>
          <a:xfrm flipV="1">
            <a:off x="0" y="0"/>
            <a:ext cx="9144000" cy="6858000"/>
          </a:xfrm>
          <a:prstGeom prst="rect">
            <a:avLst/>
          </a:prstGeom>
        </p:spPr>
      </p:pic>
      <p:sp>
        <p:nvSpPr>
          <p:cNvPr id="38" name="Title 1"/>
          <p:cNvSpPr>
            <a:spLocks noGrp="1"/>
          </p:cNvSpPr>
          <p:nvPr>
            <p:ph type="title"/>
          </p:nvPr>
        </p:nvSpPr>
        <p:spPr>
          <a:xfrm>
            <a:off x="500034" y="142852"/>
            <a:ext cx="8229600" cy="796908"/>
          </a:xfrm>
        </p:spPr>
        <p:txBody>
          <a:bodyPr>
            <a:normAutofit/>
          </a:bodyPr>
          <a:lstStyle/>
          <a:p>
            <a:pPr algn="r" rtl="1"/>
            <a:r>
              <a:rPr lang="fa-IR" sz="2800" dirty="0">
                <a:solidFill>
                  <a:schemeClr val="accent2">
                    <a:lumMod val="75000"/>
                  </a:schemeClr>
                </a:solidFill>
                <a:effectLst>
                  <a:outerShdw blurRad="38100" dist="38100" dir="2700000" algn="tl">
                    <a:srgbClr val="000000">
                      <a:alpha val="43137"/>
                    </a:srgbClr>
                  </a:outerShdw>
                </a:effectLst>
                <a:cs typeface="B Titr" pitchFamily="2" charset="-78"/>
              </a:rPr>
              <a:t>استقرار و توسعه سیستم اطلاعات مکانی</a:t>
            </a:r>
            <a:r>
              <a:rPr lang="en-US" sz="2800" b="1" dirty="0">
                <a:solidFill>
                  <a:schemeClr val="accent2">
                    <a:lumMod val="75000"/>
                  </a:schemeClr>
                </a:solidFill>
                <a:effectLst>
                  <a:outerShdw blurRad="38100" dist="38100" dir="2700000" algn="tl">
                    <a:srgbClr val="000000">
                      <a:alpha val="43137"/>
                    </a:srgbClr>
                  </a:outerShdw>
                </a:effectLst>
                <a:cs typeface="B Titr" pitchFamily="2" charset="-78"/>
              </a:rPr>
              <a:t>(GIS)</a:t>
            </a:r>
          </a:p>
        </p:txBody>
      </p:sp>
      <p:sp>
        <p:nvSpPr>
          <p:cNvPr id="39" name="Rounded Rectangle 38"/>
          <p:cNvSpPr/>
          <p:nvPr/>
        </p:nvSpPr>
        <p:spPr>
          <a:xfrm>
            <a:off x="1357290" y="857232"/>
            <a:ext cx="7632000" cy="142876"/>
          </a:xfrm>
          <a:prstGeom prst="roundRect">
            <a:avLst/>
          </a:prstGeom>
          <a:gradFill flip="none" rotWithShape="1">
            <a:gsLst>
              <a:gs pos="100000">
                <a:schemeClr val="accent2">
                  <a:lumMod val="20000"/>
                  <a:lumOff val="80000"/>
                  <a:alpha val="0"/>
                </a:schemeClr>
              </a:gs>
              <a:gs pos="100000">
                <a:schemeClr val="bg1">
                  <a:lumMod val="85000"/>
                </a:schemeClr>
              </a:gs>
              <a:gs pos="81000">
                <a:schemeClr val="accent2">
                  <a:lumMod val="40000"/>
                  <a:lumOff val="60000"/>
                </a:schemeClr>
              </a:gs>
              <a:gs pos="60000">
                <a:schemeClr val="accent2">
                  <a:lumMod val="60000"/>
                  <a:lumOff val="40000"/>
                </a:schemeClr>
              </a:gs>
              <a:gs pos="32000">
                <a:schemeClr val="accent2">
                  <a:lumMod val="75000"/>
                </a:schemeClr>
              </a:gs>
            </a:gsLst>
            <a:path path="circle">
              <a:fillToRect l="100000" t="100000"/>
            </a:path>
            <a:tileRect r="-100000" b="-100000"/>
          </a:gradFill>
          <a:ln>
            <a:noFill/>
          </a:ln>
          <a:effectLst>
            <a:outerShdw blurRad="149987" dist="250190" dir="8460000" algn="ctr">
              <a:srgbClr val="000000">
                <a:alpha val="28000"/>
              </a:srgbClr>
            </a:outerShdw>
          </a:effectLst>
        </p:spPr>
        <p:style>
          <a:lnRef idx="1">
            <a:schemeClr val="dk1"/>
          </a:lnRef>
          <a:fillRef idx="2">
            <a:schemeClr val="dk1"/>
          </a:fillRef>
          <a:effectRef idx="1">
            <a:schemeClr val="dk1"/>
          </a:effectRef>
          <a:fontRef idx="minor">
            <a:schemeClr val="dk1"/>
          </a:fontRef>
        </p:style>
        <p:txBody>
          <a:bodyPr rtlCol="0" anchor="ctr"/>
          <a:lstStyle/>
          <a:p>
            <a:r>
              <a:rPr lang="fa-IR" sz="2400" dirty="0">
                <a:solidFill>
                  <a:schemeClr val="bg1"/>
                </a:solidFill>
                <a:cs typeface="B Titr" pitchFamily="2" charset="-78"/>
              </a:rPr>
              <a:t>  </a:t>
            </a:r>
            <a:endParaRPr lang="en-US" sz="2400" dirty="0">
              <a:solidFill>
                <a:schemeClr val="bg1"/>
              </a:solidFill>
              <a:cs typeface="B Titr" pitchFamily="2" charset="-78"/>
            </a:endParaRPr>
          </a:p>
        </p:txBody>
      </p:sp>
      <p:sp>
        <p:nvSpPr>
          <p:cNvPr id="7" name="Content Placeholder 2"/>
          <p:cNvSpPr>
            <a:spLocks noGrp="1"/>
          </p:cNvSpPr>
          <p:nvPr>
            <p:ph idx="1"/>
          </p:nvPr>
        </p:nvSpPr>
        <p:spPr>
          <a:xfrm>
            <a:off x="571500" y="1219200"/>
            <a:ext cx="8358218" cy="4852988"/>
          </a:xfrm>
        </p:spPr>
        <p:txBody>
          <a:bodyPr>
            <a:normAutofit/>
          </a:bodyPr>
          <a:lstStyle/>
          <a:p>
            <a:pPr marL="109537" indent="0" algn="r" rtl="1">
              <a:buNone/>
            </a:pPr>
            <a:endParaRPr lang="fa-IR" sz="1000" dirty="0">
              <a:solidFill>
                <a:schemeClr val="accent1">
                  <a:lumMod val="75000"/>
                </a:schemeClr>
              </a:solidFill>
              <a:cs typeface="B Koodak" pitchFamily="2" charset="-78"/>
            </a:endParaRPr>
          </a:p>
          <a:p>
            <a:pPr marL="109537" indent="0" algn="r" rtl="1">
              <a:buNone/>
            </a:pPr>
            <a:endParaRPr lang="fa-IR" sz="1000" dirty="0">
              <a:solidFill>
                <a:schemeClr val="accent1">
                  <a:lumMod val="75000"/>
                </a:schemeClr>
              </a:solidFill>
              <a:cs typeface="B Koodak" pitchFamily="2" charset="-78"/>
            </a:endParaRPr>
          </a:p>
          <a:p>
            <a:pPr marL="109537" indent="0" algn="r" rtl="1">
              <a:buNone/>
            </a:pPr>
            <a:endParaRPr lang="fa-IR" sz="1000" dirty="0">
              <a:solidFill>
                <a:schemeClr val="accent1">
                  <a:lumMod val="75000"/>
                </a:schemeClr>
              </a:solidFill>
              <a:cs typeface="B Koodak" pitchFamily="2" charset="-78"/>
            </a:endParaRPr>
          </a:p>
          <a:p>
            <a:pPr marL="109537" indent="0" algn="r" rtl="1">
              <a:buNone/>
            </a:pPr>
            <a:endParaRPr lang="en-US" sz="1000" dirty="0">
              <a:solidFill>
                <a:schemeClr val="accent1">
                  <a:lumMod val="75000"/>
                </a:schemeClr>
              </a:solidFill>
              <a:latin typeface="Times New Roman" pitchFamily="18" charset="0"/>
              <a:cs typeface="Times New Roman" pitchFamily="18" charset="0"/>
            </a:endParaRPr>
          </a:p>
          <a:p>
            <a:pPr marL="109537" indent="0" algn="r" rtl="1">
              <a:buNone/>
            </a:pPr>
            <a:endParaRPr lang="fa-IR" sz="1000" dirty="0">
              <a:solidFill>
                <a:schemeClr val="accent1">
                  <a:lumMod val="75000"/>
                </a:schemeClr>
              </a:solidFill>
              <a:latin typeface="Times New Roman" pitchFamily="18" charset="0"/>
              <a:cs typeface="Times New Roman" pitchFamily="18" charset="0"/>
            </a:endParaRPr>
          </a:p>
          <a:p>
            <a:pPr marL="109537" indent="0" algn="r" rtl="1">
              <a:buNone/>
            </a:pPr>
            <a:endParaRPr lang="fa-IR" sz="1000" dirty="0">
              <a:solidFill>
                <a:schemeClr val="accent1">
                  <a:lumMod val="75000"/>
                </a:schemeClr>
              </a:solidFill>
            </a:endParaRPr>
          </a:p>
          <a:p>
            <a:pPr marL="109537" indent="0" algn="r" rtl="1">
              <a:buNone/>
            </a:pPr>
            <a:endParaRPr lang="fa-IR" sz="1000" dirty="0">
              <a:solidFill>
                <a:schemeClr val="accent1">
                  <a:lumMod val="75000"/>
                </a:schemeClr>
              </a:solidFill>
              <a:latin typeface="Times New Roman" pitchFamily="18" charset="0"/>
              <a:cs typeface="Times New Roman" pitchFamily="18" charset="0"/>
            </a:endParaRPr>
          </a:p>
        </p:txBody>
      </p:sp>
      <p:sp>
        <p:nvSpPr>
          <p:cNvPr id="10" name="TextBox 9"/>
          <p:cNvSpPr txBox="1"/>
          <p:nvPr/>
        </p:nvSpPr>
        <p:spPr>
          <a:xfrm>
            <a:off x="611560" y="5795972"/>
            <a:ext cx="4176215" cy="369332"/>
          </a:xfrm>
          <a:prstGeom prst="rect">
            <a:avLst/>
          </a:prstGeom>
          <a:noFill/>
          <a:ln w="25400">
            <a:solidFill>
              <a:schemeClr val="tx1"/>
            </a:solidFill>
          </a:ln>
        </p:spPr>
        <p:txBody>
          <a:bodyPr wrap="square" rtlCol="0">
            <a:spAutoFit/>
          </a:bodyPr>
          <a:lstStyle/>
          <a:p>
            <a:pPr algn="r"/>
            <a:r>
              <a:rPr lang="fa-IR" b="1" dirty="0">
                <a:solidFill>
                  <a:srgbClr val="FF0000"/>
                </a:solidFill>
                <a:cs typeface="B Nazanin" pitchFamily="2" charset="-78"/>
              </a:rPr>
              <a:t>کل بودجه پیشنهادی سال 98: 54،200 میلیون ریال</a:t>
            </a:r>
          </a:p>
        </p:txBody>
      </p:sp>
      <p:graphicFrame>
        <p:nvGraphicFramePr>
          <p:cNvPr id="3" name="Table 2">
            <a:extLst>
              <a:ext uri="{FF2B5EF4-FFF2-40B4-BE49-F238E27FC236}">
                <a16:creationId xmlns:a16="http://schemas.microsoft.com/office/drawing/2014/main" id="{03D10764-48E2-4915-9755-E858ECE16944}"/>
              </a:ext>
            </a:extLst>
          </p:cNvPr>
          <p:cNvGraphicFramePr>
            <a:graphicFrameLocks noGrp="1"/>
          </p:cNvGraphicFramePr>
          <p:nvPr>
            <p:extLst>
              <p:ext uri="{D42A27DB-BD31-4B8C-83A1-F6EECF244321}">
                <p14:modId xmlns:p14="http://schemas.microsoft.com/office/powerpoint/2010/main" val="2362591163"/>
              </p:ext>
            </p:extLst>
          </p:nvPr>
        </p:nvGraphicFramePr>
        <p:xfrm>
          <a:off x="571501" y="1277908"/>
          <a:ext cx="8158134" cy="4445807"/>
        </p:xfrm>
        <a:graphic>
          <a:graphicData uri="http://schemas.openxmlformats.org/drawingml/2006/table">
            <a:tbl>
              <a:tblPr rtl="1" firstRow="1" bandRow="1">
                <a:tableStyleId>{5C22544A-7EE6-4342-B048-85BDC9FD1C3A}</a:tableStyleId>
              </a:tblPr>
              <a:tblGrid>
                <a:gridCol w="5572271">
                  <a:extLst>
                    <a:ext uri="{9D8B030D-6E8A-4147-A177-3AD203B41FA5}">
                      <a16:colId xmlns:a16="http://schemas.microsoft.com/office/drawing/2014/main" val="2983701071"/>
                    </a:ext>
                  </a:extLst>
                </a:gridCol>
                <a:gridCol w="2585863">
                  <a:extLst>
                    <a:ext uri="{9D8B030D-6E8A-4147-A177-3AD203B41FA5}">
                      <a16:colId xmlns:a16="http://schemas.microsoft.com/office/drawing/2014/main" val="1076897433"/>
                    </a:ext>
                  </a:extLst>
                </a:gridCol>
              </a:tblGrid>
              <a:tr h="413807">
                <a:tc>
                  <a:txBody>
                    <a:bodyPr/>
                    <a:lstStyle/>
                    <a:p>
                      <a:pPr algn="ctr" rtl="1"/>
                      <a:r>
                        <a:rPr lang="fa-IR" sz="2000" dirty="0">
                          <a:cs typeface="B Zar" panose="00000400000000000000" pitchFamily="2" charset="-78"/>
                        </a:rPr>
                        <a:t>عنوان</a:t>
                      </a:r>
                    </a:p>
                  </a:txBody>
                  <a:tcPr anchor="ctr"/>
                </a:tc>
                <a:tc>
                  <a:txBody>
                    <a:bodyPr/>
                    <a:lstStyle/>
                    <a:p>
                      <a:pPr algn="ctr" rtl="1"/>
                      <a:r>
                        <a:rPr lang="fa-IR" sz="2000" dirty="0">
                          <a:cs typeface="B Zar" panose="00000400000000000000" pitchFamily="2" charset="-78"/>
                        </a:rPr>
                        <a:t>بودجه (میلیون ریال)</a:t>
                      </a:r>
                    </a:p>
                  </a:txBody>
                  <a:tcPr anchor="ctr"/>
                </a:tc>
                <a:extLst>
                  <a:ext uri="{0D108BD9-81ED-4DB2-BD59-A6C34878D82A}">
                    <a16:rowId xmlns:a16="http://schemas.microsoft.com/office/drawing/2014/main" val="3061552586"/>
                  </a:ext>
                </a:extLst>
              </a:tr>
              <a:tr h="504000">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fa-IR" sz="2000" dirty="0">
                          <a:solidFill>
                            <a:schemeClr val="accent1">
                              <a:lumMod val="75000"/>
                            </a:schemeClr>
                          </a:solidFill>
                          <a:cs typeface="B Koodak" pitchFamily="2" charset="-78"/>
                        </a:rPr>
                        <a:t>برداشت و ورود اطلاعات شبکه </a:t>
                      </a:r>
                    </a:p>
                  </a:txBody>
                  <a:tcPr anchor="ctr">
                    <a:solidFill>
                      <a:schemeClr val="accent1">
                        <a:tint val="40000"/>
                        <a:alpha val="60000"/>
                      </a:schemeClr>
                    </a:solidFill>
                  </a:tcPr>
                </a:tc>
                <a:tc>
                  <a:txBody>
                    <a:bodyPr/>
                    <a:lstStyle/>
                    <a:p>
                      <a:pPr algn="ctr" rtl="1"/>
                      <a:r>
                        <a:rPr lang="fa-IR" sz="2000" kern="1200" dirty="0">
                          <a:solidFill>
                            <a:schemeClr val="accent1">
                              <a:lumMod val="75000"/>
                            </a:schemeClr>
                          </a:solidFill>
                          <a:latin typeface="+mn-lt"/>
                          <a:ea typeface="+mn-ea"/>
                          <a:cs typeface="B Koodak" pitchFamily="2" charset="-78"/>
                        </a:rPr>
                        <a:t>31500</a:t>
                      </a:r>
                    </a:p>
                  </a:txBody>
                  <a:tcPr anchor="ctr">
                    <a:solidFill>
                      <a:schemeClr val="accent1">
                        <a:tint val="40000"/>
                        <a:alpha val="60000"/>
                      </a:schemeClr>
                    </a:solidFill>
                  </a:tcPr>
                </a:tc>
                <a:extLst>
                  <a:ext uri="{0D108BD9-81ED-4DB2-BD59-A6C34878D82A}">
                    <a16:rowId xmlns:a16="http://schemas.microsoft.com/office/drawing/2014/main" val="1389874306"/>
                  </a:ext>
                </a:extLst>
              </a:tr>
              <a:tr h="504000">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fa-IR" sz="2000" dirty="0">
                          <a:solidFill>
                            <a:schemeClr val="accent1">
                              <a:lumMod val="75000"/>
                            </a:schemeClr>
                          </a:solidFill>
                          <a:cs typeface="B Koodak" pitchFamily="2" charset="-78"/>
                        </a:rPr>
                        <a:t>بروزرسانی اطلاعات شبکه</a:t>
                      </a:r>
                    </a:p>
                  </a:txBody>
                  <a:tcPr anchor="ctr">
                    <a:solidFill>
                      <a:schemeClr val="accent1">
                        <a:tint val="20000"/>
                        <a:alpha val="60000"/>
                      </a:schemeClr>
                    </a:solidFill>
                  </a:tcPr>
                </a:tc>
                <a:tc>
                  <a:txBody>
                    <a:bodyPr/>
                    <a:lstStyle/>
                    <a:p>
                      <a:pPr algn="ctr" rtl="1"/>
                      <a:r>
                        <a:rPr lang="fa-IR" sz="2000" kern="1200" dirty="0">
                          <a:solidFill>
                            <a:schemeClr val="accent1">
                              <a:lumMod val="75000"/>
                            </a:schemeClr>
                          </a:solidFill>
                          <a:latin typeface="+mn-lt"/>
                          <a:ea typeface="+mn-ea"/>
                          <a:cs typeface="B Koodak" pitchFamily="2" charset="-78"/>
                        </a:rPr>
                        <a:t>12500</a:t>
                      </a:r>
                    </a:p>
                  </a:txBody>
                  <a:tcPr anchor="ctr">
                    <a:solidFill>
                      <a:schemeClr val="accent1">
                        <a:tint val="20000"/>
                        <a:alpha val="60000"/>
                      </a:schemeClr>
                    </a:solidFill>
                  </a:tcPr>
                </a:tc>
                <a:extLst>
                  <a:ext uri="{0D108BD9-81ED-4DB2-BD59-A6C34878D82A}">
                    <a16:rowId xmlns:a16="http://schemas.microsoft.com/office/drawing/2014/main" val="1566036681"/>
                  </a:ext>
                </a:extLst>
              </a:tr>
              <a:tr h="504000">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fa-IR" sz="2000" dirty="0">
                          <a:solidFill>
                            <a:schemeClr val="accent1">
                              <a:lumMod val="75000"/>
                            </a:schemeClr>
                          </a:solidFill>
                          <a:cs typeface="B Koodak" pitchFamily="2" charset="-78"/>
                        </a:rPr>
                        <a:t>تهیه نقشه های پایه و تصاویر ماهواره ای</a:t>
                      </a:r>
                    </a:p>
                  </a:txBody>
                  <a:tcPr anchor="ctr">
                    <a:solidFill>
                      <a:schemeClr val="accent1">
                        <a:tint val="40000"/>
                        <a:alpha val="60000"/>
                      </a:schemeClr>
                    </a:solidFill>
                  </a:tcPr>
                </a:tc>
                <a:tc>
                  <a:txBody>
                    <a:bodyPr/>
                    <a:lstStyle/>
                    <a:p>
                      <a:pPr algn="ctr" rtl="1"/>
                      <a:r>
                        <a:rPr lang="fa-IR" sz="2000" kern="1200" dirty="0">
                          <a:solidFill>
                            <a:schemeClr val="accent1">
                              <a:lumMod val="75000"/>
                            </a:schemeClr>
                          </a:solidFill>
                          <a:latin typeface="+mn-lt"/>
                          <a:ea typeface="+mn-ea"/>
                          <a:cs typeface="B Koodak" pitchFamily="2" charset="-78"/>
                        </a:rPr>
                        <a:t>1000</a:t>
                      </a:r>
                    </a:p>
                  </a:txBody>
                  <a:tcPr anchor="ctr">
                    <a:solidFill>
                      <a:schemeClr val="accent1">
                        <a:tint val="40000"/>
                        <a:alpha val="60000"/>
                      </a:schemeClr>
                    </a:solidFill>
                  </a:tcPr>
                </a:tc>
                <a:extLst>
                  <a:ext uri="{0D108BD9-81ED-4DB2-BD59-A6C34878D82A}">
                    <a16:rowId xmlns:a16="http://schemas.microsoft.com/office/drawing/2014/main" val="398985155"/>
                  </a:ext>
                </a:extLst>
              </a:tr>
              <a:tr h="504000">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fa-IR" sz="2000" dirty="0">
                          <a:solidFill>
                            <a:schemeClr val="accent1">
                              <a:lumMod val="75000"/>
                            </a:schemeClr>
                          </a:solidFill>
                          <a:cs typeface="B Koodak" pitchFamily="2" charset="-78"/>
                        </a:rPr>
                        <a:t>پشتیبانی نرم افزار </a:t>
                      </a:r>
                      <a:r>
                        <a:rPr lang="en-US" sz="2000" dirty="0">
                          <a:solidFill>
                            <a:schemeClr val="accent1">
                              <a:lumMod val="75000"/>
                            </a:schemeClr>
                          </a:solidFill>
                          <a:latin typeface="Times New Roman" pitchFamily="18" charset="0"/>
                          <a:cs typeface="Times New Roman" pitchFamily="18" charset="0"/>
                        </a:rPr>
                        <a:t>GIS</a:t>
                      </a:r>
                      <a:endParaRPr lang="fa-IR" sz="2000" dirty="0">
                        <a:solidFill>
                          <a:schemeClr val="accent1">
                            <a:lumMod val="75000"/>
                          </a:schemeClr>
                        </a:solidFill>
                        <a:latin typeface="Times New Roman" pitchFamily="18" charset="0"/>
                        <a:cs typeface="Times New Roman" pitchFamily="18" charset="0"/>
                      </a:endParaRPr>
                    </a:p>
                  </a:txBody>
                  <a:tcPr anchor="ctr">
                    <a:solidFill>
                      <a:schemeClr val="accent1">
                        <a:tint val="20000"/>
                        <a:alpha val="60000"/>
                      </a:schemeClr>
                    </a:solidFill>
                  </a:tcPr>
                </a:tc>
                <a:tc>
                  <a:txBody>
                    <a:bodyPr/>
                    <a:lstStyle/>
                    <a:p>
                      <a:pPr algn="ctr" rtl="1"/>
                      <a:r>
                        <a:rPr lang="fa-IR" sz="2000" kern="1200" dirty="0">
                          <a:solidFill>
                            <a:schemeClr val="accent1">
                              <a:lumMod val="75000"/>
                            </a:schemeClr>
                          </a:solidFill>
                          <a:latin typeface="+mn-lt"/>
                          <a:ea typeface="+mn-ea"/>
                          <a:cs typeface="B Koodak" pitchFamily="2" charset="-78"/>
                        </a:rPr>
                        <a:t>700</a:t>
                      </a:r>
                    </a:p>
                  </a:txBody>
                  <a:tcPr anchor="ctr">
                    <a:solidFill>
                      <a:schemeClr val="accent1">
                        <a:tint val="20000"/>
                        <a:alpha val="60000"/>
                      </a:schemeClr>
                    </a:solidFill>
                  </a:tcPr>
                </a:tc>
                <a:extLst>
                  <a:ext uri="{0D108BD9-81ED-4DB2-BD59-A6C34878D82A}">
                    <a16:rowId xmlns:a16="http://schemas.microsoft.com/office/drawing/2014/main" val="196415636"/>
                  </a:ext>
                </a:extLst>
              </a:tr>
              <a:tr h="504000">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fa-IR" sz="2000" dirty="0">
                          <a:solidFill>
                            <a:schemeClr val="accent1">
                              <a:lumMod val="75000"/>
                            </a:schemeClr>
                          </a:solidFill>
                          <a:cs typeface="B Koodak" pitchFamily="2" charset="-78"/>
                        </a:rPr>
                        <a:t>توسعه نرم افزار </a:t>
                      </a:r>
                      <a:r>
                        <a:rPr lang="en-US" sz="2000" dirty="0">
                          <a:solidFill>
                            <a:schemeClr val="accent1">
                              <a:lumMod val="75000"/>
                            </a:schemeClr>
                          </a:solidFill>
                          <a:latin typeface="Times New Roman" pitchFamily="18" charset="0"/>
                          <a:cs typeface="Times New Roman" pitchFamily="18" charset="0"/>
                        </a:rPr>
                        <a:t>GIS</a:t>
                      </a:r>
                      <a:endParaRPr lang="fa-IR" sz="2000" dirty="0">
                        <a:solidFill>
                          <a:schemeClr val="accent1">
                            <a:lumMod val="75000"/>
                          </a:schemeClr>
                        </a:solidFill>
                        <a:latin typeface="Times New Roman" pitchFamily="18" charset="0"/>
                        <a:cs typeface="Times New Roman" pitchFamily="18" charset="0"/>
                      </a:endParaRPr>
                    </a:p>
                  </a:txBody>
                  <a:tcPr anchor="ctr">
                    <a:solidFill>
                      <a:schemeClr val="accent1">
                        <a:tint val="40000"/>
                        <a:alpha val="60000"/>
                      </a:schemeClr>
                    </a:solidFill>
                  </a:tcPr>
                </a:tc>
                <a:tc>
                  <a:txBody>
                    <a:bodyPr/>
                    <a:lstStyle/>
                    <a:p>
                      <a:pPr algn="ctr" rtl="1"/>
                      <a:r>
                        <a:rPr lang="fa-IR" sz="2000" kern="1200" dirty="0">
                          <a:solidFill>
                            <a:schemeClr val="accent1">
                              <a:lumMod val="75000"/>
                            </a:schemeClr>
                          </a:solidFill>
                          <a:latin typeface="+mn-lt"/>
                          <a:ea typeface="+mn-ea"/>
                          <a:cs typeface="B Koodak" pitchFamily="2" charset="-78"/>
                        </a:rPr>
                        <a:t>2500</a:t>
                      </a:r>
                    </a:p>
                  </a:txBody>
                  <a:tcPr anchor="ctr">
                    <a:solidFill>
                      <a:schemeClr val="accent1">
                        <a:tint val="40000"/>
                        <a:alpha val="60000"/>
                      </a:schemeClr>
                    </a:solidFill>
                  </a:tcPr>
                </a:tc>
                <a:extLst>
                  <a:ext uri="{0D108BD9-81ED-4DB2-BD59-A6C34878D82A}">
                    <a16:rowId xmlns:a16="http://schemas.microsoft.com/office/drawing/2014/main" val="4209478677"/>
                  </a:ext>
                </a:extLst>
              </a:tr>
              <a:tr h="504000">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fa-IR" sz="2000" dirty="0">
                          <a:solidFill>
                            <a:schemeClr val="accent1">
                              <a:lumMod val="75000"/>
                            </a:schemeClr>
                          </a:solidFill>
                          <a:cs typeface="B Koodak" pitchFamily="2" charset="-78"/>
                        </a:rPr>
                        <a:t>ارتباط با سایر نرم افزارهای حوزه های کاری شرکت توزیع برق</a:t>
                      </a:r>
                    </a:p>
                  </a:txBody>
                  <a:tcPr anchor="ctr">
                    <a:solidFill>
                      <a:schemeClr val="accent1">
                        <a:tint val="20000"/>
                        <a:alpha val="60000"/>
                      </a:schemeClr>
                    </a:solidFill>
                  </a:tcPr>
                </a:tc>
                <a:tc>
                  <a:txBody>
                    <a:bodyPr/>
                    <a:lstStyle/>
                    <a:p>
                      <a:pPr algn="ctr" rtl="1"/>
                      <a:r>
                        <a:rPr lang="fa-IR" sz="2000" kern="1200" dirty="0">
                          <a:solidFill>
                            <a:schemeClr val="accent1">
                              <a:lumMod val="75000"/>
                            </a:schemeClr>
                          </a:solidFill>
                          <a:latin typeface="+mn-lt"/>
                          <a:ea typeface="+mn-ea"/>
                          <a:cs typeface="B Koodak" pitchFamily="2" charset="-78"/>
                        </a:rPr>
                        <a:t>2000</a:t>
                      </a:r>
                    </a:p>
                  </a:txBody>
                  <a:tcPr anchor="ctr">
                    <a:solidFill>
                      <a:schemeClr val="accent1">
                        <a:tint val="20000"/>
                        <a:alpha val="60000"/>
                      </a:schemeClr>
                    </a:solidFill>
                  </a:tcPr>
                </a:tc>
                <a:extLst>
                  <a:ext uri="{0D108BD9-81ED-4DB2-BD59-A6C34878D82A}">
                    <a16:rowId xmlns:a16="http://schemas.microsoft.com/office/drawing/2014/main" val="3465617349"/>
                  </a:ext>
                </a:extLst>
              </a:tr>
              <a:tr h="504000">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fa-IR" sz="2000" dirty="0">
                          <a:solidFill>
                            <a:schemeClr val="accent1">
                              <a:lumMod val="75000"/>
                            </a:schemeClr>
                          </a:solidFill>
                          <a:cs typeface="B Koodak" pitchFamily="2" charset="-78"/>
                        </a:rPr>
                        <a:t>برگزاری سمینار و دوره های آموزشی </a:t>
                      </a:r>
                      <a:r>
                        <a:rPr lang="en-US" sz="2000" dirty="0">
                          <a:solidFill>
                            <a:schemeClr val="accent1">
                              <a:lumMod val="75000"/>
                            </a:schemeClr>
                          </a:solidFill>
                          <a:latin typeface="Times New Roman" pitchFamily="18" charset="0"/>
                          <a:cs typeface="Times New Roman" pitchFamily="18" charset="0"/>
                        </a:rPr>
                        <a:t>GIS</a:t>
                      </a:r>
                      <a:endParaRPr lang="fa-IR" sz="2000" dirty="0">
                        <a:solidFill>
                          <a:schemeClr val="accent1">
                            <a:lumMod val="75000"/>
                          </a:schemeClr>
                        </a:solidFill>
                        <a:latin typeface="Times New Roman" pitchFamily="18" charset="0"/>
                        <a:cs typeface="Times New Roman" pitchFamily="18" charset="0"/>
                      </a:endParaRPr>
                    </a:p>
                  </a:txBody>
                  <a:tcPr anchor="ctr">
                    <a:solidFill>
                      <a:schemeClr val="accent1">
                        <a:tint val="40000"/>
                        <a:alpha val="60000"/>
                      </a:schemeClr>
                    </a:solidFill>
                  </a:tcPr>
                </a:tc>
                <a:tc>
                  <a:txBody>
                    <a:bodyPr/>
                    <a:lstStyle/>
                    <a:p>
                      <a:pPr algn="ctr" rtl="1"/>
                      <a:r>
                        <a:rPr lang="fa-IR" sz="2000" kern="1200" dirty="0">
                          <a:solidFill>
                            <a:schemeClr val="accent1">
                              <a:lumMod val="75000"/>
                            </a:schemeClr>
                          </a:solidFill>
                          <a:latin typeface="+mn-lt"/>
                          <a:ea typeface="+mn-ea"/>
                          <a:cs typeface="B Koodak" pitchFamily="2" charset="-78"/>
                        </a:rPr>
                        <a:t>500</a:t>
                      </a:r>
                    </a:p>
                  </a:txBody>
                  <a:tcPr anchor="ctr">
                    <a:solidFill>
                      <a:schemeClr val="accent1">
                        <a:tint val="40000"/>
                        <a:alpha val="60000"/>
                      </a:schemeClr>
                    </a:solidFill>
                  </a:tcPr>
                </a:tc>
                <a:extLst>
                  <a:ext uri="{0D108BD9-81ED-4DB2-BD59-A6C34878D82A}">
                    <a16:rowId xmlns:a16="http://schemas.microsoft.com/office/drawing/2014/main" val="3011609793"/>
                  </a:ext>
                </a:extLst>
              </a:tr>
              <a:tr h="504000">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fa-IR" sz="2000" dirty="0">
                          <a:solidFill>
                            <a:schemeClr val="accent1">
                              <a:lumMod val="75000"/>
                            </a:schemeClr>
                          </a:solidFill>
                          <a:cs typeface="B Koodak" pitchFamily="2" charset="-78"/>
                        </a:rPr>
                        <a:t>خرید تجهیزات تخصصی </a:t>
                      </a:r>
                      <a:r>
                        <a:rPr lang="en-US" sz="2000" dirty="0">
                          <a:solidFill>
                            <a:schemeClr val="accent1">
                              <a:lumMod val="75000"/>
                            </a:schemeClr>
                          </a:solidFill>
                          <a:latin typeface="Times New Roman" pitchFamily="18" charset="0"/>
                          <a:cs typeface="Times New Roman" pitchFamily="18" charset="0"/>
                        </a:rPr>
                        <a:t>GIS</a:t>
                      </a:r>
                    </a:p>
                  </a:txBody>
                  <a:tcPr anchor="ctr">
                    <a:solidFill>
                      <a:schemeClr val="accent1">
                        <a:tint val="20000"/>
                        <a:alpha val="60000"/>
                      </a:schemeClr>
                    </a:solidFill>
                  </a:tcPr>
                </a:tc>
                <a:tc>
                  <a:txBody>
                    <a:bodyPr/>
                    <a:lstStyle/>
                    <a:p>
                      <a:pPr algn="ctr" rtl="1"/>
                      <a:r>
                        <a:rPr lang="fa-IR" sz="2000" kern="1200" dirty="0">
                          <a:solidFill>
                            <a:schemeClr val="accent1">
                              <a:lumMod val="75000"/>
                            </a:schemeClr>
                          </a:solidFill>
                          <a:latin typeface="+mn-lt"/>
                          <a:ea typeface="+mn-ea"/>
                          <a:cs typeface="B Koodak" pitchFamily="2" charset="-78"/>
                        </a:rPr>
                        <a:t>3500</a:t>
                      </a:r>
                    </a:p>
                  </a:txBody>
                  <a:tcPr anchor="ctr">
                    <a:solidFill>
                      <a:schemeClr val="accent1">
                        <a:tint val="20000"/>
                        <a:alpha val="60000"/>
                      </a:schemeClr>
                    </a:solidFill>
                  </a:tcPr>
                </a:tc>
                <a:extLst>
                  <a:ext uri="{0D108BD9-81ED-4DB2-BD59-A6C34878D82A}">
                    <a16:rowId xmlns:a16="http://schemas.microsoft.com/office/drawing/2014/main" val="199761723"/>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strips(downLeft)">
                                      <p:cBhvr>
                                        <p:cTn id="7" dur="500"/>
                                        <p:tgtEl>
                                          <p:spTgt spid="3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7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06.jpg"/>
          <p:cNvPicPr>
            <a:picLocks noChangeAspect="1"/>
          </p:cNvPicPr>
          <p:nvPr/>
        </p:nvPicPr>
        <p:blipFill>
          <a:blip r:embed="rId2" cstate="print">
            <a:grayscl/>
          </a:blip>
          <a:stretch>
            <a:fillRect/>
          </a:stretch>
        </p:blipFill>
        <p:spPr>
          <a:xfrm flipV="1">
            <a:off x="0" y="0"/>
            <a:ext cx="9144000" cy="6858000"/>
          </a:xfrm>
          <a:prstGeom prst="rect">
            <a:avLst/>
          </a:prstGeom>
        </p:spPr>
      </p:pic>
      <p:sp>
        <p:nvSpPr>
          <p:cNvPr id="38" name="Title 1"/>
          <p:cNvSpPr>
            <a:spLocks noGrp="1"/>
          </p:cNvSpPr>
          <p:nvPr>
            <p:ph type="title"/>
          </p:nvPr>
        </p:nvSpPr>
        <p:spPr>
          <a:xfrm>
            <a:off x="500034" y="142852"/>
            <a:ext cx="8229600" cy="796908"/>
          </a:xfrm>
        </p:spPr>
        <p:txBody>
          <a:bodyPr>
            <a:normAutofit/>
          </a:bodyPr>
          <a:lstStyle/>
          <a:p>
            <a:pPr algn="r" rtl="1"/>
            <a:r>
              <a:rPr lang="fa-IR" sz="2800" dirty="0">
                <a:solidFill>
                  <a:schemeClr val="accent2">
                    <a:lumMod val="75000"/>
                  </a:schemeClr>
                </a:solidFill>
                <a:effectLst>
                  <a:outerShdw blurRad="38100" dist="38100" dir="2700000" algn="tl">
                    <a:srgbClr val="000000">
                      <a:alpha val="43137"/>
                    </a:srgbClr>
                  </a:outerShdw>
                </a:effectLst>
                <a:cs typeface="B Titr" pitchFamily="2" charset="-78"/>
              </a:rPr>
              <a:t>مطالعات سیستم، طراحی و اجرای پروژه ها</a:t>
            </a:r>
            <a:endParaRPr lang="en-US" sz="2800" b="1" dirty="0">
              <a:solidFill>
                <a:schemeClr val="accent2">
                  <a:lumMod val="75000"/>
                </a:schemeClr>
              </a:solidFill>
              <a:effectLst>
                <a:outerShdw blurRad="38100" dist="38100" dir="2700000" algn="tl">
                  <a:srgbClr val="000000">
                    <a:alpha val="43137"/>
                  </a:srgbClr>
                </a:outerShdw>
              </a:effectLst>
              <a:cs typeface="B Titr" pitchFamily="2" charset="-78"/>
            </a:endParaRPr>
          </a:p>
        </p:txBody>
      </p:sp>
      <p:sp>
        <p:nvSpPr>
          <p:cNvPr id="39" name="Rounded Rectangle 38"/>
          <p:cNvSpPr/>
          <p:nvPr/>
        </p:nvSpPr>
        <p:spPr>
          <a:xfrm>
            <a:off x="1357290" y="857232"/>
            <a:ext cx="7632000" cy="142876"/>
          </a:xfrm>
          <a:prstGeom prst="roundRect">
            <a:avLst/>
          </a:prstGeom>
          <a:gradFill flip="none" rotWithShape="1">
            <a:gsLst>
              <a:gs pos="100000">
                <a:schemeClr val="accent2">
                  <a:lumMod val="20000"/>
                  <a:lumOff val="80000"/>
                  <a:alpha val="0"/>
                </a:schemeClr>
              </a:gs>
              <a:gs pos="100000">
                <a:schemeClr val="bg1">
                  <a:lumMod val="85000"/>
                </a:schemeClr>
              </a:gs>
              <a:gs pos="81000">
                <a:schemeClr val="accent2">
                  <a:lumMod val="40000"/>
                  <a:lumOff val="60000"/>
                </a:schemeClr>
              </a:gs>
              <a:gs pos="60000">
                <a:schemeClr val="accent2">
                  <a:lumMod val="60000"/>
                  <a:lumOff val="40000"/>
                </a:schemeClr>
              </a:gs>
              <a:gs pos="32000">
                <a:schemeClr val="accent2">
                  <a:lumMod val="75000"/>
                </a:schemeClr>
              </a:gs>
            </a:gsLst>
            <a:path path="circle">
              <a:fillToRect l="100000" t="100000"/>
            </a:path>
            <a:tileRect r="-100000" b="-100000"/>
          </a:gradFill>
          <a:ln>
            <a:noFill/>
          </a:ln>
          <a:effectLst>
            <a:outerShdw blurRad="149987" dist="250190" dir="8460000" algn="ctr">
              <a:srgbClr val="000000">
                <a:alpha val="28000"/>
              </a:srgbClr>
            </a:outerShdw>
          </a:effectLst>
        </p:spPr>
        <p:style>
          <a:lnRef idx="1">
            <a:schemeClr val="dk1"/>
          </a:lnRef>
          <a:fillRef idx="2">
            <a:schemeClr val="dk1"/>
          </a:fillRef>
          <a:effectRef idx="1">
            <a:schemeClr val="dk1"/>
          </a:effectRef>
          <a:fontRef idx="minor">
            <a:schemeClr val="dk1"/>
          </a:fontRef>
        </p:style>
        <p:txBody>
          <a:bodyPr rtlCol="0" anchor="ctr"/>
          <a:lstStyle/>
          <a:p>
            <a:r>
              <a:rPr lang="fa-IR" sz="2400" dirty="0">
                <a:solidFill>
                  <a:schemeClr val="bg1"/>
                </a:solidFill>
                <a:cs typeface="B Titr" pitchFamily="2" charset="-78"/>
              </a:rPr>
              <a:t>  </a:t>
            </a:r>
            <a:endParaRPr lang="en-US" sz="2400" dirty="0">
              <a:solidFill>
                <a:schemeClr val="bg1"/>
              </a:solidFill>
              <a:cs typeface="B Titr" pitchFamily="2" charset="-78"/>
            </a:endParaRPr>
          </a:p>
        </p:txBody>
      </p:sp>
      <p:sp>
        <p:nvSpPr>
          <p:cNvPr id="7" name="Content Placeholder 2"/>
          <p:cNvSpPr>
            <a:spLocks noGrp="1"/>
          </p:cNvSpPr>
          <p:nvPr>
            <p:ph idx="1"/>
          </p:nvPr>
        </p:nvSpPr>
        <p:spPr>
          <a:xfrm>
            <a:off x="571500" y="1219200"/>
            <a:ext cx="8358218" cy="4852988"/>
          </a:xfrm>
        </p:spPr>
        <p:txBody>
          <a:bodyPr>
            <a:normAutofit/>
          </a:bodyPr>
          <a:lstStyle/>
          <a:p>
            <a:pPr marL="109537" indent="0" algn="r" rtl="1">
              <a:buNone/>
            </a:pPr>
            <a:endParaRPr lang="fa-IR" sz="1000" dirty="0">
              <a:solidFill>
                <a:schemeClr val="accent1">
                  <a:lumMod val="75000"/>
                </a:schemeClr>
              </a:solidFill>
              <a:cs typeface="B Koodak" pitchFamily="2" charset="-78"/>
            </a:endParaRPr>
          </a:p>
          <a:p>
            <a:pPr marL="109537" indent="0" algn="r" rtl="1">
              <a:buNone/>
            </a:pPr>
            <a:endParaRPr lang="fa-IR" sz="1000" dirty="0">
              <a:solidFill>
                <a:schemeClr val="accent1">
                  <a:lumMod val="75000"/>
                </a:schemeClr>
              </a:solidFill>
              <a:cs typeface="B Koodak" pitchFamily="2" charset="-78"/>
            </a:endParaRPr>
          </a:p>
          <a:p>
            <a:pPr marL="109537" indent="0" algn="r" rtl="1">
              <a:buNone/>
            </a:pPr>
            <a:endParaRPr lang="fa-IR" sz="1000" dirty="0">
              <a:solidFill>
                <a:schemeClr val="accent1">
                  <a:lumMod val="75000"/>
                </a:schemeClr>
              </a:solidFill>
              <a:cs typeface="B Koodak" pitchFamily="2" charset="-78"/>
            </a:endParaRPr>
          </a:p>
          <a:p>
            <a:pPr marL="109537" indent="0" algn="r" rtl="1">
              <a:buNone/>
            </a:pPr>
            <a:endParaRPr lang="en-US" sz="1000" dirty="0">
              <a:solidFill>
                <a:schemeClr val="accent1">
                  <a:lumMod val="75000"/>
                </a:schemeClr>
              </a:solidFill>
              <a:latin typeface="Times New Roman" pitchFamily="18" charset="0"/>
              <a:cs typeface="Times New Roman" pitchFamily="18" charset="0"/>
            </a:endParaRPr>
          </a:p>
          <a:p>
            <a:pPr marL="109537" indent="0" algn="r" rtl="1">
              <a:buNone/>
            </a:pPr>
            <a:endParaRPr lang="fa-IR" sz="1000" dirty="0">
              <a:solidFill>
                <a:schemeClr val="accent1">
                  <a:lumMod val="75000"/>
                </a:schemeClr>
              </a:solidFill>
              <a:latin typeface="Times New Roman" pitchFamily="18" charset="0"/>
              <a:cs typeface="Times New Roman" pitchFamily="18" charset="0"/>
            </a:endParaRPr>
          </a:p>
          <a:p>
            <a:pPr marL="109537" indent="0" algn="r" rtl="1">
              <a:buNone/>
            </a:pPr>
            <a:endParaRPr lang="fa-IR" sz="1000" dirty="0">
              <a:solidFill>
                <a:schemeClr val="accent1">
                  <a:lumMod val="75000"/>
                </a:schemeClr>
              </a:solidFill>
            </a:endParaRPr>
          </a:p>
          <a:p>
            <a:pPr marL="109537" indent="0" algn="r" rtl="1">
              <a:buNone/>
            </a:pPr>
            <a:endParaRPr lang="fa-IR" sz="1000" dirty="0">
              <a:solidFill>
                <a:schemeClr val="accent1">
                  <a:lumMod val="75000"/>
                </a:schemeClr>
              </a:solidFill>
              <a:latin typeface="Times New Roman" pitchFamily="18" charset="0"/>
              <a:cs typeface="Times New Roman" pitchFamily="18" charset="0"/>
            </a:endParaRPr>
          </a:p>
        </p:txBody>
      </p:sp>
      <p:graphicFrame>
        <p:nvGraphicFramePr>
          <p:cNvPr id="3" name="Table 2">
            <a:extLst>
              <a:ext uri="{FF2B5EF4-FFF2-40B4-BE49-F238E27FC236}">
                <a16:creationId xmlns:a16="http://schemas.microsoft.com/office/drawing/2014/main" id="{03D10764-48E2-4915-9755-E858ECE16944}"/>
              </a:ext>
            </a:extLst>
          </p:cNvPr>
          <p:cNvGraphicFramePr>
            <a:graphicFrameLocks noGrp="1"/>
          </p:cNvGraphicFramePr>
          <p:nvPr>
            <p:extLst>
              <p:ext uri="{D42A27DB-BD31-4B8C-83A1-F6EECF244321}">
                <p14:modId xmlns:p14="http://schemas.microsoft.com/office/powerpoint/2010/main" val="51782834"/>
              </p:ext>
            </p:extLst>
          </p:nvPr>
        </p:nvGraphicFramePr>
        <p:xfrm>
          <a:off x="571501" y="1052736"/>
          <a:ext cx="8158134" cy="4785360"/>
        </p:xfrm>
        <a:graphic>
          <a:graphicData uri="http://schemas.openxmlformats.org/drawingml/2006/table">
            <a:tbl>
              <a:tblPr rtl="1" firstRow="1" bandRow="1">
                <a:tableStyleId>{7DF18680-E054-41AD-8BC1-D1AEF772440D}</a:tableStyleId>
              </a:tblPr>
              <a:tblGrid>
                <a:gridCol w="5572271">
                  <a:extLst>
                    <a:ext uri="{9D8B030D-6E8A-4147-A177-3AD203B41FA5}">
                      <a16:colId xmlns:a16="http://schemas.microsoft.com/office/drawing/2014/main" val="2983701071"/>
                    </a:ext>
                  </a:extLst>
                </a:gridCol>
                <a:gridCol w="2585863">
                  <a:extLst>
                    <a:ext uri="{9D8B030D-6E8A-4147-A177-3AD203B41FA5}">
                      <a16:colId xmlns:a16="http://schemas.microsoft.com/office/drawing/2014/main" val="1076897433"/>
                    </a:ext>
                  </a:extLst>
                </a:gridCol>
              </a:tblGrid>
              <a:tr h="225383">
                <a:tc>
                  <a:txBody>
                    <a:bodyPr/>
                    <a:lstStyle/>
                    <a:p>
                      <a:pPr algn="ctr" rtl="1"/>
                      <a:r>
                        <a:rPr lang="fa-IR" sz="2000" dirty="0">
                          <a:cs typeface="B Titr" pitchFamily="2" charset="-78"/>
                        </a:rPr>
                        <a:t>عنوان</a:t>
                      </a:r>
                    </a:p>
                  </a:txBody>
                  <a:tcPr anchor="ctr"/>
                </a:tc>
                <a:tc>
                  <a:txBody>
                    <a:bodyPr/>
                    <a:lstStyle/>
                    <a:p>
                      <a:pPr algn="ctr" rtl="1"/>
                      <a:r>
                        <a:rPr lang="fa-IR" sz="2000" dirty="0">
                          <a:cs typeface="B Titr" pitchFamily="2" charset="-78"/>
                        </a:rPr>
                        <a:t>بودجه (میلیون ریال)</a:t>
                      </a:r>
                    </a:p>
                  </a:txBody>
                  <a:tcPr anchor="ctr"/>
                </a:tc>
                <a:extLst>
                  <a:ext uri="{0D108BD9-81ED-4DB2-BD59-A6C34878D82A}">
                    <a16:rowId xmlns:a16="http://schemas.microsoft.com/office/drawing/2014/main" val="3061552586"/>
                  </a:ext>
                </a:extLst>
              </a:tr>
              <a:tr h="350520">
                <a:tc>
                  <a:txBody>
                    <a:bodyPr/>
                    <a:lstStyle/>
                    <a:p>
                      <a:pPr algn="r" rtl="1">
                        <a:buFont typeface="Wingdings" pitchFamily="2" charset="2"/>
                        <a:buNone/>
                      </a:pPr>
                      <a:r>
                        <a:rPr lang="fa-IR" sz="1800" kern="1200" dirty="0">
                          <a:solidFill>
                            <a:schemeClr val="accent3">
                              <a:lumMod val="50000"/>
                            </a:schemeClr>
                          </a:solidFill>
                          <a:latin typeface="+mn-lt"/>
                          <a:ea typeface="+mn-ea"/>
                          <a:cs typeface="B Koodak" pitchFamily="2" charset="-78"/>
                        </a:rPr>
                        <a:t>مطالعات سیستم</a:t>
                      </a:r>
                    </a:p>
                  </a:txBody>
                  <a:tcPr anchor="ctr"/>
                </a:tc>
                <a:tc>
                  <a:txBody>
                    <a:bodyPr/>
                    <a:lstStyle/>
                    <a:p>
                      <a:pPr algn="ctr" rtl="1"/>
                      <a:r>
                        <a:rPr lang="fa-IR" sz="1800" kern="1200" dirty="0">
                          <a:solidFill>
                            <a:schemeClr val="accent3">
                              <a:lumMod val="50000"/>
                            </a:schemeClr>
                          </a:solidFill>
                          <a:latin typeface="+mn-lt"/>
                          <a:ea typeface="+mn-ea"/>
                          <a:cs typeface="B Koodak" pitchFamily="2" charset="-78"/>
                        </a:rPr>
                        <a:t>7500</a:t>
                      </a:r>
                    </a:p>
                  </a:txBody>
                  <a:tcPr anchor="ctr"/>
                </a:tc>
                <a:extLst>
                  <a:ext uri="{0D108BD9-81ED-4DB2-BD59-A6C34878D82A}">
                    <a16:rowId xmlns:a16="http://schemas.microsoft.com/office/drawing/2014/main" val="1389874306"/>
                  </a:ext>
                </a:extLst>
              </a:tr>
              <a:tr h="350520">
                <a:tc>
                  <a:txBody>
                    <a:bodyPr/>
                    <a:lstStyle/>
                    <a:p>
                      <a:pPr marL="0" marR="0" indent="0" algn="r" defTabSz="914400" rtl="1" eaLnBrk="1" fontAlgn="auto" latinLnBrk="0" hangingPunct="1">
                        <a:lnSpc>
                          <a:spcPct val="100000"/>
                        </a:lnSpc>
                        <a:spcBef>
                          <a:spcPts val="0"/>
                        </a:spcBef>
                        <a:spcAft>
                          <a:spcPts val="0"/>
                        </a:spcAft>
                        <a:buClrTx/>
                        <a:buSzTx/>
                        <a:buFont typeface="Wingdings" pitchFamily="2" charset="2"/>
                        <a:buNone/>
                        <a:tabLst/>
                        <a:defRPr/>
                      </a:pPr>
                      <a:r>
                        <a:rPr lang="fa-IR" sz="1800" kern="1200" dirty="0">
                          <a:solidFill>
                            <a:schemeClr val="accent3">
                              <a:lumMod val="50000"/>
                            </a:schemeClr>
                          </a:solidFill>
                          <a:latin typeface="+mn-lt"/>
                          <a:ea typeface="+mn-ea"/>
                          <a:cs typeface="B Koodak" pitchFamily="2" charset="-78"/>
                        </a:rPr>
                        <a:t>تهیه طرح‌های جامع</a:t>
                      </a:r>
                    </a:p>
                  </a:txBody>
                  <a:tcPr anchor="ctr"/>
                </a:tc>
                <a:tc>
                  <a:txBody>
                    <a:bodyPr/>
                    <a:lstStyle/>
                    <a:p>
                      <a:pPr algn="ctr" rtl="1"/>
                      <a:r>
                        <a:rPr lang="fa-IR" sz="1800" kern="1200" dirty="0">
                          <a:solidFill>
                            <a:schemeClr val="accent3">
                              <a:lumMod val="50000"/>
                            </a:schemeClr>
                          </a:solidFill>
                          <a:latin typeface="+mn-lt"/>
                          <a:ea typeface="+mn-ea"/>
                          <a:cs typeface="B Koodak" pitchFamily="2" charset="-78"/>
                        </a:rPr>
                        <a:t>11000</a:t>
                      </a:r>
                    </a:p>
                  </a:txBody>
                  <a:tcPr anchor="ctr"/>
                </a:tc>
                <a:extLst>
                  <a:ext uri="{0D108BD9-81ED-4DB2-BD59-A6C34878D82A}">
                    <a16:rowId xmlns:a16="http://schemas.microsoft.com/office/drawing/2014/main" val="10002"/>
                  </a:ext>
                </a:extLst>
              </a:tr>
              <a:tr h="262476">
                <a:tc>
                  <a:txBody>
                    <a:bodyPr/>
                    <a:lstStyle/>
                    <a:p>
                      <a:pPr marL="0" marR="0" indent="0" algn="r" defTabSz="914400" rtl="1" eaLnBrk="1" fontAlgn="auto" latinLnBrk="0" hangingPunct="1">
                        <a:lnSpc>
                          <a:spcPct val="100000"/>
                        </a:lnSpc>
                        <a:spcBef>
                          <a:spcPts val="0"/>
                        </a:spcBef>
                        <a:spcAft>
                          <a:spcPts val="0"/>
                        </a:spcAft>
                        <a:buClrTx/>
                        <a:buSzTx/>
                        <a:buFont typeface="Wingdings" pitchFamily="2" charset="2"/>
                        <a:buNone/>
                        <a:tabLst/>
                        <a:defRPr/>
                      </a:pPr>
                      <a:r>
                        <a:rPr lang="fa-IR" sz="1800" kern="1200" dirty="0">
                          <a:solidFill>
                            <a:schemeClr val="accent3">
                              <a:lumMod val="50000"/>
                            </a:schemeClr>
                          </a:solidFill>
                          <a:latin typeface="+mn-lt"/>
                          <a:ea typeface="+mn-ea"/>
                          <a:cs typeface="B Koodak" pitchFamily="2" charset="-78"/>
                        </a:rPr>
                        <a:t>مطالعات کاهش تلفات</a:t>
                      </a:r>
                    </a:p>
                  </a:txBody>
                  <a:tcPr anchor="ctr"/>
                </a:tc>
                <a:tc>
                  <a:txBody>
                    <a:bodyPr/>
                    <a:lstStyle/>
                    <a:p>
                      <a:pPr algn="ctr" rtl="1"/>
                      <a:r>
                        <a:rPr lang="fa-IR" sz="1800" kern="1200" dirty="0">
                          <a:solidFill>
                            <a:schemeClr val="accent3">
                              <a:lumMod val="50000"/>
                            </a:schemeClr>
                          </a:solidFill>
                          <a:latin typeface="+mn-lt"/>
                          <a:ea typeface="+mn-ea"/>
                          <a:cs typeface="B Koodak" pitchFamily="2" charset="-78"/>
                        </a:rPr>
                        <a:t>1000</a:t>
                      </a:r>
                    </a:p>
                  </a:txBody>
                  <a:tcPr anchor="ctr"/>
                </a:tc>
                <a:extLst>
                  <a:ext uri="{0D108BD9-81ED-4DB2-BD59-A6C34878D82A}">
                    <a16:rowId xmlns:a16="http://schemas.microsoft.com/office/drawing/2014/main" val="10003"/>
                  </a:ext>
                </a:extLst>
              </a:tr>
              <a:tr h="238614">
                <a:tc>
                  <a:txBody>
                    <a:bodyPr/>
                    <a:lstStyle/>
                    <a:p>
                      <a:pPr marL="0" marR="0" indent="0" algn="r" defTabSz="914400" rtl="1" eaLnBrk="1" fontAlgn="auto" latinLnBrk="0" hangingPunct="1">
                        <a:lnSpc>
                          <a:spcPct val="100000"/>
                        </a:lnSpc>
                        <a:spcBef>
                          <a:spcPts val="0"/>
                        </a:spcBef>
                        <a:spcAft>
                          <a:spcPts val="0"/>
                        </a:spcAft>
                        <a:buClrTx/>
                        <a:buSzTx/>
                        <a:buFont typeface="Wingdings" pitchFamily="2" charset="2"/>
                        <a:buNone/>
                        <a:tabLst/>
                        <a:defRPr/>
                      </a:pPr>
                      <a:r>
                        <a:rPr lang="fa-IR" sz="1800" kern="1200" dirty="0">
                          <a:solidFill>
                            <a:schemeClr val="accent3">
                              <a:lumMod val="50000"/>
                            </a:schemeClr>
                          </a:solidFill>
                          <a:latin typeface="+mn-lt"/>
                          <a:ea typeface="+mn-ea"/>
                          <a:cs typeface="B Koodak" pitchFamily="2" charset="-78"/>
                        </a:rPr>
                        <a:t>مطالعات اتصال منابع توليد پراکنده و ریزشبکه‌ها به شبکه</a:t>
                      </a:r>
                    </a:p>
                  </a:txBody>
                  <a:tcPr anchor="ctr"/>
                </a:tc>
                <a:tc>
                  <a:txBody>
                    <a:bodyPr/>
                    <a:lstStyle/>
                    <a:p>
                      <a:pPr algn="ctr" rtl="1"/>
                      <a:r>
                        <a:rPr lang="fa-IR" sz="1800" kern="1200" dirty="0">
                          <a:solidFill>
                            <a:schemeClr val="accent3">
                              <a:lumMod val="50000"/>
                            </a:schemeClr>
                          </a:solidFill>
                          <a:latin typeface="+mn-lt"/>
                          <a:ea typeface="+mn-ea"/>
                          <a:cs typeface="B Koodak" pitchFamily="2" charset="-78"/>
                        </a:rPr>
                        <a:t>2700</a:t>
                      </a:r>
                    </a:p>
                  </a:txBody>
                  <a:tcPr anchor="ctr"/>
                </a:tc>
                <a:extLst>
                  <a:ext uri="{0D108BD9-81ED-4DB2-BD59-A6C34878D82A}">
                    <a16:rowId xmlns:a16="http://schemas.microsoft.com/office/drawing/2014/main" val="10004"/>
                  </a:ext>
                </a:extLst>
              </a:tr>
              <a:tr h="225383">
                <a:tc>
                  <a:txBody>
                    <a:bodyPr/>
                    <a:lstStyle/>
                    <a:p>
                      <a:pPr marL="0" marR="0" indent="0" algn="r" defTabSz="914400" rtl="1" eaLnBrk="1" fontAlgn="auto" latinLnBrk="0" hangingPunct="1">
                        <a:lnSpc>
                          <a:spcPct val="100000"/>
                        </a:lnSpc>
                        <a:spcBef>
                          <a:spcPts val="0"/>
                        </a:spcBef>
                        <a:spcAft>
                          <a:spcPts val="0"/>
                        </a:spcAft>
                        <a:buClrTx/>
                        <a:buSzTx/>
                        <a:buFont typeface="Wingdings" pitchFamily="2" charset="2"/>
                        <a:buNone/>
                        <a:tabLst/>
                        <a:defRPr/>
                      </a:pPr>
                      <a:r>
                        <a:rPr lang="fa-IR" sz="1800" kern="1200" dirty="0">
                          <a:solidFill>
                            <a:schemeClr val="accent3">
                              <a:lumMod val="50000"/>
                            </a:schemeClr>
                          </a:solidFill>
                          <a:latin typeface="+mn-lt"/>
                          <a:ea typeface="+mn-ea"/>
                          <a:cs typeface="B Koodak" pitchFamily="2" charset="-78"/>
                        </a:rPr>
                        <a:t>مطالعات اصلاح کیفیت سرویس‌دهی</a:t>
                      </a:r>
                    </a:p>
                  </a:txBody>
                  <a:tcPr anchor="ctr"/>
                </a:tc>
                <a:tc>
                  <a:txBody>
                    <a:bodyPr/>
                    <a:lstStyle/>
                    <a:p>
                      <a:pPr algn="ctr" rtl="1"/>
                      <a:r>
                        <a:rPr lang="fa-IR" sz="1800" kern="1200" dirty="0">
                          <a:solidFill>
                            <a:schemeClr val="accent3">
                              <a:lumMod val="50000"/>
                            </a:schemeClr>
                          </a:solidFill>
                          <a:latin typeface="+mn-lt"/>
                          <a:ea typeface="+mn-ea"/>
                          <a:cs typeface="B Koodak" pitchFamily="2" charset="-78"/>
                        </a:rPr>
                        <a:t>1000</a:t>
                      </a:r>
                    </a:p>
                  </a:txBody>
                  <a:tcPr anchor="ctr"/>
                </a:tc>
                <a:extLst>
                  <a:ext uri="{0D108BD9-81ED-4DB2-BD59-A6C34878D82A}">
                    <a16:rowId xmlns:a16="http://schemas.microsoft.com/office/drawing/2014/main" val="10005"/>
                  </a:ext>
                </a:extLst>
              </a:tr>
              <a:tr h="225383">
                <a:tc>
                  <a:txBody>
                    <a:bodyPr/>
                    <a:lstStyle/>
                    <a:p>
                      <a:pPr marL="0" marR="0" indent="0" algn="r" defTabSz="914400" rtl="1" eaLnBrk="1" fontAlgn="auto" latinLnBrk="0" hangingPunct="1">
                        <a:lnSpc>
                          <a:spcPct val="100000"/>
                        </a:lnSpc>
                        <a:spcBef>
                          <a:spcPts val="0"/>
                        </a:spcBef>
                        <a:spcAft>
                          <a:spcPts val="0"/>
                        </a:spcAft>
                        <a:buClrTx/>
                        <a:buSzTx/>
                        <a:buFont typeface="Wingdings" pitchFamily="2" charset="2"/>
                        <a:buNone/>
                        <a:tabLst/>
                        <a:defRPr/>
                      </a:pPr>
                      <a:r>
                        <a:rPr lang="fa-IR" sz="1800" kern="1200" dirty="0">
                          <a:solidFill>
                            <a:schemeClr val="accent3">
                              <a:lumMod val="50000"/>
                            </a:schemeClr>
                          </a:solidFill>
                          <a:latin typeface="+mn-lt"/>
                          <a:ea typeface="+mn-ea"/>
                          <a:cs typeface="B Koodak" pitchFamily="2" charset="-78"/>
                        </a:rPr>
                        <a:t>بهبود کيفيت توان</a:t>
                      </a:r>
                    </a:p>
                  </a:txBody>
                  <a:tcPr anchor="ctr"/>
                </a:tc>
                <a:tc>
                  <a:txBody>
                    <a:bodyPr/>
                    <a:lstStyle/>
                    <a:p>
                      <a:pPr algn="ctr" rtl="1"/>
                      <a:r>
                        <a:rPr lang="fa-IR" sz="1800" kern="1200" dirty="0">
                          <a:solidFill>
                            <a:schemeClr val="accent3">
                              <a:lumMod val="50000"/>
                            </a:schemeClr>
                          </a:solidFill>
                          <a:latin typeface="+mn-lt"/>
                          <a:ea typeface="+mn-ea"/>
                          <a:cs typeface="B Koodak" pitchFamily="2" charset="-78"/>
                        </a:rPr>
                        <a:t>0</a:t>
                      </a:r>
                    </a:p>
                  </a:txBody>
                  <a:tcPr anchor="ctr"/>
                </a:tc>
                <a:extLst>
                  <a:ext uri="{0D108BD9-81ED-4DB2-BD59-A6C34878D82A}">
                    <a16:rowId xmlns:a16="http://schemas.microsoft.com/office/drawing/2014/main" val="10006"/>
                  </a:ext>
                </a:extLst>
              </a:tr>
              <a:tr h="225383">
                <a:tc>
                  <a:txBody>
                    <a:bodyPr/>
                    <a:lstStyle/>
                    <a:p>
                      <a:pPr marL="0" marR="0" indent="0" algn="r" defTabSz="914400" rtl="1" eaLnBrk="1" fontAlgn="auto" latinLnBrk="0" hangingPunct="1">
                        <a:lnSpc>
                          <a:spcPct val="100000"/>
                        </a:lnSpc>
                        <a:spcBef>
                          <a:spcPts val="0"/>
                        </a:spcBef>
                        <a:spcAft>
                          <a:spcPts val="0"/>
                        </a:spcAft>
                        <a:buClrTx/>
                        <a:buSzTx/>
                        <a:buFont typeface="Wingdings" pitchFamily="2" charset="2"/>
                        <a:buNone/>
                        <a:tabLst/>
                        <a:defRPr/>
                      </a:pPr>
                      <a:r>
                        <a:rPr lang="fa-IR" sz="1800" kern="1200" dirty="0">
                          <a:solidFill>
                            <a:schemeClr val="accent3">
                              <a:lumMod val="50000"/>
                            </a:schemeClr>
                          </a:solidFill>
                          <a:latin typeface="+mn-lt"/>
                          <a:ea typeface="+mn-ea"/>
                          <a:cs typeface="B Koodak" pitchFamily="2" charset="-78"/>
                        </a:rPr>
                        <a:t>مطالعات قابليت اطمينان</a:t>
                      </a:r>
                    </a:p>
                  </a:txBody>
                  <a:tcPr anchor="ctr"/>
                </a:tc>
                <a:tc>
                  <a:txBody>
                    <a:bodyPr/>
                    <a:lstStyle/>
                    <a:p>
                      <a:pPr algn="ctr" rtl="1"/>
                      <a:r>
                        <a:rPr lang="fa-IR" sz="1800" kern="1200" dirty="0">
                          <a:solidFill>
                            <a:schemeClr val="accent3">
                              <a:lumMod val="50000"/>
                            </a:schemeClr>
                          </a:solidFill>
                          <a:latin typeface="+mn-lt"/>
                          <a:ea typeface="+mn-ea"/>
                          <a:cs typeface="B Koodak" pitchFamily="2" charset="-78"/>
                        </a:rPr>
                        <a:t>1500</a:t>
                      </a:r>
                    </a:p>
                  </a:txBody>
                  <a:tcPr anchor="ctr"/>
                </a:tc>
                <a:extLst>
                  <a:ext uri="{0D108BD9-81ED-4DB2-BD59-A6C34878D82A}">
                    <a16:rowId xmlns:a16="http://schemas.microsoft.com/office/drawing/2014/main" val="10007"/>
                  </a:ext>
                </a:extLst>
              </a:tr>
              <a:tr h="225383">
                <a:tc>
                  <a:txBody>
                    <a:bodyPr/>
                    <a:lstStyle/>
                    <a:p>
                      <a:pPr marL="0" marR="0" indent="0" algn="r" defTabSz="914400" rtl="1" eaLnBrk="1" fontAlgn="auto" latinLnBrk="0" hangingPunct="1">
                        <a:lnSpc>
                          <a:spcPct val="100000"/>
                        </a:lnSpc>
                        <a:spcBef>
                          <a:spcPts val="0"/>
                        </a:spcBef>
                        <a:spcAft>
                          <a:spcPts val="0"/>
                        </a:spcAft>
                        <a:buClrTx/>
                        <a:buSzTx/>
                        <a:buFont typeface="Wingdings" pitchFamily="2" charset="2"/>
                        <a:buNone/>
                        <a:tabLst/>
                        <a:defRPr/>
                      </a:pPr>
                      <a:r>
                        <a:rPr lang="fa-IR" sz="1800" kern="1200" dirty="0">
                          <a:solidFill>
                            <a:schemeClr val="accent3">
                              <a:lumMod val="50000"/>
                            </a:schemeClr>
                          </a:solidFill>
                          <a:latin typeface="+mn-lt"/>
                          <a:ea typeface="+mn-ea"/>
                          <a:cs typeface="B Koodak" pitchFamily="2" charset="-78"/>
                        </a:rPr>
                        <a:t>مقاوم‌سازي شبکه در برابر حوادث غیرمترقبه</a:t>
                      </a:r>
                    </a:p>
                  </a:txBody>
                  <a:tcPr anchor="ctr"/>
                </a:tc>
                <a:tc>
                  <a:txBody>
                    <a:bodyPr/>
                    <a:lstStyle/>
                    <a:p>
                      <a:pPr algn="ctr" rtl="1"/>
                      <a:r>
                        <a:rPr lang="fa-IR" sz="1800" kern="1200" dirty="0">
                          <a:solidFill>
                            <a:schemeClr val="accent3">
                              <a:lumMod val="50000"/>
                            </a:schemeClr>
                          </a:solidFill>
                          <a:latin typeface="+mn-lt"/>
                          <a:ea typeface="+mn-ea"/>
                          <a:cs typeface="B Koodak" pitchFamily="2" charset="-78"/>
                        </a:rPr>
                        <a:t>300000</a:t>
                      </a:r>
                    </a:p>
                  </a:txBody>
                  <a:tcPr anchor="ctr"/>
                </a:tc>
                <a:extLst>
                  <a:ext uri="{0D108BD9-81ED-4DB2-BD59-A6C34878D82A}">
                    <a16:rowId xmlns:a16="http://schemas.microsoft.com/office/drawing/2014/main" val="10008"/>
                  </a:ext>
                </a:extLst>
              </a:tr>
              <a:tr h="225383">
                <a:tc>
                  <a:txBody>
                    <a:bodyPr/>
                    <a:lstStyle/>
                    <a:p>
                      <a:pPr marL="0" marR="0" indent="0" algn="r" defTabSz="914400" rtl="1" eaLnBrk="1" fontAlgn="auto" latinLnBrk="0" hangingPunct="1">
                        <a:lnSpc>
                          <a:spcPct val="100000"/>
                        </a:lnSpc>
                        <a:spcBef>
                          <a:spcPts val="0"/>
                        </a:spcBef>
                        <a:spcAft>
                          <a:spcPts val="0"/>
                        </a:spcAft>
                        <a:buClrTx/>
                        <a:buSzTx/>
                        <a:buFont typeface="Wingdings" pitchFamily="2" charset="2"/>
                        <a:buNone/>
                        <a:tabLst/>
                        <a:defRPr/>
                      </a:pPr>
                      <a:r>
                        <a:rPr lang="fa-IR" sz="1800" kern="1200" dirty="0">
                          <a:solidFill>
                            <a:schemeClr val="accent3">
                              <a:lumMod val="50000"/>
                            </a:schemeClr>
                          </a:solidFill>
                          <a:latin typeface="+mn-lt"/>
                          <a:ea typeface="+mn-ea"/>
                          <a:cs typeface="B Koodak" pitchFamily="2" charset="-78"/>
                        </a:rPr>
                        <a:t>بهبود روشنايي معابر</a:t>
                      </a:r>
                    </a:p>
                  </a:txBody>
                  <a:tcPr anchor="ctr"/>
                </a:tc>
                <a:tc>
                  <a:txBody>
                    <a:bodyPr/>
                    <a:lstStyle/>
                    <a:p>
                      <a:pPr algn="ctr" rtl="1"/>
                      <a:r>
                        <a:rPr lang="fa-IR" sz="1800" kern="1200" dirty="0">
                          <a:solidFill>
                            <a:schemeClr val="accent3">
                              <a:lumMod val="50000"/>
                            </a:schemeClr>
                          </a:solidFill>
                          <a:latin typeface="+mn-lt"/>
                          <a:ea typeface="+mn-ea"/>
                          <a:cs typeface="B Koodak" pitchFamily="2" charset="-78"/>
                        </a:rPr>
                        <a:t>2000</a:t>
                      </a:r>
                    </a:p>
                  </a:txBody>
                  <a:tcPr anchor="ctr"/>
                </a:tc>
                <a:extLst>
                  <a:ext uri="{0D108BD9-81ED-4DB2-BD59-A6C34878D82A}">
                    <a16:rowId xmlns:a16="http://schemas.microsoft.com/office/drawing/2014/main" val="10009"/>
                  </a:ext>
                </a:extLst>
              </a:tr>
              <a:tr h="225383">
                <a:tc>
                  <a:txBody>
                    <a:bodyPr/>
                    <a:lstStyle/>
                    <a:p>
                      <a:pPr marL="0" marR="0" indent="0" algn="r" defTabSz="914400" rtl="1" eaLnBrk="1" fontAlgn="auto" latinLnBrk="0" hangingPunct="1">
                        <a:lnSpc>
                          <a:spcPct val="100000"/>
                        </a:lnSpc>
                        <a:spcBef>
                          <a:spcPts val="0"/>
                        </a:spcBef>
                        <a:spcAft>
                          <a:spcPts val="0"/>
                        </a:spcAft>
                        <a:buClrTx/>
                        <a:buSzTx/>
                        <a:buFont typeface="Wingdings" pitchFamily="2" charset="2"/>
                        <a:buNone/>
                        <a:tabLst/>
                        <a:defRPr/>
                      </a:pPr>
                      <a:r>
                        <a:rPr lang="fa-IR" sz="1800" kern="1200" dirty="0">
                          <a:solidFill>
                            <a:schemeClr val="accent3">
                              <a:lumMod val="50000"/>
                            </a:schemeClr>
                          </a:solidFill>
                          <a:latin typeface="+mn-lt"/>
                          <a:ea typeface="+mn-ea"/>
                          <a:cs typeface="B Koodak" pitchFamily="2" charset="-78"/>
                        </a:rPr>
                        <a:t>حفاظت شبکه</a:t>
                      </a:r>
                    </a:p>
                  </a:txBody>
                  <a:tcPr anchor="ctr"/>
                </a:tc>
                <a:tc>
                  <a:txBody>
                    <a:bodyPr/>
                    <a:lstStyle/>
                    <a:p>
                      <a:pPr algn="ctr" rtl="1"/>
                      <a:r>
                        <a:rPr lang="fa-IR" sz="1800" kern="1200" dirty="0">
                          <a:solidFill>
                            <a:schemeClr val="accent3">
                              <a:lumMod val="50000"/>
                            </a:schemeClr>
                          </a:solidFill>
                          <a:latin typeface="+mn-lt"/>
                          <a:ea typeface="+mn-ea"/>
                          <a:cs typeface="B Koodak" pitchFamily="2" charset="-78"/>
                        </a:rPr>
                        <a:t>1000</a:t>
                      </a:r>
                    </a:p>
                  </a:txBody>
                  <a:tcPr anchor="ctr"/>
                </a:tc>
                <a:extLst>
                  <a:ext uri="{0D108BD9-81ED-4DB2-BD59-A6C34878D82A}">
                    <a16:rowId xmlns:a16="http://schemas.microsoft.com/office/drawing/2014/main" val="10010"/>
                  </a:ext>
                </a:extLst>
              </a:tr>
              <a:tr h="225383">
                <a:tc>
                  <a:txBody>
                    <a:bodyPr/>
                    <a:lstStyle/>
                    <a:p>
                      <a:pPr marL="0" marR="0" indent="0" algn="r" defTabSz="914400" rtl="1" eaLnBrk="1" fontAlgn="auto" latinLnBrk="0" hangingPunct="1">
                        <a:lnSpc>
                          <a:spcPct val="100000"/>
                        </a:lnSpc>
                        <a:spcBef>
                          <a:spcPts val="0"/>
                        </a:spcBef>
                        <a:spcAft>
                          <a:spcPts val="0"/>
                        </a:spcAft>
                        <a:buClrTx/>
                        <a:buSzTx/>
                        <a:buFont typeface="Wingdings" pitchFamily="2" charset="2"/>
                        <a:buNone/>
                        <a:tabLst/>
                        <a:defRPr/>
                      </a:pPr>
                      <a:r>
                        <a:rPr lang="fa-IR" sz="1800" kern="1200" dirty="0">
                          <a:solidFill>
                            <a:schemeClr val="accent3">
                              <a:lumMod val="50000"/>
                            </a:schemeClr>
                          </a:solidFill>
                          <a:latin typeface="+mn-lt"/>
                          <a:ea typeface="+mn-ea"/>
                          <a:cs typeface="B Koodak" pitchFamily="2" charset="-78"/>
                        </a:rPr>
                        <a:t>کنترل و مدیریت پروژه</a:t>
                      </a:r>
                    </a:p>
                  </a:txBody>
                  <a:tcPr anchor="ctr"/>
                </a:tc>
                <a:tc>
                  <a:txBody>
                    <a:bodyPr/>
                    <a:lstStyle/>
                    <a:p>
                      <a:pPr algn="ctr" rtl="1"/>
                      <a:r>
                        <a:rPr lang="fa-IR" sz="1800" kern="1200" dirty="0">
                          <a:solidFill>
                            <a:schemeClr val="accent3">
                              <a:lumMod val="50000"/>
                            </a:schemeClr>
                          </a:solidFill>
                          <a:latin typeface="+mn-lt"/>
                          <a:ea typeface="+mn-ea"/>
                          <a:cs typeface="B Koodak" pitchFamily="2" charset="-78"/>
                        </a:rPr>
                        <a:t>3000</a:t>
                      </a:r>
                    </a:p>
                  </a:txBody>
                  <a:tcPr anchor="ctr"/>
                </a:tc>
                <a:extLst>
                  <a:ext uri="{0D108BD9-81ED-4DB2-BD59-A6C34878D82A}">
                    <a16:rowId xmlns:a16="http://schemas.microsoft.com/office/drawing/2014/main" val="10011"/>
                  </a:ext>
                </a:extLst>
              </a:tr>
              <a:tr h="225383">
                <a:tc>
                  <a:txBody>
                    <a:bodyPr/>
                    <a:lstStyle/>
                    <a:p>
                      <a:pPr marL="0" marR="0" indent="0" algn="r" defTabSz="914400" rtl="1" eaLnBrk="1" fontAlgn="auto" latinLnBrk="0" hangingPunct="1">
                        <a:lnSpc>
                          <a:spcPct val="100000"/>
                        </a:lnSpc>
                        <a:spcBef>
                          <a:spcPts val="0"/>
                        </a:spcBef>
                        <a:spcAft>
                          <a:spcPts val="0"/>
                        </a:spcAft>
                        <a:buClrTx/>
                        <a:buSzTx/>
                        <a:buFont typeface="Wingdings" pitchFamily="2" charset="2"/>
                        <a:buNone/>
                        <a:tabLst/>
                        <a:defRPr/>
                      </a:pPr>
                      <a:r>
                        <a:rPr lang="fa-IR" sz="1800" kern="1200" dirty="0">
                          <a:solidFill>
                            <a:schemeClr val="accent3">
                              <a:lumMod val="50000"/>
                            </a:schemeClr>
                          </a:solidFill>
                          <a:latin typeface="+mn-lt"/>
                          <a:ea typeface="+mn-ea"/>
                          <a:cs typeface="B Koodak" pitchFamily="2" charset="-78"/>
                        </a:rPr>
                        <a:t>مهندسي ارزش</a:t>
                      </a:r>
                      <a:endParaRPr lang="en-US" sz="1800" kern="1200" dirty="0">
                        <a:solidFill>
                          <a:schemeClr val="accent3">
                            <a:lumMod val="50000"/>
                          </a:schemeClr>
                        </a:solidFill>
                        <a:latin typeface="+mn-lt"/>
                        <a:ea typeface="+mn-ea"/>
                        <a:cs typeface="B Koodak" pitchFamily="2" charset="-78"/>
                      </a:endParaRPr>
                    </a:p>
                  </a:txBody>
                  <a:tcPr anchor="ctr"/>
                </a:tc>
                <a:tc>
                  <a:txBody>
                    <a:bodyPr/>
                    <a:lstStyle/>
                    <a:p>
                      <a:pPr algn="ctr" rtl="1"/>
                      <a:r>
                        <a:rPr lang="fa-IR" sz="1800" kern="1200" dirty="0">
                          <a:solidFill>
                            <a:schemeClr val="accent3">
                              <a:lumMod val="50000"/>
                            </a:schemeClr>
                          </a:solidFill>
                          <a:latin typeface="+mn-lt"/>
                          <a:ea typeface="+mn-ea"/>
                          <a:cs typeface="B Koodak" pitchFamily="2" charset="-78"/>
                        </a:rPr>
                        <a:t>0</a:t>
                      </a:r>
                    </a:p>
                  </a:txBody>
                  <a:tcPr anchor="ctr"/>
                </a:tc>
                <a:extLst>
                  <a:ext uri="{0D108BD9-81ED-4DB2-BD59-A6C34878D82A}">
                    <a16:rowId xmlns:a16="http://schemas.microsoft.com/office/drawing/2014/main" val="10012"/>
                  </a:ext>
                </a:extLst>
              </a:tr>
            </a:tbl>
          </a:graphicData>
        </a:graphic>
      </p:graphicFrame>
      <p:sp>
        <p:nvSpPr>
          <p:cNvPr id="8" name="TextBox 7"/>
          <p:cNvSpPr txBox="1"/>
          <p:nvPr/>
        </p:nvSpPr>
        <p:spPr>
          <a:xfrm>
            <a:off x="611560" y="6016630"/>
            <a:ext cx="4339988" cy="369332"/>
          </a:xfrm>
          <a:prstGeom prst="rect">
            <a:avLst/>
          </a:prstGeom>
          <a:noFill/>
          <a:ln w="25400">
            <a:solidFill>
              <a:schemeClr val="tx1"/>
            </a:solidFill>
          </a:ln>
        </p:spPr>
        <p:txBody>
          <a:bodyPr wrap="square" rtlCol="0">
            <a:spAutoFit/>
          </a:bodyPr>
          <a:lstStyle/>
          <a:p>
            <a:pPr algn="r"/>
            <a:r>
              <a:rPr lang="fa-IR" b="1" dirty="0">
                <a:solidFill>
                  <a:schemeClr val="accent1">
                    <a:lumMod val="50000"/>
                  </a:schemeClr>
                </a:solidFill>
                <a:cs typeface="B Nazanin" pitchFamily="2" charset="-78"/>
              </a:rPr>
              <a:t>کل بودجه پیشنهادی سال 98: 330،700میلیون ریال</a:t>
            </a:r>
          </a:p>
        </p:txBody>
      </p:sp>
    </p:spTree>
    <p:extLst>
      <p:ext uri="{BB962C8B-B14F-4D97-AF65-F5344CB8AC3E}">
        <p14:creationId xmlns:p14="http://schemas.microsoft.com/office/powerpoint/2010/main" val="2682220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strips(downLeft)">
                                      <p:cBhvr>
                                        <p:cTn id="7" dur="500"/>
                                        <p:tgtEl>
                                          <p:spTgt spid="3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7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06.jpg"/>
          <p:cNvPicPr>
            <a:picLocks noChangeAspect="1"/>
          </p:cNvPicPr>
          <p:nvPr/>
        </p:nvPicPr>
        <p:blipFill>
          <a:blip r:embed="rId2" cstate="print">
            <a:grayscl/>
          </a:blip>
          <a:stretch>
            <a:fillRect/>
          </a:stretch>
        </p:blipFill>
        <p:spPr>
          <a:xfrm flipV="1">
            <a:off x="0" y="0"/>
            <a:ext cx="9144000" cy="6858000"/>
          </a:xfrm>
          <a:prstGeom prst="rect">
            <a:avLst/>
          </a:prstGeom>
        </p:spPr>
      </p:pic>
      <p:sp>
        <p:nvSpPr>
          <p:cNvPr id="38" name="Title 1"/>
          <p:cNvSpPr>
            <a:spLocks noGrp="1"/>
          </p:cNvSpPr>
          <p:nvPr>
            <p:ph type="title"/>
          </p:nvPr>
        </p:nvSpPr>
        <p:spPr>
          <a:xfrm>
            <a:off x="500034" y="142852"/>
            <a:ext cx="8229600" cy="796908"/>
          </a:xfrm>
        </p:spPr>
        <p:txBody>
          <a:bodyPr>
            <a:normAutofit/>
          </a:bodyPr>
          <a:lstStyle/>
          <a:p>
            <a:pPr algn="r" rtl="1"/>
            <a:r>
              <a:rPr lang="fa-IR" sz="2800" dirty="0">
                <a:solidFill>
                  <a:schemeClr val="accent2">
                    <a:lumMod val="75000"/>
                  </a:schemeClr>
                </a:solidFill>
                <a:effectLst>
                  <a:outerShdw blurRad="38100" dist="38100" dir="2700000" algn="tl">
                    <a:srgbClr val="000000">
                      <a:alpha val="43137"/>
                    </a:srgbClr>
                  </a:outerShdw>
                </a:effectLst>
                <a:cs typeface="B Titr" pitchFamily="2" charset="-78"/>
              </a:rPr>
              <a:t>کنترل کیفیت تجهیزات</a:t>
            </a:r>
            <a:endParaRPr lang="en-US" sz="2800" b="1" dirty="0">
              <a:solidFill>
                <a:schemeClr val="accent2">
                  <a:lumMod val="75000"/>
                </a:schemeClr>
              </a:solidFill>
              <a:effectLst>
                <a:outerShdw blurRad="38100" dist="38100" dir="2700000" algn="tl">
                  <a:srgbClr val="000000">
                    <a:alpha val="43137"/>
                  </a:srgbClr>
                </a:outerShdw>
              </a:effectLst>
              <a:cs typeface="B Titr" pitchFamily="2" charset="-78"/>
            </a:endParaRPr>
          </a:p>
        </p:txBody>
      </p:sp>
      <p:sp>
        <p:nvSpPr>
          <p:cNvPr id="39" name="Rounded Rectangle 38"/>
          <p:cNvSpPr/>
          <p:nvPr/>
        </p:nvSpPr>
        <p:spPr>
          <a:xfrm>
            <a:off x="1357290" y="857232"/>
            <a:ext cx="7632000" cy="142876"/>
          </a:xfrm>
          <a:prstGeom prst="roundRect">
            <a:avLst/>
          </a:prstGeom>
          <a:gradFill flip="none" rotWithShape="1">
            <a:gsLst>
              <a:gs pos="100000">
                <a:schemeClr val="accent2">
                  <a:lumMod val="20000"/>
                  <a:lumOff val="80000"/>
                  <a:alpha val="0"/>
                </a:schemeClr>
              </a:gs>
              <a:gs pos="100000">
                <a:schemeClr val="bg1">
                  <a:lumMod val="85000"/>
                </a:schemeClr>
              </a:gs>
              <a:gs pos="81000">
                <a:schemeClr val="accent2">
                  <a:lumMod val="40000"/>
                  <a:lumOff val="60000"/>
                </a:schemeClr>
              </a:gs>
              <a:gs pos="60000">
                <a:schemeClr val="accent2">
                  <a:lumMod val="60000"/>
                  <a:lumOff val="40000"/>
                </a:schemeClr>
              </a:gs>
              <a:gs pos="32000">
                <a:schemeClr val="accent2">
                  <a:lumMod val="75000"/>
                </a:schemeClr>
              </a:gs>
            </a:gsLst>
            <a:path path="circle">
              <a:fillToRect l="100000" t="100000"/>
            </a:path>
            <a:tileRect r="-100000" b="-100000"/>
          </a:gradFill>
          <a:ln>
            <a:noFill/>
          </a:ln>
          <a:effectLst>
            <a:outerShdw blurRad="149987" dist="250190" dir="8460000" algn="ctr">
              <a:srgbClr val="000000">
                <a:alpha val="28000"/>
              </a:srgbClr>
            </a:outerShdw>
          </a:effectLst>
        </p:spPr>
        <p:style>
          <a:lnRef idx="1">
            <a:schemeClr val="dk1"/>
          </a:lnRef>
          <a:fillRef idx="2">
            <a:schemeClr val="dk1"/>
          </a:fillRef>
          <a:effectRef idx="1">
            <a:schemeClr val="dk1"/>
          </a:effectRef>
          <a:fontRef idx="minor">
            <a:schemeClr val="dk1"/>
          </a:fontRef>
        </p:style>
        <p:txBody>
          <a:bodyPr rtlCol="0" anchor="ctr"/>
          <a:lstStyle/>
          <a:p>
            <a:r>
              <a:rPr lang="fa-IR" sz="2400" dirty="0">
                <a:solidFill>
                  <a:schemeClr val="bg1"/>
                </a:solidFill>
                <a:cs typeface="B Titr" pitchFamily="2" charset="-78"/>
              </a:rPr>
              <a:t>  </a:t>
            </a:r>
            <a:endParaRPr lang="en-US" sz="2400" dirty="0">
              <a:solidFill>
                <a:schemeClr val="bg1"/>
              </a:solidFill>
              <a:cs typeface="B Titr" pitchFamily="2" charset="-78"/>
            </a:endParaRPr>
          </a:p>
        </p:txBody>
      </p:sp>
      <p:sp>
        <p:nvSpPr>
          <p:cNvPr id="7" name="Content Placeholder 2"/>
          <p:cNvSpPr>
            <a:spLocks noGrp="1"/>
          </p:cNvSpPr>
          <p:nvPr>
            <p:ph idx="1"/>
          </p:nvPr>
        </p:nvSpPr>
        <p:spPr>
          <a:xfrm>
            <a:off x="571500" y="1219200"/>
            <a:ext cx="8358218" cy="4852988"/>
          </a:xfrm>
        </p:spPr>
        <p:txBody>
          <a:bodyPr>
            <a:normAutofit/>
          </a:bodyPr>
          <a:lstStyle/>
          <a:p>
            <a:pPr marL="109537" indent="0" algn="r" rtl="1">
              <a:buNone/>
            </a:pPr>
            <a:endParaRPr lang="fa-IR" sz="1000" dirty="0">
              <a:solidFill>
                <a:schemeClr val="accent1">
                  <a:lumMod val="75000"/>
                </a:schemeClr>
              </a:solidFill>
              <a:cs typeface="B Koodak" pitchFamily="2" charset="-78"/>
            </a:endParaRPr>
          </a:p>
          <a:p>
            <a:pPr marL="109537" indent="0" algn="r" rtl="1">
              <a:buNone/>
            </a:pPr>
            <a:endParaRPr lang="fa-IR" sz="1000" dirty="0">
              <a:solidFill>
                <a:schemeClr val="accent1">
                  <a:lumMod val="75000"/>
                </a:schemeClr>
              </a:solidFill>
              <a:cs typeface="B Koodak" pitchFamily="2" charset="-78"/>
            </a:endParaRPr>
          </a:p>
          <a:p>
            <a:pPr marL="109537" indent="0" algn="r" rtl="1">
              <a:buNone/>
            </a:pPr>
            <a:endParaRPr lang="fa-IR" sz="1000" dirty="0">
              <a:solidFill>
                <a:schemeClr val="accent1">
                  <a:lumMod val="75000"/>
                </a:schemeClr>
              </a:solidFill>
              <a:cs typeface="B Koodak" pitchFamily="2" charset="-78"/>
            </a:endParaRPr>
          </a:p>
          <a:p>
            <a:pPr marL="109537" indent="0" algn="r" rtl="1">
              <a:buNone/>
            </a:pPr>
            <a:endParaRPr lang="en-US" sz="1000" dirty="0">
              <a:solidFill>
                <a:schemeClr val="accent1">
                  <a:lumMod val="75000"/>
                </a:schemeClr>
              </a:solidFill>
              <a:latin typeface="Times New Roman" pitchFamily="18" charset="0"/>
              <a:cs typeface="Times New Roman" pitchFamily="18" charset="0"/>
            </a:endParaRPr>
          </a:p>
          <a:p>
            <a:pPr marL="109537" indent="0" algn="r" rtl="1">
              <a:buNone/>
            </a:pPr>
            <a:endParaRPr lang="fa-IR" sz="1000" dirty="0">
              <a:solidFill>
                <a:schemeClr val="accent1">
                  <a:lumMod val="75000"/>
                </a:schemeClr>
              </a:solidFill>
              <a:latin typeface="Times New Roman" pitchFamily="18" charset="0"/>
              <a:cs typeface="Times New Roman" pitchFamily="18" charset="0"/>
            </a:endParaRPr>
          </a:p>
          <a:p>
            <a:pPr marL="109537" indent="0" algn="r" rtl="1">
              <a:buNone/>
            </a:pPr>
            <a:endParaRPr lang="fa-IR" sz="1000" dirty="0">
              <a:solidFill>
                <a:schemeClr val="accent1">
                  <a:lumMod val="75000"/>
                </a:schemeClr>
              </a:solidFill>
            </a:endParaRPr>
          </a:p>
          <a:p>
            <a:pPr marL="109537" indent="0" algn="r" rtl="1">
              <a:buNone/>
            </a:pPr>
            <a:endParaRPr lang="fa-IR" sz="1000" dirty="0">
              <a:solidFill>
                <a:schemeClr val="accent1">
                  <a:lumMod val="75000"/>
                </a:schemeClr>
              </a:solidFill>
              <a:latin typeface="Times New Roman" pitchFamily="18" charset="0"/>
              <a:cs typeface="Times New Roman" pitchFamily="18" charset="0"/>
            </a:endParaRPr>
          </a:p>
        </p:txBody>
      </p:sp>
      <p:graphicFrame>
        <p:nvGraphicFramePr>
          <p:cNvPr id="3" name="Table 2">
            <a:extLst>
              <a:ext uri="{FF2B5EF4-FFF2-40B4-BE49-F238E27FC236}">
                <a16:creationId xmlns:a16="http://schemas.microsoft.com/office/drawing/2014/main" id="{03D10764-48E2-4915-9755-E858ECE16944}"/>
              </a:ext>
            </a:extLst>
          </p:cNvPr>
          <p:cNvGraphicFramePr>
            <a:graphicFrameLocks noGrp="1"/>
          </p:cNvGraphicFramePr>
          <p:nvPr>
            <p:extLst>
              <p:ext uri="{D42A27DB-BD31-4B8C-83A1-F6EECF244321}">
                <p14:modId xmlns:p14="http://schemas.microsoft.com/office/powerpoint/2010/main" val="3996519043"/>
              </p:ext>
            </p:extLst>
          </p:nvPr>
        </p:nvGraphicFramePr>
        <p:xfrm>
          <a:off x="571501" y="1052736"/>
          <a:ext cx="8158134" cy="4824534"/>
        </p:xfrm>
        <a:graphic>
          <a:graphicData uri="http://schemas.openxmlformats.org/drawingml/2006/table">
            <a:tbl>
              <a:tblPr rtl="1" firstRow="1" bandRow="1">
                <a:tableStyleId>{F5AB1C69-6EDB-4FF4-983F-18BD219EF322}</a:tableStyleId>
              </a:tblPr>
              <a:tblGrid>
                <a:gridCol w="5572271">
                  <a:extLst>
                    <a:ext uri="{9D8B030D-6E8A-4147-A177-3AD203B41FA5}">
                      <a16:colId xmlns:a16="http://schemas.microsoft.com/office/drawing/2014/main" val="2983701071"/>
                    </a:ext>
                  </a:extLst>
                </a:gridCol>
                <a:gridCol w="2585863">
                  <a:extLst>
                    <a:ext uri="{9D8B030D-6E8A-4147-A177-3AD203B41FA5}">
                      <a16:colId xmlns:a16="http://schemas.microsoft.com/office/drawing/2014/main" val="1076897433"/>
                    </a:ext>
                  </a:extLst>
                </a:gridCol>
              </a:tblGrid>
              <a:tr h="859164">
                <a:tc>
                  <a:txBody>
                    <a:bodyPr/>
                    <a:lstStyle/>
                    <a:p>
                      <a:pPr algn="ctr" rtl="1"/>
                      <a:r>
                        <a:rPr lang="fa-IR" sz="2000" dirty="0">
                          <a:cs typeface="B Titr" pitchFamily="2" charset="-78"/>
                        </a:rPr>
                        <a:t>عنوان</a:t>
                      </a:r>
                    </a:p>
                  </a:txBody>
                  <a:tcPr anchor="ctr"/>
                </a:tc>
                <a:tc>
                  <a:txBody>
                    <a:bodyPr/>
                    <a:lstStyle/>
                    <a:p>
                      <a:pPr algn="ctr" rtl="1"/>
                      <a:r>
                        <a:rPr lang="fa-IR" sz="2000" dirty="0">
                          <a:cs typeface="B Titr" pitchFamily="2" charset="-78"/>
                        </a:rPr>
                        <a:t>بودجه (میلیون ریال)</a:t>
                      </a:r>
                    </a:p>
                  </a:txBody>
                  <a:tcPr anchor="ctr"/>
                </a:tc>
                <a:extLst>
                  <a:ext uri="{0D108BD9-81ED-4DB2-BD59-A6C34878D82A}">
                    <a16:rowId xmlns:a16="http://schemas.microsoft.com/office/drawing/2014/main" val="3061552586"/>
                  </a:ext>
                </a:extLst>
              </a:tr>
              <a:tr h="793074">
                <a:tc>
                  <a:txBody>
                    <a:bodyPr/>
                    <a:lstStyle/>
                    <a:p>
                      <a:pPr algn="r" rtl="1">
                        <a:buFont typeface="Wingdings" pitchFamily="2" charset="2"/>
                        <a:buNone/>
                      </a:pPr>
                      <a:r>
                        <a:rPr lang="fa-IR" sz="2000" kern="1200" dirty="0">
                          <a:solidFill>
                            <a:schemeClr val="bg2">
                              <a:lumMod val="25000"/>
                            </a:schemeClr>
                          </a:solidFill>
                          <a:latin typeface="+mn-lt"/>
                          <a:ea typeface="+mn-ea"/>
                          <a:cs typeface="B Koodak" pitchFamily="2" charset="-78"/>
                        </a:rPr>
                        <a:t>تهیه و به‌روزرسانی مشخصات فنی تجهیزات</a:t>
                      </a:r>
                    </a:p>
                  </a:txBody>
                  <a:tcPr anchor="ctr"/>
                </a:tc>
                <a:tc>
                  <a:txBody>
                    <a:bodyPr/>
                    <a:lstStyle/>
                    <a:p>
                      <a:pPr algn="ctr" rtl="1"/>
                      <a:r>
                        <a:rPr lang="fa-IR" sz="2000" kern="1200" dirty="0">
                          <a:solidFill>
                            <a:schemeClr val="bg2">
                              <a:lumMod val="25000"/>
                            </a:schemeClr>
                          </a:solidFill>
                          <a:latin typeface="+mn-lt"/>
                          <a:ea typeface="+mn-ea"/>
                          <a:cs typeface="B Koodak" pitchFamily="2" charset="-78"/>
                        </a:rPr>
                        <a:t>2000</a:t>
                      </a:r>
                    </a:p>
                  </a:txBody>
                  <a:tcPr anchor="ctr"/>
                </a:tc>
                <a:extLst>
                  <a:ext uri="{0D108BD9-81ED-4DB2-BD59-A6C34878D82A}">
                    <a16:rowId xmlns:a16="http://schemas.microsoft.com/office/drawing/2014/main" val="1389874306"/>
                  </a:ext>
                </a:extLst>
              </a:tr>
              <a:tr h="793074">
                <a:tc>
                  <a:txBody>
                    <a:bodyPr/>
                    <a:lstStyle/>
                    <a:p>
                      <a:pPr algn="r" rtl="1">
                        <a:buFont typeface="Wingdings" pitchFamily="2" charset="2"/>
                        <a:buNone/>
                      </a:pPr>
                      <a:r>
                        <a:rPr lang="fa-IR" sz="2000" kern="1200" dirty="0">
                          <a:solidFill>
                            <a:schemeClr val="bg2">
                              <a:lumMod val="25000"/>
                            </a:schemeClr>
                          </a:solidFill>
                          <a:latin typeface="+mn-lt"/>
                          <a:ea typeface="+mn-ea"/>
                          <a:cs typeface="B Koodak" pitchFamily="2" charset="-78"/>
                        </a:rPr>
                        <a:t>بانک دستورالعمل‌هاي مشخصات ‌فني تجهيزات</a:t>
                      </a:r>
                    </a:p>
                  </a:txBody>
                  <a:tcPr anchor="ctr"/>
                </a:tc>
                <a:tc>
                  <a:txBody>
                    <a:bodyPr/>
                    <a:lstStyle/>
                    <a:p>
                      <a:pPr algn="ctr" rtl="1"/>
                      <a:r>
                        <a:rPr lang="fa-IR" sz="2000" kern="1200" dirty="0">
                          <a:solidFill>
                            <a:schemeClr val="bg2">
                              <a:lumMod val="25000"/>
                            </a:schemeClr>
                          </a:solidFill>
                          <a:latin typeface="+mn-lt"/>
                          <a:ea typeface="+mn-ea"/>
                          <a:cs typeface="B Koodak" pitchFamily="2" charset="-78"/>
                        </a:rPr>
                        <a:t>0</a:t>
                      </a:r>
                    </a:p>
                  </a:txBody>
                  <a:tcPr anchor="ctr"/>
                </a:tc>
                <a:extLst>
                  <a:ext uri="{0D108BD9-81ED-4DB2-BD59-A6C34878D82A}">
                    <a16:rowId xmlns:a16="http://schemas.microsoft.com/office/drawing/2014/main" val="10002"/>
                  </a:ext>
                </a:extLst>
              </a:tr>
              <a:tr h="793074">
                <a:tc>
                  <a:txBody>
                    <a:bodyPr/>
                    <a:lstStyle/>
                    <a:p>
                      <a:pPr algn="r" rtl="1">
                        <a:buFont typeface="Wingdings" pitchFamily="2" charset="2"/>
                        <a:buNone/>
                      </a:pPr>
                      <a:r>
                        <a:rPr lang="fa-IR" sz="2000" kern="1200" dirty="0">
                          <a:solidFill>
                            <a:schemeClr val="bg2">
                              <a:lumMod val="25000"/>
                            </a:schemeClr>
                          </a:solidFill>
                          <a:latin typeface="+mn-lt"/>
                          <a:ea typeface="+mn-ea"/>
                          <a:cs typeface="B Koodak" pitchFamily="2" charset="-78"/>
                        </a:rPr>
                        <a:t>تجزيه و تحليل عيوب تجهيزات</a:t>
                      </a:r>
                    </a:p>
                  </a:txBody>
                  <a:tcPr anchor="ctr"/>
                </a:tc>
                <a:tc>
                  <a:txBody>
                    <a:bodyPr/>
                    <a:lstStyle/>
                    <a:p>
                      <a:pPr algn="ctr" rtl="1"/>
                      <a:r>
                        <a:rPr lang="fa-IR" sz="2000" kern="1200" dirty="0">
                          <a:solidFill>
                            <a:schemeClr val="bg2">
                              <a:lumMod val="25000"/>
                            </a:schemeClr>
                          </a:solidFill>
                          <a:latin typeface="+mn-lt"/>
                          <a:ea typeface="+mn-ea"/>
                          <a:cs typeface="B Koodak" pitchFamily="2" charset="-78"/>
                        </a:rPr>
                        <a:t>500</a:t>
                      </a:r>
                    </a:p>
                  </a:txBody>
                  <a:tcPr anchor="ctr"/>
                </a:tc>
                <a:extLst>
                  <a:ext uri="{0D108BD9-81ED-4DB2-BD59-A6C34878D82A}">
                    <a16:rowId xmlns:a16="http://schemas.microsoft.com/office/drawing/2014/main" val="10003"/>
                  </a:ext>
                </a:extLst>
              </a:tr>
              <a:tr h="793074">
                <a:tc>
                  <a:txBody>
                    <a:bodyPr/>
                    <a:lstStyle/>
                    <a:p>
                      <a:pPr algn="r" rtl="1">
                        <a:buFont typeface="Wingdings" pitchFamily="2" charset="2"/>
                        <a:buNone/>
                      </a:pPr>
                      <a:r>
                        <a:rPr lang="fa-IR" sz="2000" kern="1200" dirty="0">
                          <a:solidFill>
                            <a:schemeClr val="bg2">
                              <a:lumMod val="25000"/>
                            </a:schemeClr>
                          </a:solidFill>
                          <a:latin typeface="+mn-lt"/>
                          <a:ea typeface="+mn-ea"/>
                          <a:cs typeface="B Koodak" pitchFamily="2" charset="-78"/>
                        </a:rPr>
                        <a:t>آزمون‌هاي نمونه‌اي زمان تحويل</a:t>
                      </a:r>
                    </a:p>
                  </a:txBody>
                  <a:tcPr anchor="ctr"/>
                </a:tc>
                <a:tc>
                  <a:txBody>
                    <a:bodyPr/>
                    <a:lstStyle/>
                    <a:p>
                      <a:pPr algn="ctr" rtl="1"/>
                      <a:r>
                        <a:rPr lang="fa-IR" sz="2000" kern="1200" dirty="0">
                          <a:solidFill>
                            <a:schemeClr val="bg2">
                              <a:lumMod val="25000"/>
                            </a:schemeClr>
                          </a:solidFill>
                          <a:latin typeface="+mn-lt"/>
                          <a:ea typeface="+mn-ea"/>
                          <a:cs typeface="B Koodak" pitchFamily="2" charset="-78"/>
                        </a:rPr>
                        <a:t>4500</a:t>
                      </a:r>
                    </a:p>
                  </a:txBody>
                  <a:tcPr anchor="ctr"/>
                </a:tc>
                <a:extLst>
                  <a:ext uri="{0D108BD9-81ED-4DB2-BD59-A6C34878D82A}">
                    <a16:rowId xmlns:a16="http://schemas.microsoft.com/office/drawing/2014/main" val="10004"/>
                  </a:ext>
                </a:extLst>
              </a:tr>
              <a:tr h="793074">
                <a:tc>
                  <a:txBody>
                    <a:bodyPr/>
                    <a:lstStyle/>
                    <a:p>
                      <a:pPr algn="r" rtl="1">
                        <a:buFont typeface="Wingdings" pitchFamily="2" charset="2"/>
                        <a:buNone/>
                      </a:pPr>
                      <a:r>
                        <a:rPr lang="fa-IR" sz="2000" kern="1200" dirty="0">
                          <a:solidFill>
                            <a:schemeClr val="bg2">
                              <a:lumMod val="25000"/>
                            </a:schemeClr>
                          </a:solidFill>
                          <a:latin typeface="+mn-lt"/>
                          <a:ea typeface="+mn-ea"/>
                          <a:cs typeface="B Koodak" pitchFamily="2" charset="-78"/>
                        </a:rPr>
                        <a:t>ارزيابي صلاحيت تأمين‌کنندگان</a:t>
                      </a:r>
                    </a:p>
                  </a:txBody>
                  <a:tcPr anchor="ctr"/>
                </a:tc>
                <a:tc>
                  <a:txBody>
                    <a:bodyPr/>
                    <a:lstStyle/>
                    <a:p>
                      <a:pPr algn="ctr" rtl="1"/>
                      <a:r>
                        <a:rPr lang="fa-IR" sz="2000" kern="1200" dirty="0">
                          <a:solidFill>
                            <a:schemeClr val="bg2">
                              <a:lumMod val="25000"/>
                            </a:schemeClr>
                          </a:solidFill>
                          <a:latin typeface="+mn-lt"/>
                          <a:ea typeface="+mn-ea"/>
                          <a:cs typeface="B Koodak" pitchFamily="2" charset="-78"/>
                        </a:rPr>
                        <a:t>0</a:t>
                      </a:r>
                    </a:p>
                  </a:txBody>
                  <a:tcPr anchor="ctr"/>
                </a:tc>
                <a:extLst>
                  <a:ext uri="{0D108BD9-81ED-4DB2-BD59-A6C34878D82A}">
                    <a16:rowId xmlns:a16="http://schemas.microsoft.com/office/drawing/2014/main" val="10005"/>
                  </a:ext>
                </a:extLst>
              </a:tr>
            </a:tbl>
          </a:graphicData>
        </a:graphic>
      </p:graphicFrame>
      <p:sp>
        <p:nvSpPr>
          <p:cNvPr id="9" name="TextBox 8"/>
          <p:cNvSpPr txBox="1"/>
          <p:nvPr/>
        </p:nvSpPr>
        <p:spPr>
          <a:xfrm>
            <a:off x="611560" y="5948521"/>
            <a:ext cx="4176215" cy="369332"/>
          </a:xfrm>
          <a:prstGeom prst="rect">
            <a:avLst/>
          </a:prstGeom>
          <a:noFill/>
          <a:ln w="25400">
            <a:solidFill>
              <a:schemeClr val="tx1"/>
            </a:solidFill>
          </a:ln>
        </p:spPr>
        <p:txBody>
          <a:bodyPr wrap="square" rtlCol="0">
            <a:spAutoFit/>
          </a:bodyPr>
          <a:lstStyle/>
          <a:p>
            <a:pPr algn="r" rtl="1"/>
            <a:r>
              <a:rPr lang="fa-IR" b="1" dirty="0">
                <a:cs typeface="B Nazanin" pitchFamily="2" charset="-78"/>
              </a:rPr>
              <a:t>کل بودجه پیشنهادی سال 98: 7،000میلیون ریال</a:t>
            </a:r>
          </a:p>
        </p:txBody>
      </p:sp>
    </p:spTree>
    <p:extLst>
      <p:ext uri="{BB962C8B-B14F-4D97-AF65-F5344CB8AC3E}">
        <p14:creationId xmlns:p14="http://schemas.microsoft.com/office/powerpoint/2010/main" val="585955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strips(downLeft)">
                                      <p:cBhvr>
                                        <p:cTn id="7" dur="500"/>
                                        <p:tgtEl>
                                          <p:spTgt spid="3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7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06.jpg"/>
          <p:cNvPicPr>
            <a:picLocks noChangeAspect="1"/>
          </p:cNvPicPr>
          <p:nvPr/>
        </p:nvPicPr>
        <p:blipFill>
          <a:blip r:embed="rId2" cstate="print">
            <a:grayscl/>
          </a:blip>
          <a:stretch>
            <a:fillRect/>
          </a:stretch>
        </p:blipFill>
        <p:spPr>
          <a:xfrm flipV="1">
            <a:off x="0" y="0"/>
            <a:ext cx="9144000" cy="6858000"/>
          </a:xfrm>
          <a:prstGeom prst="rect">
            <a:avLst/>
          </a:prstGeom>
        </p:spPr>
      </p:pic>
      <p:sp>
        <p:nvSpPr>
          <p:cNvPr id="38" name="Title 1"/>
          <p:cNvSpPr>
            <a:spLocks noGrp="1"/>
          </p:cNvSpPr>
          <p:nvPr>
            <p:ph type="title"/>
          </p:nvPr>
        </p:nvSpPr>
        <p:spPr>
          <a:xfrm>
            <a:off x="500034" y="142852"/>
            <a:ext cx="8229600" cy="796908"/>
          </a:xfrm>
        </p:spPr>
        <p:txBody>
          <a:bodyPr>
            <a:normAutofit/>
          </a:bodyPr>
          <a:lstStyle/>
          <a:p>
            <a:pPr algn="r" rtl="1"/>
            <a:r>
              <a:rPr lang="fa-IR" sz="2800" dirty="0">
                <a:solidFill>
                  <a:schemeClr val="accent2">
                    <a:lumMod val="75000"/>
                  </a:schemeClr>
                </a:solidFill>
                <a:effectLst>
                  <a:outerShdw blurRad="38100" dist="38100" dir="2700000" algn="tl">
                    <a:srgbClr val="000000">
                      <a:alpha val="43137"/>
                    </a:srgbClr>
                  </a:outerShdw>
                </a:effectLst>
                <a:cs typeface="B Titr" pitchFamily="2" charset="-78"/>
              </a:rPr>
              <a:t>مدیریت فناوری و دانش</a:t>
            </a:r>
            <a:endParaRPr lang="en-US" sz="2800" b="1" dirty="0">
              <a:solidFill>
                <a:schemeClr val="accent2">
                  <a:lumMod val="75000"/>
                </a:schemeClr>
              </a:solidFill>
              <a:effectLst>
                <a:outerShdw blurRad="38100" dist="38100" dir="2700000" algn="tl">
                  <a:srgbClr val="000000">
                    <a:alpha val="43137"/>
                  </a:srgbClr>
                </a:outerShdw>
              </a:effectLst>
              <a:cs typeface="B Titr" pitchFamily="2" charset="-78"/>
            </a:endParaRPr>
          </a:p>
        </p:txBody>
      </p:sp>
      <p:sp>
        <p:nvSpPr>
          <p:cNvPr id="39" name="Rounded Rectangle 38"/>
          <p:cNvSpPr/>
          <p:nvPr/>
        </p:nvSpPr>
        <p:spPr>
          <a:xfrm>
            <a:off x="1357290" y="857232"/>
            <a:ext cx="7632000" cy="142876"/>
          </a:xfrm>
          <a:prstGeom prst="roundRect">
            <a:avLst/>
          </a:prstGeom>
          <a:gradFill flip="none" rotWithShape="1">
            <a:gsLst>
              <a:gs pos="100000">
                <a:schemeClr val="accent2">
                  <a:lumMod val="20000"/>
                  <a:lumOff val="80000"/>
                  <a:alpha val="0"/>
                </a:schemeClr>
              </a:gs>
              <a:gs pos="100000">
                <a:schemeClr val="bg1">
                  <a:lumMod val="85000"/>
                </a:schemeClr>
              </a:gs>
              <a:gs pos="81000">
                <a:schemeClr val="accent2">
                  <a:lumMod val="40000"/>
                  <a:lumOff val="60000"/>
                </a:schemeClr>
              </a:gs>
              <a:gs pos="60000">
                <a:schemeClr val="accent2">
                  <a:lumMod val="60000"/>
                  <a:lumOff val="40000"/>
                </a:schemeClr>
              </a:gs>
              <a:gs pos="32000">
                <a:schemeClr val="accent2">
                  <a:lumMod val="75000"/>
                </a:schemeClr>
              </a:gs>
            </a:gsLst>
            <a:path path="circle">
              <a:fillToRect l="100000" t="100000"/>
            </a:path>
            <a:tileRect r="-100000" b="-100000"/>
          </a:gradFill>
          <a:ln>
            <a:noFill/>
          </a:ln>
          <a:effectLst>
            <a:outerShdw blurRad="149987" dist="250190" dir="8460000" algn="ctr">
              <a:srgbClr val="000000">
                <a:alpha val="28000"/>
              </a:srgbClr>
            </a:outerShdw>
          </a:effectLst>
        </p:spPr>
        <p:style>
          <a:lnRef idx="1">
            <a:schemeClr val="dk1"/>
          </a:lnRef>
          <a:fillRef idx="2">
            <a:schemeClr val="dk1"/>
          </a:fillRef>
          <a:effectRef idx="1">
            <a:schemeClr val="dk1"/>
          </a:effectRef>
          <a:fontRef idx="minor">
            <a:schemeClr val="dk1"/>
          </a:fontRef>
        </p:style>
        <p:txBody>
          <a:bodyPr rtlCol="0" anchor="ctr"/>
          <a:lstStyle/>
          <a:p>
            <a:r>
              <a:rPr lang="fa-IR" sz="2400" dirty="0">
                <a:solidFill>
                  <a:schemeClr val="bg1"/>
                </a:solidFill>
                <a:cs typeface="B Titr" pitchFamily="2" charset="-78"/>
              </a:rPr>
              <a:t>  </a:t>
            </a:r>
            <a:endParaRPr lang="en-US" sz="2400" dirty="0">
              <a:solidFill>
                <a:schemeClr val="bg1"/>
              </a:solidFill>
              <a:cs typeface="B Titr" pitchFamily="2" charset="-78"/>
            </a:endParaRPr>
          </a:p>
        </p:txBody>
      </p:sp>
      <p:sp>
        <p:nvSpPr>
          <p:cNvPr id="7" name="Content Placeholder 2"/>
          <p:cNvSpPr>
            <a:spLocks noGrp="1"/>
          </p:cNvSpPr>
          <p:nvPr>
            <p:ph idx="1"/>
          </p:nvPr>
        </p:nvSpPr>
        <p:spPr>
          <a:xfrm>
            <a:off x="571500" y="1219200"/>
            <a:ext cx="8358218" cy="4852988"/>
          </a:xfrm>
        </p:spPr>
        <p:txBody>
          <a:bodyPr>
            <a:normAutofit/>
          </a:bodyPr>
          <a:lstStyle/>
          <a:p>
            <a:pPr marL="109537" indent="0" algn="r" rtl="1">
              <a:buNone/>
            </a:pPr>
            <a:endParaRPr lang="fa-IR" sz="1000" dirty="0">
              <a:solidFill>
                <a:schemeClr val="accent1">
                  <a:lumMod val="75000"/>
                </a:schemeClr>
              </a:solidFill>
              <a:cs typeface="B Koodak" pitchFamily="2" charset="-78"/>
            </a:endParaRPr>
          </a:p>
          <a:p>
            <a:pPr marL="109537" indent="0" algn="r" rtl="1">
              <a:buNone/>
            </a:pPr>
            <a:endParaRPr lang="fa-IR" sz="1000" dirty="0">
              <a:solidFill>
                <a:schemeClr val="accent1">
                  <a:lumMod val="75000"/>
                </a:schemeClr>
              </a:solidFill>
              <a:cs typeface="B Koodak" pitchFamily="2" charset="-78"/>
            </a:endParaRPr>
          </a:p>
          <a:p>
            <a:pPr marL="109537" indent="0" algn="r" rtl="1">
              <a:buNone/>
            </a:pPr>
            <a:endParaRPr lang="fa-IR" sz="1000" dirty="0">
              <a:solidFill>
                <a:schemeClr val="accent1">
                  <a:lumMod val="75000"/>
                </a:schemeClr>
              </a:solidFill>
              <a:cs typeface="B Koodak" pitchFamily="2" charset="-78"/>
            </a:endParaRPr>
          </a:p>
          <a:p>
            <a:pPr marL="109537" indent="0" algn="r" rtl="1">
              <a:buNone/>
            </a:pPr>
            <a:endParaRPr lang="en-US" sz="1000" dirty="0">
              <a:solidFill>
                <a:schemeClr val="accent1">
                  <a:lumMod val="75000"/>
                </a:schemeClr>
              </a:solidFill>
              <a:latin typeface="Times New Roman" pitchFamily="18" charset="0"/>
              <a:cs typeface="Times New Roman" pitchFamily="18" charset="0"/>
            </a:endParaRPr>
          </a:p>
          <a:p>
            <a:pPr marL="109537" indent="0" algn="r" rtl="1">
              <a:buNone/>
            </a:pPr>
            <a:endParaRPr lang="fa-IR" sz="1000" dirty="0">
              <a:solidFill>
                <a:schemeClr val="accent1">
                  <a:lumMod val="75000"/>
                </a:schemeClr>
              </a:solidFill>
              <a:latin typeface="Times New Roman" pitchFamily="18" charset="0"/>
              <a:cs typeface="Times New Roman" pitchFamily="18" charset="0"/>
            </a:endParaRPr>
          </a:p>
          <a:p>
            <a:pPr marL="109537" indent="0" algn="r" rtl="1">
              <a:buNone/>
            </a:pPr>
            <a:endParaRPr lang="fa-IR" sz="1000" dirty="0">
              <a:solidFill>
                <a:schemeClr val="accent1">
                  <a:lumMod val="75000"/>
                </a:schemeClr>
              </a:solidFill>
            </a:endParaRPr>
          </a:p>
          <a:p>
            <a:pPr marL="109537" indent="0" algn="r" rtl="1">
              <a:buNone/>
            </a:pPr>
            <a:endParaRPr lang="fa-IR" sz="1000" dirty="0">
              <a:solidFill>
                <a:schemeClr val="accent1">
                  <a:lumMod val="75000"/>
                </a:schemeClr>
              </a:solidFill>
              <a:latin typeface="Times New Roman" pitchFamily="18" charset="0"/>
              <a:cs typeface="Times New Roman" pitchFamily="18" charset="0"/>
            </a:endParaRPr>
          </a:p>
        </p:txBody>
      </p:sp>
      <p:graphicFrame>
        <p:nvGraphicFramePr>
          <p:cNvPr id="3" name="Table 2">
            <a:extLst>
              <a:ext uri="{FF2B5EF4-FFF2-40B4-BE49-F238E27FC236}">
                <a16:creationId xmlns:a16="http://schemas.microsoft.com/office/drawing/2014/main" id="{03D10764-48E2-4915-9755-E858ECE16944}"/>
              </a:ext>
            </a:extLst>
          </p:cNvPr>
          <p:cNvGraphicFramePr>
            <a:graphicFrameLocks noGrp="1"/>
          </p:cNvGraphicFramePr>
          <p:nvPr>
            <p:extLst>
              <p:ext uri="{D42A27DB-BD31-4B8C-83A1-F6EECF244321}">
                <p14:modId xmlns:p14="http://schemas.microsoft.com/office/powerpoint/2010/main" val="3319673196"/>
              </p:ext>
            </p:extLst>
          </p:nvPr>
        </p:nvGraphicFramePr>
        <p:xfrm>
          <a:off x="571501" y="1052736"/>
          <a:ext cx="8158134" cy="4752528"/>
        </p:xfrm>
        <a:graphic>
          <a:graphicData uri="http://schemas.openxmlformats.org/drawingml/2006/table">
            <a:tbl>
              <a:tblPr rtl="1" firstRow="1" bandRow="1">
                <a:tableStyleId>{7DF18680-E054-41AD-8BC1-D1AEF772440D}</a:tableStyleId>
              </a:tblPr>
              <a:tblGrid>
                <a:gridCol w="5572271">
                  <a:extLst>
                    <a:ext uri="{9D8B030D-6E8A-4147-A177-3AD203B41FA5}">
                      <a16:colId xmlns:a16="http://schemas.microsoft.com/office/drawing/2014/main" val="2983701071"/>
                    </a:ext>
                  </a:extLst>
                </a:gridCol>
                <a:gridCol w="2585863">
                  <a:extLst>
                    <a:ext uri="{9D8B030D-6E8A-4147-A177-3AD203B41FA5}">
                      <a16:colId xmlns:a16="http://schemas.microsoft.com/office/drawing/2014/main" val="1076897433"/>
                    </a:ext>
                  </a:extLst>
                </a:gridCol>
              </a:tblGrid>
              <a:tr h="710678">
                <a:tc>
                  <a:txBody>
                    <a:bodyPr/>
                    <a:lstStyle/>
                    <a:p>
                      <a:pPr algn="ctr" rtl="1"/>
                      <a:r>
                        <a:rPr lang="fa-IR" sz="2000" dirty="0">
                          <a:cs typeface="B Titr" pitchFamily="2" charset="-78"/>
                        </a:rPr>
                        <a:t>عنوان</a:t>
                      </a:r>
                    </a:p>
                  </a:txBody>
                  <a:tcPr anchor="ctr"/>
                </a:tc>
                <a:tc>
                  <a:txBody>
                    <a:bodyPr/>
                    <a:lstStyle/>
                    <a:p>
                      <a:pPr algn="ctr" rtl="1"/>
                      <a:r>
                        <a:rPr lang="fa-IR" sz="2000" dirty="0">
                          <a:cs typeface="B Titr" pitchFamily="2" charset="-78"/>
                        </a:rPr>
                        <a:t>بودجه (میلیون ریال)</a:t>
                      </a:r>
                    </a:p>
                  </a:txBody>
                  <a:tcPr anchor="ctr"/>
                </a:tc>
                <a:extLst>
                  <a:ext uri="{0D108BD9-81ED-4DB2-BD59-A6C34878D82A}">
                    <a16:rowId xmlns:a16="http://schemas.microsoft.com/office/drawing/2014/main" val="3061552586"/>
                  </a:ext>
                </a:extLst>
              </a:tr>
              <a:tr h="656009">
                <a:tc>
                  <a:txBody>
                    <a:bodyPr/>
                    <a:lstStyle/>
                    <a:p>
                      <a:pPr algn="r" rtl="1">
                        <a:buFont typeface="Wingdings" pitchFamily="2" charset="2"/>
                        <a:buNone/>
                      </a:pPr>
                      <a:r>
                        <a:rPr lang="fa-IR" sz="2000" kern="1200" dirty="0">
                          <a:solidFill>
                            <a:schemeClr val="accent2">
                              <a:lumMod val="50000"/>
                            </a:schemeClr>
                          </a:solidFill>
                          <a:latin typeface="+mn-lt"/>
                          <a:ea typeface="+mn-ea"/>
                          <a:cs typeface="B Koodak" pitchFamily="2" charset="-78"/>
                        </a:rPr>
                        <a:t>هوشمندسازي شبکه</a:t>
                      </a:r>
                    </a:p>
                  </a:txBody>
                  <a:tcPr anchor="ctr"/>
                </a:tc>
                <a:tc>
                  <a:txBody>
                    <a:bodyPr/>
                    <a:lstStyle/>
                    <a:p>
                      <a:pPr algn="ctr" rtl="1"/>
                      <a:r>
                        <a:rPr lang="fa-IR" sz="2000" kern="1200" dirty="0">
                          <a:solidFill>
                            <a:schemeClr val="accent2">
                              <a:lumMod val="50000"/>
                            </a:schemeClr>
                          </a:solidFill>
                          <a:latin typeface="+mn-lt"/>
                          <a:ea typeface="+mn-ea"/>
                          <a:cs typeface="B Koodak" pitchFamily="2" charset="-78"/>
                        </a:rPr>
                        <a:t>0</a:t>
                      </a:r>
                    </a:p>
                  </a:txBody>
                  <a:tcPr anchor="ctr"/>
                </a:tc>
                <a:extLst>
                  <a:ext uri="{0D108BD9-81ED-4DB2-BD59-A6C34878D82A}">
                    <a16:rowId xmlns:a16="http://schemas.microsoft.com/office/drawing/2014/main" val="1389874306"/>
                  </a:ext>
                </a:extLst>
              </a:tr>
              <a:tr h="656009">
                <a:tc>
                  <a:txBody>
                    <a:bodyPr/>
                    <a:lstStyle/>
                    <a:p>
                      <a:pPr algn="r" rtl="1">
                        <a:buFont typeface="Wingdings" pitchFamily="2" charset="2"/>
                        <a:buNone/>
                      </a:pPr>
                      <a:r>
                        <a:rPr lang="fa-IR" sz="2000" kern="1200" dirty="0">
                          <a:solidFill>
                            <a:schemeClr val="accent2">
                              <a:lumMod val="50000"/>
                            </a:schemeClr>
                          </a:solidFill>
                          <a:latin typeface="+mn-lt"/>
                          <a:ea typeface="+mn-ea"/>
                          <a:cs typeface="B Koodak" pitchFamily="2" charset="-78"/>
                        </a:rPr>
                        <a:t>سيستم اندازه‌گيري هوشمند</a:t>
                      </a:r>
                    </a:p>
                  </a:txBody>
                  <a:tcPr anchor="ctr"/>
                </a:tc>
                <a:tc>
                  <a:txBody>
                    <a:bodyPr/>
                    <a:lstStyle/>
                    <a:p>
                      <a:pPr algn="ctr" rtl="1"/>
                      <a:r>
                        <a:rPr lang="fa-IR" sz="2000" kern="1200" dirty="0">
                          <a:solidFill>
                            <a:schemeClr val="accent2">
                              <a:lumMod val="50000"/>
                            </a:schemeClr>
                          </a:solidFill>
                          <a:latin typeface="+mn-lt"/>
                          <a:ea typeface="+mn-ea"/>
                          <a:cs typeface="B Koodak" pitchFamily="2" charset="-78"/>
                        </a:rPr>
                        <a:t>5000</a:t>
                      </a:r>
                    </a:p>
                  </a:txBody>
                  <a:tcPr anchor="ctr"/>
                </a:tc>
                <a:extLst>
                  <a:ext uri="{0D108BD9-81ED-4DB2-BD59-A6C34878D82A}">
                    <a16:rowId xmlns:a16="http://schemas.microsoft.com/office/drawing/2014/main" val="10002"/>
                  </a:ext>
                </a:extLst>
              </a:tr>
              <a:tr h="656009">
                <a:tc>
                  <a:txBody>
                    <a:bodyPr/>
                    <a:lstStyle/>
                    <a:p>
                      <a:pPr algn="r" rtl="1">
                        <a:buFont typeface="Wingdings" pitchFamily="2" charset="2"/>
                        <a:buNone/>
                      </a:pPr>
                      <a:r>
                        <a:rPr lang="fa-IR" sz="2000" kern="1200" dirty="0">
                          <a:solidFill>
                            <a:schemeClr val="accent2">
                              <a:lumMod val="50000"/>
                            </a:schemeClr>
                          </a:solidFill>
                          <a:latin typeface="+mn-lt"/>
                          <a:ea typeface="+mn-ea"/>
                          <a:cs typeface="B Koodak" pitchFamily="2" charset="-78"/>
                        </a:rPr>
                        <a:t>خودروهاي الکتريکي</a:t>
                      </a:r>
                    </a:p>
                  </a:txBody>
                  <a:tcPr anchor="ctr"/>
                </a:tc>
                <a:tc>
                  <a:txBody>
                    <a:bodyPr/>
                    <a:lstStyle/>
                    <a:p>
                      <a:pPr algn="ctr" rtl="1"/>
                      <a:r>
                        <a:rPr lang="fa-IR" sz="2000" kern="1200" dirty="0">
                          <a:solidFill>
                            <a:schemeClr val="accent2">
                              <a:lumMod val="50000"/>
                            </a:schemeClr>
                          </a:solidFill>
                          <a:latin typeface="+mn-lt"/>
                          <a:ea typeface="+mn-ea"/>
                          <a:cs typeface="B Koodak" pitchFamily="2" charset="-78"/>
                        </a:rPr>
                        <a:t>0</a:t>
                      </a:r>
                    </a:p>
                  </a:txBody>
                  <a:tcPr anchor="ctr"/>
                </a:tc>
                <a:extLst>
                  <a:ext uri="{0D108BD9-81ED-4DB2-BD59-A6C34878D82A}">
                    <a16:rowId xmlns:a16="http://schemas.microsoft.com/office/drawing/2014/main" val="10003"/>
                  </a:ext>
                </a:extLst>
              </a:tr>
              <a:tr h="656009">
                <a:tc>
                  <a:txBody>
                    <a:bodyPr/>
                    <a:lstStyle/>
                    <a:p>
                      <a:pPr algn="r" rtl="1">
                        <a:buFont typeface="Wingdings" pitchFamily="2" charset="2"/>
                        <a:buNone/>
                      </a:pPr>
                      <a:r>
                        <a:rPr lang="fa-IR" sz="2000" kern="1200" dirty="0">
                          <a:solidFill>
                            <a:schemeClr val="accent2">
                              <a:lumMod val="50000"/>
                            </a:schemeClr>
                          </a:solidFill>
                          <a:latin typeface="+mn-lt"/>
                          <a:ea typeface="+mn-ea"/>
                          <a:cs typeface="B Koodak" pitchFamily="2" charset="-78"/>
                        </a:rPr>
                        <a:t>توسعه و ارتقاء اتوماسيون توزيع</a:t>
                      </a:r>
                    </a:p>
                  </a:txBody>
                  <a:tcPr anchor="ctr"/>
                </a:tc>
                <a:tc>
                  <a:txBody>
                    <a:bodyPr/>
                    <a:lstStyle/>
                    <a:p>
                      <a:pPr algn="ctr" rtl="1"/>
                      <a:r>
                        <a:rPr lang="fa-IR" sz="2000" kern="1200" dirty="0">
                          <a:solidFill>
                            <a:schemeClr val="accent2">
                              <a:lumMod val="50000"/>
                            </a:schemeClr>
                          </a:solidFill>
                          <a:latin typeface="+mn-lt"/>
                          <a:ea typeface="+mn-ea"/>
                          <a:cs typeface="B Koodak" pitchFamily="2" charset="-78"/>
                        </a:rPr>
                        <a:t>52850</a:t>
                      </a:r>
                    </a:p>
                  </a:txBody>
                  <a:tcPr anchor="ctr"/>
                </a:tc>
                <a:extLst>
                  <a:ext uri="{0D108BD9-81ED-4DB2-BD59-A6C34878D82A}">
                    <a16:rowId xmlns:a16="http://schemas.microsoft.com/office/drawing/2014/main" val="10004"/>
                  </a:ext>
                </a:extLst>
              </a:tr>
              <a:tr h="656009">
                <a:tc>
                  <a:txBody>
                    <a:bodyPr/>
                    <a:lstStyle/>
                    <a:p>
                      <a:pPr algn="r" rtl="1">
                        <a:buFont typeface="Wingdings" pitchFamily="2" charset="2"/>
                        <a:buNone/>
                      </a:pPr>
                      <a:r>
                        <a:rPr lang="fa-IR" sz="2000" kern="1200" dirty="0">
                          <a:solidFill>
                            <a:schemeClr val="accent2">
                              <a:lumMod val="50000"/>
                            </a:schemeClr>
                          </a:solidFill>
                          <a:latin typeface="+mn-lt"/>
                          <a:ea typeface="+mn-ea"/>
                          <a:cs typeface="B Koodak" pitchFamily="2" charset="-78"/>
                        </a:rPr>
                        <a:t>ارتقاي فناوري اطلاعات و ارتباطات</a:t>
                      </a:r>
                    </a:p>
                  </a:txBody>
                  <a:tcPr anchor="ctr"/>
                </a:tc>
                <a:tc>
                  <a:txBody>
                    <a:bodyPr/>
                    <a:lstStyle/>
                    <a:p>
                      <a:pPr algn="ctr" rtl="1"/>
                      <a:r>
                        <a:rPr lang="fa-IR" sz="2000" kern="1200" dirty="0">
                          <a:solidFill>
                            <a:schemeClr val="accent2">
                              <a:lumMod val="50000"/>
                            </a:schemeClr>
                          </a:solidFill>
                          <a:latin typeface="+mn-lt"/>
                          <a:ea typeface="+mn-ea"/>
                          <a:cs typeface="B Koodak" pitchFamily="2" charset="-78"/>
                        </a:rPr>
                        <a:t>0</a:t>
                      </a:r>
                    </a:p>
                  </a:txBody>
                  <a:tcPr anchor="ctr"/>
                </a:tc>
                <a:extLst>
                  <a:ext uri="{0D108BD9-81ED-4DB2-BD59-A6C34878D82A}">
                    <a16:rowId xmlns:a16="http://schemas.microsoft.com/office/drawing/2014/main" val="10005"/>
                  </a:ext>
                </a:extLst>
              </a:tr>
              <a:tr h="761805">
                <a:tc>
                  <a:txBody>
                    <a:bodyPr/>
                    <a:lstStyle/>
                    <a:p>
                      <a:pPr marL="0" marR="0" indent="0" algn="r" defTabSz="914400" rtl="1" eaLnBrk="1" fontAlgn="auto" latinLnBrk="0" hangingPunct="1">
                        <a:lnSpc>
                          <a:spcPct val="100000"/>
                        </a:lnSpc>
                        <a:spcBef>
                          <a:spcPts val="0"/>
                        </a:spcBef>
                        <a:spcAft>
                          <a:spcPts val="0"/>
                        </a:spcAft>
                        <a:buClrTx/>
                        <a:buSzTx/>
                        <a:buFont typeface="Wingdings" pitchFamily="2" charset="2"/>
                        <a:buNone/>
                        <a:tabLst/>
                        <a:defRPr/>
                      </a:pPr>
                      <a:r>
                        <a:rPr lang="fa-IR" sz="2000" kern="1200" dirty="0">
                          <a:solidFill>
                            <a:schemeClr val="accent2">
                              <a:lumMod val="50000"/>
                            </a:schemeClr>
                          </a:solidFill>
                          <a:latin typeface="+mn-lt"/>
                          <a:ea typeface="+mn-ea"/>
                          <a:cs typeface="B Koodak" pitchFamily="2" charset="-78"/>
                        </a:rPr>
                        <a:t>مدیریت فناوری</a:t>
                      </a:r>
                    </a:p>
                    <a:p>
                      <a:pPr algn="r" rtl="1">
                        <a:buFont typeface="Wingdings" pitchFamily="2" charset="2"/>
                        <a:buChar char="§"/>
                      </a:pPr>
                      <a:endParaRPr lang="fa-IR" sz="2000" kern="1200" dirty="0">
                        <a:solidFill>
                          <a:schemeClr val="accent2">
                            <a:lumMod val="50000"/>
                          </a:schemeClr>
                        </a:solidFill>
                        <a:latin typeface="+mn-lt"/>
                        <a:ea typeface="+mn-ea"/>
                        <a:cs typeface="B Koodak" pitchFamily="2" charset="-78"/>
                      </a:endParaRPr>
                    </a:p>
                  </a:txBody>
                  <a:tcPr anchor="ctr"/>
                </a:tc>
                <a:tc>
                  <a:txBody>
                    <a:bodyPr/>
                    <a:lstStyle/>
                    <a:p>
                      <a:pPr algn="ctr" rtl="1"/>
                      <a:r>
                        <a:rPr lang="fa-IR" sz="2000" kern="1200" dirty="0">
                          <a:solidFill>
                            <a:schemeClr val="accent2">
                              <a:lumMod val="50000"/>
                            </a:schemeClr>
                          </a:solidFill>
                          <a:latin typeface="+mn-lt"/>
                          <a:ea typeface="+mn-ea"/>
                          <a:cs typeface="B Koodak" pitchFamily="2" charset="-78"/>
                        </a:rPr>
                        <a:t>0</a:t>
                      </a:r>
                    </a:p>
                  </a:txBody>
                  <a:tcPr anchor="ctr"/>
                </a:tc>
                <a:extLst>
                  <a:ext uri="{0D108BD9-81ED-4DB2-BD59-A6C34878D82A}">
                    <a16:rowId xmlns:a16="http://schemas.microsoft.com/office/drawing/2014/main" val="10006"/>
                  </a:ext>
                </a:extLst>
              </a:tr>
            </a:tbl>
          </a:graphicData>
        </a:graphic>
      </p:graphicFrame>
      <p:sp>
        <p:nvSpPr>
          <p:cNvPr id="8" name="TextBox 7"/>
          <p:cNvSpPr txBox="1"/>
          <p:nvPr/>
        </p:nvSpPr>
        <p:spPr>
          <a:xfrm>
            <a:off x="683568" y="6021288"/>
            <a:ext cx="4271749" cy="369332"/>
          </a:xfrm>
          <a:prstGeom prst="rect">
            <a:avLst/>
          </a:prstGeom>
          <a:noFill/>
          <a:ln w="25400">
            <a:solidFill>
              <a:schemeClr val="tx1"/>
            </a:solidFill>
          </a:ln>
        </p:spPr>
        <p:txBody>
          <a:bodyPr wrap="square" rtlCol="0">
            <a:spAutoFit/>
          </a:bodyPr>
          <a:lstStyle/>
          <a:p>
            <a:pPr algn="r" rtl="1"/>
            <a:r>
              <a:rPr lang="fa-IR" b="1" dirty="0">
                <a:solidFill>
                  <a:schemeClr val="accent1">
                    <a:lumMod val="50000"/>
                  </a:schemeClr>
                </a:solidFill>
                <a:cs typeface="B Nazanin" pitchFamily="2" charset="-78"/>
              </a:rPr>
              <a:t>کل بودجه پیشنهادی سال 98: 57،850 میلیون ریال</a:t>
            </a:r>
          </a:p>
        </p:txBody>
      </p:sp>
    </p:spTree>
    <p:extLst>
      <p:ext uri="{BB962C8B-B14F-4D97-AF65-F5344CB8AC3E}">
        <p14:creationId xmlns:p14="http://schemas.microsoft.com/office/powerpoint/2010/main" val="35352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strips(downLeft)">
                                      <p:cBhvr>
                                        <p:cTn id="7" dur="500"/>
                                        <p:tgtEl>
                                          <p:spTgt spid="3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7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06.jpg"/>
          <p:cNvPicPr>
            <a:picLocks noChangeAspect="1"/>
          </p:cNvPicPr>
          <p:nvPr/>
        </p:nvPicPr>
        <p:blipFill>
          <a:blip r:embed="rId2" cstate="print">
            <a:grayscl/>
          </a:blip>
          <a:stretch>
            <a:fillRect/>
          </a:stretch>
        </p:blipFill>
        <p:spPr>
          <a:xfrm flipV="1">
            <a:off x="0" y="0"/>
            <a:ext cx="9144000" cy="6858000"/>
          </a:xfrm>
          <a:prstGeom prst="rect">
            <a:avLst/>
          </a:prstGeom>
        </p:spPr>
      </p:pic>
      <p:sp>
        <p:nvSpPr>
          <p:cNvPr id="38" name="Title 1"/>
          <p:cNvSpPr>
            <a:spLocks noGrp="1"/>
          </p:cNvSpPr>
          <p:nvPr>
            <p:ph type="title"/>
          </p:nvPr>
        </p:nvSpPr>
        <p:spPr>
          <a:xfrm>
            <a:off x="500034" y="142852"/>
            <a:ext cx="8229600" cy="796908"/>
          </a:xfrm>
        </p:spPr>
        <p:txBody>
          <a:bodyPr>
            <a:normAutofit/>
          </a:bodyPr>
          <a:lstStyle/>
          <a:p>
            <a:pPr algn="r" rtl="1"/>
            <a:r>
              <a:rPr lang="fa-IR" sz="2800" dirty="0">
                <a:solidFill>
                  <a:schemeClr val="accent2">
                    <a:lumMod val="75000"/>
                  </a:schemeClr>
                </a:solidFill>
                <a:effectLst>
                  <a:outerShdw blurRad="38100" dist="38100" dir="2700000" algn="tl">
                    <a:srgbClr val="000000">
                      <a:alpha val="43137"/>
                    </a:srgbClr>
                  </a:outerShdw>
                </a:effectLst>
                <a:cs typeface="B Titr" pitchFamily="2" charset="-78"/>
              </a:rPr>
              <a:t>توانمندسازی مشاوران و پیمانکاران</a:t>
            </a:r>
            <a:endParaRPr lang="en-US" sz="2800" b="1" dirty="0">
              <a:solidFill>
                <a:schemeClr val="accent2">
                  <a:lumMod val="75000"/>
                </a:schemeClr>
              </a:solidFill>
              <a:effectLst>
                <a:outerShdw blurRad="38100" dist="38100" dir="2700000" algn="tl">
                  <a:srgbClr val="000000">
                    <a:alpha val="43137"/>
                  </a:srgbClr>
                </a:outerShdw>
              </a:effectLst>
              <a:cs typeface="B Titr" pitchFamily="2" charset="-78"/>
            </a:endParaRPr>
          </a:p>
        </p:txBody>
      </p:sp>
      <p:sp>
        <p:nvSpPr>
          <p:cNvPr id="39" name="Rounded Rectangle 38"/>
          <p:cNvSpPr/>
          <p:nvPr/>
        </p:nvSpPr>
        <p:spPr>
          <a:xfrm>
            <a:off x="1357290" y="857232"/>
            <a:ext cx="7632000" cy="142876"/>
          </a:xfrm>
          <a:prstGeom prst="roundRect">
            <a:avLst/>
          </a:prstGeom>
          <a:gradFill flip="none" rotWithShape="1">
            <a:gsLst>
              <a:gs pos="100000">
                <a:schemeClr val="accent2">
                  <a:lumMod val="20000"/>
                  <a:lumOff val="80000"/>
                  <a:alpha val="0"/>
                </a:schemeClr>
              </a:gs>
              <a:gs pos="100000">
                <a:schemeClr val="bg1">
                  <a:lumMod val="85000"/>
                </a:schemeClr>
              </a:gs>
              <a:gs pos="81000">
                <a:schemeClr val="accent2">
                  <a:lumMod val="40000"/>
                  <a:lumOff val="60000"/>
                </a:schemeClr>
              </a:gs>
              <a:gs pos="60000">
                <a:schemeClr val="accent2">
                  <a:lumMod val="60000"/>
                  <a:lumOff val="40000"/>
                </a:schemeClr>
              </a:gs>
              <a:gs pos="32000">
                <a:schemeClr val="accent2">
                  <a:lumMod val="75000"/>
                </a:schemeClr>
              </a:gs>
            </a:gsLst>
            <a:path path="circle">
              <a:fillToRect l="100000" t="100000"/>
            </a:path>
            <a:tileRect r="-100000" b="-100000"/>
          </a:gradFill>
          <a:ln>
            <a:noFill/>
          </a:ln>
          <a:effectLst>
            <a:outerShdw blurRad="149987" dist="250190" dir="8460000" algn="ctr">
              <a:srgbClr val="000000">
                <a:alpha val="28000"/>
              </a:srgbClr>
            </a:outerShdw>
          </a:effectLst>
        </p:spPr>
        <p:style>
          <a:lnRef idx="1">
            <a:schemeClr val="dk1"/>
          </a:lnRef>
          <a:fillRef idx="2">
            <a:schemeClr val="dk1"/>
          </a:fillRef>
          <a:effectRef idx="1">
            <a:schemeClr val="dk1"/>
          </a:effectRef>
          <a:fontRef idx="minor">
            <a:schemeClr val="dk1"/>
          </a:fontRef>
        </p:style>
        <p:txBody>
          <a:bodyPr rtlCol="0" anchor="ctr"/>
          <a:lstStyle/>
          <a:p>
            <a:r>
              <a:rPr lang="fa-IR" sz="2400" dirty="0">
                <a:solidFill>
                  <a:schemeClr val="bg1"/>
                </a:solidFill>
                <a:cs typeface="B Titr" pitchFamily="2" charset="-78"/>
              </a:rPr>
              <a:t>  </a:t>
            </a:r>
            <a:endParaRPr lang="en-US" sz="2400" dirty="0">
              <a:solidFill>
                <a:schemeClr val="bg1"/>
              </a:solidFill>
              <a:cs typeface="B Titr" pitchFamily="2" charset="-78"/>
            </a:endParaRPr>
          </a:p>
        </p:txBody>
      </p:sp>
      <p:sp>
        <p:nvSpPr>
          <p:cNvPr id="7" name="Content Placeholder 2"/>
          <p:cNvSpPr>
            <a:spLocks noGrp="1"/>
          </p:cNvSpPr>
          <p:nvPr>
            <p:ph idx="1"/>
          </p:nvPr>
        </p:nvSpPr>
        <p:spPr>
          <a:xfrm>
            <a:off x="571500" y="1219200"/>
            <a:ext cx="8358218" cy="4852988"/>
          </a:xfrm>
        </p:spPr>
        <p:txBody>
          <a:bodyPr>
            <a:normAutofit/>
          </a:bodyPr>
          <a:lstStyle/>
          <a:p>
            <a:pPr marL="109537" indent="0" algn="r" rtl="1">
              <a:buNone/>
            </a:pPr>
            <a:endParaRPr lang="fa-IR" sz="1000" dirty="0">
              <a:solidFill>
                <a:schemeClr val="accent1">
                  <a:lumMod val="75000"/>
                </a:schemeClr>
              </a:solidFill>
              <a:cs typeface="B Koodak" pitchFamily="2" charset="-78"/>
            </a:endParaRPr>
          </a:p>
          <a:p>
            <a:pPr marL="109537" indent="0" algn="r" rtl="1">
              <a:buNone/>
            </a:pPr>
            <a:endParaRPr lang="fa-IR" sz="1000" dirty="0">
              <a:solidFill>
                <a:schemeClr val="accent1">
                  <a:lumMod val="75000"/>
                </a:schemeClr>
              </a:solidFill>
              <a:cs typeface="B Koodak" pitchFamily="2" charset="-78"/>
            </a:endParaRPr>
          </a:p>
          <a:p>
            <a:pPr marL="109537" indent="0" algn="r" rtl="1">
              <a:buNone/>
            </a:pPr>
            <a:endParaRPr lang="fa-IR" sz="1000" dirty="0">
              <a:solidFill>
                <a:schemeClr val="accent1">
                  <a:lumMod val="75000"/>
                </a:schemeClr>
              </a:solidFill>
              <a:cs typeface="B Koodak" pitchFamily="2" charset="-78"/>
            </a:endParaRPr>
          </a:p>
          <a:p>
            <a:pPr marL="109537" indent="0" algn="r" rtl="1">
              <a:buNone/>
            </a:pPr>
            <a:endParaRPr lang="en-US" sz="1000" dirty="0">
              <a:solidFill>
                <a:schemeClr val="accent1">
                  <a:lumMod val="75000"/>
                </a:schemeClr>
              </a:solidFill>
              <a:latin typeface="Times New Roman" pitchFamily="18" charset="0"/>
              <a:cs typeface="Times New Roman" pitchFamily="18" charset="0"/>
            </a:endParaRPr>
          </a:p>
          <a:p>
            <a:pPr marL="109537" indent="0" algn="r" rtl="1">
              <a:buNone/>
            </a:pPr>
            <a:endParaRPr lang="fa-IR" sz="1000" dirty="0">
              <a:solidFill>
                <a:schemeClr val="accent1">
                  <a:lumMod val="75000"/>
                </a:schemeClr>
              </a:solidFill>
              <a:latin typeface="Times New Roman" pitchFamily="18" charset="0"/>
              <a:cs typeface="Times New Roman" pitchFamily="18" charset="0"/>
            </a:endParaRPr>
          </a:p>
          <a:p>
            <a:pPr marL="109537" indent="0" algn="r" rtl="1">
              <a:buNone/>
            </a:pPr>
            <a:endParaRPr lang="fa-IR" sz="1000" dirty="0">
              <a:solidFill>
                <a:schemeClr val="accent1">
                  <a:lumMod val="75000"/>
                </a:schemeClr>
              </a:solidFill>
            </a:endParaRPr>
          </a:p>
          <a:p>
            <a:pPr marL="109537" indent="0" algn="r" rtl="1">
              <a:buNone/>
            </a:pPr>
            <a:endParaRPr lang="fa-IR" sz="1000" dirty="0">
              <a:solidFill>
                <a:schemeClr val="accent1">
                  <a:lumMod val="75000"/>
                </a:schemeClr>
              </a:solidFill>
              <a:latin typeface="Times New Roman" pitchFamily="18" charset="0"/>
              <a:cs typeface="Times New Roman" pitchFamily="18" charset="0"/>
            </a:endParaRPr>
          </a:p>
        </p:txBody>
      </p:sp>
      <p:graphicFrame>
        <p:nvGraphicFramePr>
          <p:cNvPr id="3" name="Table 2">
            <a:extLst>
              <a:ext uri="{FF2B5EF4-FFF2-40B4-BE49-F238E27FC236}">
                <a16:creationId xmlns:a16="http://schemas.microsoft.com/office/drawing/2014/main" id="{03D10764-48E2-4915-9755-E858ECE16944}"/>
              </a:ext>
            </a:extLst>
          </p:cNvPr>
          <p:cNvGraphicFramePr>
            <a:graphicFrameLocks noGrp="1"/>
          </p:cNvGraphicFramePr>
          <p:nvPr>
            <p:extLst>
              <p:ext uri="{D42A27DB-BD31-4B8C-83A1-F6EECF244321}">
                <p14:modId xmlns:p14="http://schemas.microsoft.com/office/powerpoint/2010/main" val="1791924419"/>
              </p:ext>
            </p:extLst>
          </p:nvPr>
        </p:nvGraphicFramePr>
        <p:xfrm>
          <a:off x="571501" y="1052736"/>
          <a:ext cx="8158134" cy="2808312"/>
        </p:xfrm>
        <a:graphic>
          <a:graphicData uri="http://schemas.openxmlformats.org/drawingml/2006/table">
            <a:tbl>
              <a:tblPr rtl="1" firstRow="1" bandRow="1">
                <a:tableStyleId>{21E4AEA4-8DFA-4A89-87EB-49C32662AFE0}</a:tableStyleId>
              </a:tblPr>
              <a:tblGrid>
                <a:gridCol w="5572271">
                  <a:extLst>
                    <a:ext uri="{9D8B030D-6E8A-4147-A177-3AD203B41FA5}">
                      <a16:colId xmlns:a16="http://schemas.microsoft.com/office/drawing/2014/main" val="2983701071"/>
                    </a:ext>
                  </a:extLst>
                </a:gridCol>
                <a:gridCol w="2585863">
                  <a:extLst>
                    <a:ext uri="{9D8B030D-6E8A-4147-A177-3AD203B41FA5}">
                      <a16:colId xmlns:a16="http://schemas.microsoft.com/office/drawing/2014/main" val="1076897433"/>
                    </a:ext>
                  </a:extLst>
                </a:gridCol>
              </a:tblGrid>
              <a:tr h="986706">
                <a:tc>
                  <a:txBody>
                    <a:bodyPr/>
                    <a:lstStyle/>
                    <a:p>
                      <a:pPr algn="ctr" rtl="1"/>
                      <a:r>
                        <a:rPr lang="fa-IR" sz="2000" dirty="0">
                          <a:cs typeface="B Titr" pitchFamily="2" charset="-78"/>
                        </a:rPr>
                        <a:t>عنوان</a:t>
                      </a:r>
                    </a:p>
                  </a:txBody>
                  <a:tcPr anchor="ctr"/>
                </a:tc>
                <a:tc>
                  <a:txBody>
                    <a:bodyPr/>
                    <a:lstStyle/>
                    <a:p>
                      <a:pPr algn="ctr" rtl="1"/>
                      <a:r>
                        <a:rPr lang="fa-IR" sz="2000" dirty="0">
                          <a:cs typeface="B Titr" pitchFamily="2" charset="-78"/>
                        </a:rPr>
                        <a:t>بودجه (میلیون ریال)</a:t>
                      </a:r>
                    </a:p>
                  </a:txBody>
                  <a:tcPr anchor="ctr"/>
                </a:tc>
                <a:extLst>
                  <a:ext uri="{0D108BD9-81ED-4DB2-BD59-A6C34878D82A}">
                    <a16:rowId xmlns:a16="http://schemas.microsoft.com/office/drawing/2014/main" val="3061552586"/>
                  </a:ext>
                </a:extLst>
              </a:tr>
              <a:tr h="910803">
                <a:tc>
                  <a:txBody>
                    <a:bodyPr/>
                    <a:lstStyle/>
                    <a:p>
                      <a:pPr algn="r" rtl="1">
                        <a:buFont typeface="Wingdings" pitchFamily="2" charset="2"/>
                        <a:buNone/>
                      </a:pPr>
                      <a:r>
                        <a:rPr lang="fa-IR" sz="2000" dirty="0">
                          <a:cs typeface="B Koodak" pitchFamily="2" charset="-78"/>
                        </a:rPr>
                        <a:t>تهيه فهرست‌بهاي تجهيزات و حق‌الزحمة مهندسي</a:t>
                      </a:r>
                      <a:endParaRPr lang="fa-IR" sz="2000" dirty="0">
                        <a:solidFill>
                          <a:srgbClr val="00B082"/>
                        </a:solidFill>
                        <a:cs typeface="B Koodak" pitchFamily="2" charset="-78"/>
                      </a:endParaRPr>
                    </a:p>
                  </a:txBody>
                  <a:tcPr anchor="ctr"/>
                </a:tc>
                <a:tc>
                  <a:txBody>
                    <a:bodyPr/>
                    <a:lstStyle/>
                    <a:p>
                      <a:pPr algn="ctr" rtl="1"/>
                      <a:r>
                        <a:rPr lang="fa-IR" sz="2000" kern="1200" dirty="0">
                          <a:cs typeface="B Koodak" pitchFamily="2" charset="-78"/>
                        </a:rPr>
                        <a:t>1000</a:t>
                      </a:r>
                      <a:endParaRPr lang="fa-IR" sz="2000" kern="1200" dirty="0">
                        <a:solidFill>
                          <a:schemeClr val="accent2">
                            <a:lumMod val="50000"/>
                          </a:schemeClr>
                        </a:solidFill>
                        <a:latin typeface="+mn-lt"/>
                        <a:ea typeface="+mn-ea"/>
                        <a:cs typeface="B Koodak" pitchFamily="2" charset="-78"/>
                      </a:endParaRPr>
                    </a:p>
                  </a:txBody>
                  <a:tcPr anchor="ctr"/>
                </a:tc>
                <a:extLst>
                  <a:ext uri="{0D108BD9-81ED-4DB2-BD59-A6C34878D82A}">
                    <a16:rowId xmlns:a16="http://schemas.microsoft.com/office/drawing/2014/main" val="1389874306"/>
                  </a:ext>
                </a:extLst>
              </a:tr>
              <a:tr h="910803">
                <a:tc>
                  <a:txBody>
                    <a:bodyPr/>
                    <a:lstStyle/>
                    <a:p>
                      <a:pPr algn="r" rtl="1">
                        <a:buFont typeface="Wingdings" pitchFamily="2" charset="2"/>
                        <a:buNone/>
                      </a:pPr>
                      <a:r>
                        <a:rPr lang="fa-IR" sz="2000" dirty="0">
                          <a:cs typeface="B Koodak" pitchFamily="2" charset="-78"/>
                        </a:rPr>
                        <a:t>ساماندهی پروژه‌های نیرورسانی</a:t>
                      </a:r>
                      <a:endParaRPr lang="fa-IR" sz="2000" dirty="0">
                        <a:solidFill>
                          <a:srgbClr val="00B082"/>
                        </a:solidFill>
                        <a:cs typeface="B Koodak" pitchFamily="2" charset="-78"/>
                      </a:endParaRPr>
                    </a:p>
                  </a:txBody>
                  <a:tcPr anchor="ctr"/>
                </a:tc>
                <a:tc>
                  <a:txBody>
                    <a:bodyPr/>
                    <a:lstStyle/>
                    <a:p>
                      <a:pPr algn="ctr" rtl="1"/>
                      <a:r>
                        <a:rPr lang="fa-IR" sz="2000" kern="1200" dirty="0">
                          <a:cs typeface="B Koodak" pitchFamily="2" charset="-78"/>
                        </a:rPr>
                        <a:t>0</a:t>
                      </a:r>
                      <a:endParaRPr lang="fa-IR" sz="2000" kern="1200" dirty="0">
                        <a:solidFill>
                          <a:schemeClr val="accent2">
                            <a:lumMod val="50000"/>
                          </a:schemeClr>
                        </a:solidFill>
                        <a:latin typeface="+mn-lt"/>
                        <a:ea typeface="+mn-ea"/>
                        <a:cs typeface="B Koodak" pitchFamily="2" charset="-78"/>
                      </a:endParaRPr>
                    </a:p>
                  </a:txBody>
                  <a:tcPr anchor="ctr"/>
                </a:tc>
                <a:extLst>
                  <a:ext uri="{0D108BD9-81ED-4DB2-BD59-A6C34878D82A}">
                    <a16:rowId xmlns:a16="http://schemas.microsoft.com/office/drawing/2014/main" val="10002"/>
                  </a:ext>
                </a:extLst>
              </a:tr>
            </a:tbl>
          </a:graphicData>
        </a:graphic>
      </p:graphicFrame>
      <p:sp>
        <p:nvSpPr>
          <p:cNvPr id="9" name="TextBox 8"/>
          <p:cNvSpPr txBox="1"/>
          <p:nvPr/>
        </p:nvSpPr>
        <p:spPr>
          <a:xfrm>
            <a:off x="611560" y="3933056"/>
            <a:ext cx="4176215" cy="369332"/>
          </a:xfrm>
          <a:prstGeom prst="rect">
            <a:avLst/>
          </a:prstGeom>
          <a:noFill/>
          <a:ln w="25400">
            <a:solidFill>
              <a:schemeClr val="tx1"/>
            </a:solidFill>
          </a:ln>
        </p:spPr>
        <p:txBody>
          <a:bodyPr wrap="square" rtlCol="0">
            <a:spAutoFit/>
          </a:bodyPr>
          <a:lstStyle/>
          <a:p>
            <a:pPr algn="r" rtl="1"/>
            <a:r>
              <a:rPr lang="fa-IR" b="1" dirty="0">
                <a:solidFill>
                  <a:schemeClr val="tx2">
                    <a:lumMod val="75000"/>
                  </a:schemeClr>
                </a:solidFill>
                <a:cs typeface="B Nazanin" pitchFamily="2" charset="-78"/>
              </a:rPr>
              <a:t>کل بودجه پیشنهادی سال 98: 1،000 میلیون ریال</a:t>
            </a:r>
          </a:p>
        </p:txBody>
      </p:sp>
    </p:spTree>
    <p:extLst>
      <p:ext uri="{BB962C8B-B14F-4D97-AF65-F5344CB8AC3E}">
        <p14:creationId xmlns:p14="http://schemas.microsoft.com/office/powerpoint/2010/main" val="180959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strips(downLeft)">
                                      <p:cBhvr>
                                        <p:cTn id="7" dur="500"/>
                                        <p:tgtEl>
                                          <p:spTgt spid="3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7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06.jpg"/>
          <p:cNvPicPr>
            <a:picLocks noChangeAspect="1"/>
          </p:cNvPicPr>
          <p:nvPr/>
        </p:nvPicPr>
        <p:blipFill>
          <a:blip r:embed="rId2" cstate="print">
            <a:grayscl/>
          </a:blip>
          <a:stretch>
            <a:fillRect/>
          </a:stretch>
        </p:blipFill>
        <p:spPr>
          <a:xfrm flipV="1">
            <a:off x="0" y="0"/>
            <a:ext cx="9144000" cy="6858000"/>
          </a:xfrm>
          <a:prstGeom prst="rect">
            <a:avLst/>
          </a:prstGeom>
        </p:spPr>
      </p:pic>
      <p:sp>
        <p:nvSpPr>
          <p:cNvPr id="39" name="Rounded Rectangle 38"/>
          <p:cNvSpPr/>
          <p:nvPr/>
        </p:nvSpPr>
        <p:spPr>
          <a:xfrm>
            <a:off x="1357290" y="857232"/>
            <a:ext cx="7632000" cy="142876"/>
          </a:xfrm>
          <a:prstGeom prst="roundRect">
            <a:avLst/>
          </a:prstGeom>
          <a:gradFill flip="none" rotWithShape="1">
            <a:gsLst>
              <a:gs pos="100000">
                <a:schemeClr val="accent2">
                  <a:lumMod val="20000"/>
                  <a:lumOff val="80000"/>
                  <a:alpha val="0"/>
                </a:schemeClr>
              </a:gs>
              <a:gs pos="100000">
                <a:schemeClr val="bg1">
                  <a:lumMod val="85000"/>
                </a:schemeClr>
              </a:gs>
              <a:gs pos="81000">
                <a:schemeClr val="accent2">
                  <a:lumMod val="40000"/>
                  <a:lumOff val="60000"/>
                </a:schemeClr>
              </a:gs>
              <a:gs pos="60000">
                <a:schemeClr val="accent2">
                  <a:lumMod val="60000"/>
                  <a:lumOff val="40000"/>
                </a:schemeClr>
              </a:gs>
              <a:gs pos="32000">
                <a:schemeClr val="accent2">
                  <a:lumMod val="75000"/>
                </a:schemeClr>
              </a:gs>
            </a:gsLst>
            <a:path path="circle">
              <a:fillToRect l="100000" t="100000"/>
            </a:path>
            <a:tileRect r="-100000" b="-100000"/>
          </a:gradFill>
          <a:ln>
            <a:noFill/>
          </a:ln>
          <a:effectLst>
            <a:outerShdw blurRad="149987" dist="250190" dir="8460000" algn="ctr">
              <a:srgbClr val="000000">
                <a:alpha val="28000"/>
              </a:srgbClr>
            </a:outerShdw>
          </a:effectLst>
        </p:spPr>
        <p:style>
          <a:lnRef idx="1">
            <a:schemeClr val="dk1"/>
          </a:lnRef>
          <a:fillRef idx="2">
            <a:schemeClr val="dk1"/>
          </a:fillRef>
          <a:effectRef idx="1">
            <a:schemeClr val="dk1"/>
          </a:effectRef>
          <a:fontRef idx="minor">
            <a:schemeClr val="dk1"/>
          </a:fontRef>
        </p:style>
        <p:txBody>
          <a:bodyPr rtlCol="0" anchor="ctr"/>
          <a:lstStyle/>
          <a:p>
            <a:r>
              <a:rPr lang="fa-IR" sz="2400" dirty="0">
                <a:solidFill>
                  <a:schemeClr val="bg1"/>
                </a:solidFill>
                <a:cs typeface="B Titr" pitchFamily="2" charset="-78"/>
              </a:rPr>
              <a:t>  </a:t>
            </a:r>
            <a:endParaRPr lang="en-US" sz="2400" dirty="0">
              <a:solidFill>
                <a:schemeClr val="bg1"/>
              </a:solidFill>
              <a:cs typeface="B Titr" pitchFamily="2" charset="-78"/>
            </a:endParaRPr>
          </a:p>
        </p:txBody>
      </p:sp>
      <p:sp>
        <p:nvSpPr>
          <p:cNvPr id="7" name="Content Placeholder 2"/>
          <p:cNvSpPr>
            <a:spLocks noGrp="1"/>
          </p:cNvSpPr>
          <p:nvPr>
            <p:ph idx="1"/>
          </p:nvPr>
        </p:nvSpPr>
        <p:spPr>
          <a:xfrm>
            <a:off x="571500" y="1219200"/>
            <a:ext cx="8358218" cy="4852988"/>
          </a:xfrm>
        </p:spPr>
        <p:txBody>
          <a:bodyPr>
            <a:normAutofit/>
          </a:bodyPr>
          <a:lstStyle/>
          <a:p>
            <a:pPr lvl="0" algn="r" rtl="1"/>
            <a:r>
              <a:rPr lang="fa-IR" sz="1800" dirty="0" smtClean="0"/>
              <a:t>تهیه نرم افزار کنترل پروژه</a:t>
            </a:r>
            <a:endParaRPr lang="en-US" sz="1800" dirty="0" smtClean="0"/>
          </a:p>
          <a:p>
            <a:pPr lvl="0" algn="r" rtl="1"/>
            <a:r>
              <a:rPr lang="fa-IR" sz="1800" dirty="0" smtClean="0"/>
              <a:t>تهیه نرم افزار کمیته فنی و بازرگانی</a:t>
            </a:r>
            <a:endParaRPr lang="en-US" sz="1800" dirty="0" smtClean="0"/>
          </a:p>
          <a:p>
            <a:pPr lvl="0" algn="r" rtl="1"/>
            <a:r>
              <a:rPr lang="fa-IR" sz="1800" dirty="0" smtClean="0"/>
              <a:t>اجرایی کردن دستورالعمل استاندار شیوه های  نظارت</a:t>
            </a:r>
            <a:endParaRPr lang="en-US" sz="1800" dirty="0" smtClean="0"/>
          </a:p>
          <a:p>
            <a:pPr lvl="0" algn="r" rtl="1"/>
            <a:r>
              <a:rPr lang="fa-IR" sz="1800" dirty="0" smtClean="0"/>
              <a:t>راه اندازی و استقرار</a:t>
            </a:r>
            <a:r>
              <a:rPr lang="en-US" sz="1800" dirty="0" smtClean="0"/>
              <a:t>GIS</a:t>
            </a:r>
          </a:p>
          <a:p>
            <a:pPr lvl="0" algn="r" rtl="1"/>
            <a:r>
              <a:rPr lang="fa-IR" sz="1800" dirty="0" smtClean="0"/>
              <a:t>تهیه نرم افزار برداشت اطلاعات مبتنی بر موبایل</a:t>
            </a:r>
            <a:endParaRPr lang="en-US" sz="1800" dirty="0" smtClean="0"/>
          </a:p>
          <a:p>
            <a:pPr lvl="0" algn="r" rtl="1"/>
            <a:r>
              <a:rPr lang="fa-IR" sz="1800" dirty="0" smtClean="0"/>
              <a:t>تعویض نرم افزار </a:t>
            </a:r>
            <a:r>
              <a:rPr lang="en-US" sz="1800" dirty="0" smtClean="0"/>
              <a:t>GIS</a:t>
            </a:r>
          </a:p>
          <a:p>
            <a:pPr lvl="0" algn="r" rtl="1"/>
            <a:r>
              <a:rPr lang="fa-IR" sz="1800" dirty="0" smtClean="0"/>
              <a:t>برداشت کل اطلاعات شبکه های فشار متوسط و پستهای شرکت</a:t>
            </a:r>
            <a:endParaRPr lang="en-US" sz="1800" dirty="0" smtClean="0"/>
          </a:p>
          <a:p>
            <a:pPr lvl="0" algn="r" rtl="1"/>
            <a:r>
              <a:rPr lang="fa-IR" sz="1800" dirty="0" smtClean="0"/>
              <a:t>ارتباط </a:t>
            </a:r>
            <a:r>
              <a:rPr lang="en-US" sz="1800" dirty="0" smtClean="0"/>
              <a:t>GIS</a:t>
            </a:r>
            <a:r>
              <a:rPr lang="fa-IR" sz="1800" dirty="0" smtClean="0"/>
              <a:t> با سامانه 121 و خدمات مشترکین کنترل پروژه </a:t>
            </a:r>
            <a:endParaRPr lang="en-US" sz="1800" dirty="0" smtClean="0"/>
          </a:p>
          <a:p>
            <a:pPr lvl="0" algn="r" rtl="1"/>
            <a:r>
              <a:rPr lang="fa-IR" sz="1800" dirty="0" smtClean="0"/>
              <a:t>فرایند مکانیزه بروزرسانی</a:t>
            </a:r>
            <a:r>
              <a:rPr lang="en-US" sz="1800" dirty="0" smtClean="0"/>
              <a:t>GIS</a:t>
            </a:r>
            <a:r>
              <a:rPr lang="fa-IR" sz="1800" dirty="0" smtClean="0"/>
              <a:t> در کنترل پروژه</a:t>
            </a:r>
            <a:endParaRPr lang="en-US" sz="1800" dirty="0" smtClean="0"/>
          </a:p>
          <a:p>
            <a:pPr marL="109537" indent="0" algn="r" rtl="1">
              <a:buNone/>
            </a:pPr>
            <a:endParaRPr lang="fa-IR" sz="1800" dirty="0">
              <a:solidFill>
                <a:schemeClr val="accent1">
                  <a:lumMod val="75000"/>
                </a:schemeClr>
              </a:solidFill>
              <a:cs typeface="B Koodak" pitchFamily="2" charset="-78"/>
            </a:endParaRPr>
          </a:p>
        </p:txBody>
      </p:sp>
      <p:sp>
        <p:nvSpPr>
          <p:cNvPr id="12" name="Title 11"/>
          <p:cNvSpPr>
            <a:spLocks noGrp="1"/>
          </p:cNvSpPr>
          <p:nvPr>
            <p:ph type="title"/>
          </p:nvPr>
        </p:nvSpPr>
        <p:spPr>
          <a:xfrm>
            <a:off x="457200" y="274638"/>
            <a:ext cx="8229600" cy="582594"/>
          </a:xfrm>
        </p:spPr>
        <p:txBody>
          <a:bodyPr>
            <a:normAutofit fontScale="90000"/>
          </a:bodyPr>
          <a:lstStyle/>
          <a:p>
            <a:pPr algn="r"/>
            <a:r>
              <a:rPr lang="fa-IR" dirty="0" smtClean="0"/>
              <a:t>اقدامات</a:t>
            </a:r>
            <a:endParaRPr lang="en-US" dirty="0"/>
          </a:p>
        </p:txBody>
      </p:sp>
    </p:spTree>
    <p:extLst>
      <p:ext uri="{BB962C8B-B14F-4D97-AF65-F5344CB8AC3E}">
        <p14:creationId xmlns:p14="http://schemas.microsoft.com/office/powerpoint/2010/main" val="180959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right)">
                                      <p:cBhvr>
                                        <p:cTn id="7" dur="7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06.jpg"/>
          <p:cNvPicPr>
            <a:picLocks noChangeAspect="1"/>
          </p:cNvPicPr>
          <p:nvPr/>
        </p:nvPicPr>
        <p:blipFill>
          <a:blip r:embed="rId2" cstate="print">
            <a:grayscl/>
          </a:blip>
          <a:stretch>
            <a:fillRect/>
          </a:stretch>
        </p:blipFill>
        <p:spPr>
          <a:xfrm flipV="1">
            <a:off x="0" y="0"/>
            <a:ext cx="9144000" cy="6858000"/>
          </a:xfrm>
          <a:prstGeom prst="rect">
            <a:avLst/>
          </a:prstGeom>
        </p:spPr>
      </p:pic>
      <p:sp>
        <p:nvSpPr>
          <p:cNvPr id="39" name="Rounded Rectangle 38"/>
          <p:cNvSpPr/>
          <p:nvPr/>
        </p:nvSpPr>
        <p:spPr>
          <a:xfrm>
            <a:off x="1357290" y="857232"/>
            <a:ext cx="7632000" cy="142876"/>
          </a:xfrm>
          <a:prstGeom prst="roundRect">
            <a:avLst/>
          </a:prstGeom>
          <a:gradFill flip="none" rotWithShape="1">
            <a:gsLst>
              <a:gs pos="100000">
                <a:schemeClr val="accent2">
                  <a:lumMod val="20000"/>
                  <a:lumOff val="80000"/>
                  <a:alpha val="0"/>
                </a:schemeClr>
              </a:gs>
              <a:gs pos="100000">
                <a:schemeClr val="bg1">
                  <a:lumMod val="85000"/>
                </a:schemeClr>
              </a:gs>
              <a:gs pos="81000">
                <a:schemeClr val="accent2">
                  <a:lumMod val="40000"/>
                  <a:lumOff val="60000"/>
                </a:schemeClr>
              </a:gs>
              <a:gs pos="60000">
                <a:schemeClr val="accent2">
                  <a:lumMod val="60000"/>
                  <a:lumOff val="40000"/>
                </a:schemeClr>
              </a:gs>
              <a:gs pos="32000">
                <a:schemeClr val="accent2">
                  <a:lumMod val="75000"/>
                </a:schemeClr>
              </a:gs>
            </a:gsLst>
            <a:path path="circle">
              <a:fillToRect l="100000" t="100000"/>
            </a:path>
            <a:tileRect r="-100000" b="-100000"/>
          </a:gradFill>
          <a:ln>
            <a:noFill/>
          </a:ln>
          <a:effectLst>
            <a:outerShdw blurRad="149987" dist="250190" dir="8460000" algn="ctr">
              <a:srgbClr val="000000">
                <a:alpha val="28000"/>
              </a:srgbClr>
            </a:outerShdw>
          </a:effectLst>
        </p:spPr>
        <p:style>
          <a:lnRef idx="1">
            <a:schemeClr val="dk1"/>
          </a:lnRef>
          <a:fillRef idx="2">
            <a:schemeClr val="dk1"/>
          </a:fillRef>
          <a:effectRef idx="1">
            <a:schemeClr val="dk1"/>
          </a:effectRef>
          <a:fontRef idx="minor">
            <a:schemeClr val="dk1"/>
          </a:fontRef>
        </p:style>
        <p:txBody>
          <a:bodyPr rtlCol="0" anchor="ctr"/>
          <a:lstStyle/>
          <a:p>
            <a:r>
              <a:rPr lang="fa-IR" sz="2400" dirty="0">
                <a:solidFill>
                  <a:schemeClr val="bg1"/>
                </a:solidFill>
                <a:cs typeface="B Titr" pitchFamily="2" charset="-78"/>
              </a:rPr>
              <a:t>  </a:t>
            </a:r>
            <a:endParaRPr lang="en-US" sz="2400" dirty="0">
              <a:solidFill>
                <a:schemeClr val="bg1"/>
              </a:solidFill>
              <a:cs typeface="B Titr" pitchFamily="2" charset="-78"/>
            </a:endParaRPr>
          </a:p>
        </p:txBody>
      </p:sp>
      <p:sp>
        <p:nvSpPr>
          <p:cNvPr id="12" name="Title 11"/>
          <p:cNvSpPr>
            <a:spLocks noGrp="1"/>
          </p:cNvSpPr>
          <p:nvPr>
            <p:ph type="title"/>
          </p:nvPr>
        </p:nvSpPr>
        <p:spPr>
          <a:xfrm>
            <a:off x="457200" y="274638"/>
            <a:ext cx="8229600" cy="582594"/>
          </a:xfrm>
        </p:spPr>
        <p:txBody>
          <a:bodyPr>
            <a:normAutofit fontScale="90000"/>
          </a:bodyPr>
          <a:lstStyle/>
          <a:p>
            <a:pPr algn="r"/>
            <a:r>
              <a:rPr lang="fa-IR" dirty="0" smtClean="0"/>
              <a:t>برنامه ها</a:t>
            </a:r>
            <a:endParaRPr lang="en-US" dirty="0"/>
          </a:p>
        </p:txBody>
      </p:sp>
      <p:sp>
        <p:nvSpPr>
          <p:cNvPr id="6" name="Content Placeholder 5"/>
          <p:cNvSpPr>
            <a:spLocks noGrp="1"/>
          </p:cNvSpPr>
          <p:nvPr>
            <p:ph idx="1"/>
          </p:nvPr>
        </p:nvSpPr>
        <p:spPr/>
        <p:txBody>
          <a:bodyPr>
            <a:normAutofit fontScale="77500" lnSpcReduction="20000"/>
          </a:bodyPr>
          <a:lstStyle/>
          <a:p>
            <a:pPr lvl="0" algn="r" rtl="1"/>
            <a:r>
              <a:rPr lang="fa-IR" dirty="0" smtClean="0"/>
              <a:t>هوشمند سازی نظارت و تهیه بانک اطلاعاتی ارائه روشهای نظارتی بر عملکرد پیمانکاران</a:t>
            </a:r>
            <a:endParaRPr lang="en-US" dirty="0" smtClean="0"/>
          </a:p>
          <a:p>
            <a:pPr lvl="0" algn="r" rtl="1"/>
            <a:r>
              <a:rPr lang="fa-IR" dirty="0" smtClean="0"/>
              <a:t>حذف پاکات ب کمیته فنی و بازرگانی </a:t>
            </a:r>
            <a:endParaRPr lang="en-US" dirty="0" smtClean="0"/>
          </a:p>
          <a:p>
            <a:pPr lvl="0" algn="r" rtl="1"/>
            <a:r>
              <a:rPr lang="fa-IR" dirty="0" smtClean="0"/>
              <a:t>بروزرسانی تیپ قراردادها</a:t>
            </a:r>
            <a:endParaRPr lang="en-US" dirty="0" smtClean="0"/>
          </a:p>
          <a:p>
            <a:pPr lvl="0" algn="r" rtl="1"/>
            <a:r>
              <a:rPr lang="fa-IR" dirty="0" smtClean="0"/>
              <a:t>آموزش نیروهای انسانی پیمانکاران</a:t>
            </a:r>
            <a:endParaRPr lang="en-US" dirty="0" smtClean="0"/>
          </a:p>
          <a:p>
            <a:pPr lvl="0" algn="r" rtl="1"/>
            <a:r>
              <a:rPr lang="fa-IR" dirty="0" smtClean="0"/>
              <a:t>توسعه فعالیتهای کمیته تجزیه و تحلیل عیوب</a:t>
            </a:r>
            <a:endParaRPr lang="en-US" dirty="0" smtClean="0"/>
          </a:p>
          <a:p>
            <a:pPr lvl="0" algn="r" rtl="1"/>
            <a:r>
              <a:rPr lang="fa-IR" dirty="0" smtClean="0"/>
              <a:t>ایجاد بانک دستورالعمل مشخصات فنی </a:t>
            </a:r>
            <a:endParaRPr lang="en-US" dirty="0" smtClean="0"/>
          </a:p>
          <a:p>
            <a:pPr lvl="0" algn="r" rtl="1"/>
            <a:r>
              <a:rPr lang="fa-IR" dirty="0" smtClean="0"/>
              <a:t>تهیه نرم افزارکنترل پروژه مستقل از اتوماسیون و برپایه </a:t>
            </a:r>
            <a:r>
              <a:rPr lang="en-US" dirty="0" smtClean="0"/>
              <a:t>web</a:t>
            </a:r>
            <a:r>
              <a:rPr lang="fa-IR" dirty="0" smtClean="0"/>
              <a:t> و موبایل</a:t>
            </a:r>
            <a:endParaRPr lang="en-US" dirty="0" smtClean="0"/>
          </a:p>
          <a:p>
            <a:pPr lvl="0" algn="r" rtl="1"/>
            <a:r>
              <a:rPr lang="fa-IR" dirty="0" smtClean="0"/>
              <a:t>تهیه نرم افزار جامع طراحی و مطالعات شبکه بر پایه اطلاعات </a:t>
            </a:r>
            <a:r>
              <a:rPr lang="en-US" dirty="0" smtClean="0"/>
              <a:t>GIS</a:t>
            </a:r>
          </a:p>
          <a:p>
            <a:pPr lvl="0" algn="r" rtl="1"/>
            <a:r>
              <a:rPr lang="fa-IR" dirty="0" smtClean="0"/>
              <a:t>استقرار نرم افزار مدیریت دارایی ها بر پایه </a:t>
            </a:r>
            <a:r>
              <a:rPr lang="en-US" dirty="0" smtClean="0"/>
              <a:t>GIS</a:t>
            </a:r>
          </a:p>
          <a:p>
            <a:pPr lvl="0" algn="r" rtl="1"/>
            <a:r>
              <a:rPr lang="fa-IR" dirty="0" smtClean="0"/>
              <a:t>ارتقا و توسعه نرم افزار نیرورسانی</a:t>
            </a:r>
            <a:endParaRPr lang="en-US" dirty="0" smtClean="0"/>
          </a:p>
          <a:p>
            <a:pPr lvl="0" algn="r" rtl="1"/>
            <a:r>
              <a:rPr lang="fa-IR" dirty="0" smtClean="0"/>
              <a:t>ارتقا و توسعه نرم افزار </a:t>
            </a:r>
            <a:r>
              <a:rPr lang="en-US" dirty="0" smtClean="0"/>
              <a:t>GIS</a:t>
            </a:r>
            <a:r>
              <a:rPr lang="fa-IR" dirty="0" smtClean="0"/>
              <a:t> در راستای کاربردی سازی </a:t>
            </a:r>
            <a:endParaRPr lang="en-US" dirty="0" smtClean="0"/>
          </a:p>
          <a:p>
            <a:endParaRPr lang="en-US" dirty="0"/>
          </a:p>
        </p:txBody>
      </p:sp>
    </p:spTree>
    <p:extLst>
      <p:ext uri="{BB962C8B-B14F-4D97-AF65-F5344CB8AC3E}">
        <p14:creationId xmlns:p14="http://schemas.microsoft.com/office/powerpoint/2010/main" val="180959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right)">
                                      <p:cBhvr>
                                        <p:cTn id="7" dur="7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06.jpg"/>
          <p:cNvPicPr>
            <a:picLocks noChangeAspect="1"/>
          </p:cNvPicPr>
          <p:nvPr/>
        </p:nvPicPr>
        <p:blipFill>
          <a:blip r:embed="rId2" cstate="print">
            <a:grayscl/>
          </a:blip>
          <a:stretch>
            <a:fillRect/>
          </a:stretch>
        </p:blipFill>
        <p:spPr>
          <a:xfrm flipV="1">
            <a:off x="0" y="0"/>
            <a:ext cx="9144000" cy="6858000"/>
          </a:xfrm>
          <a:prstGeom prst="rect">
            <a:avLst/>
          </a:prstGeom>
        </p:spPr>
      </p:pic>
      <p:sp>
        <p:nvSpPr>
          <p:cNvPr id="39" name="Rounded Rectangle 38"/>
          <p:cNvSpPr/>
          <p:nvPr/>
        </p:nvSpPr>
        <p:spPr>
          <a:xfrm>
            <a:off x="1357290" y="857232"/>
            <a:ext cx="7632000" cy="142876"/>
          </a:xfrm>
          <a:prstGeom prst="roundRect">
            <a:avLst/>
          </a:prstGeom>
          <a:gradFill flip="none" rotWithShape="1">
            <a:gsLst>
              <a:gs pos="100000">
                <a:schemeClr val="accent2">
                  <a:lumMod val="20000"/>
                  <a:lumOff val="80000"/>
                  <a:alpha val="0"/>
                </a:schemeClr>
              </a:gs>
              <a:gs pos="100000">
                <a:schemeClr val="bg1">
                  <a:lumMod val="85000"/>
                </a:schemeClr>
              </a:gs>
              <a:gs pos="81000">
                <a:schemeClr val="accent2">
                  <a:lumMod val="40000"/>
                  <a:lumOff val="60000"/>
                </a:schemeClr>
              </a:gs>
              <a:gs pos="60000">
                <a:schemeClr val="accent2">
                  <a:lumMod val="60000"/>
                  <a:lumOff val="40000"/>
                </a:schemeClr>
              </a:gs>
              <a:gs pos="32000">
                <a:schemeClr val="accent2">
                  <a:lumMod val="75000"/>
                </a:schemeClr>
              </a:gs>
            </a:gsLst>
            <a:path path="circle">
              <a:fillToRect l="100000" t="100000"/>
            </a:path>
            <a:tileRect r="-100000" b="-100000"/>
          </a:gradFill>
          <a:ln>
            <a:noFill/>
          </a:ln>
          <a:effectLst>
            <a:outerShdw blurRad="149987" dist="250190" dir="8460000" algn="ctr">
              <a:srgbClr val="000000">
                <a:alpha val="28000"/>
              </a:srgbClr>
            </a:outerShdw>
          </a:effectLst>
        </p:spPr>
        <p:style>
          <a:lnRef idx="1">
            <a:schemeClr val="dk1"/>
          </a:lnRef>
          <a:fillRef idx="2">
            <a:schemeClr val="dk1"/>
          </a:fillRef>
          <a:effectRef idx="1">
            <a:schemeClr val="dk1"/>
          </a:effectRef>
          <a:fontRef idx="minor">
            <a:schemeClr val="dk1"/>
          </a:fontRef>
        </p:style>
        <p:txBody>
          <a:bodyPr rtlCol="0" anchor="ctr"/>
          <a:lstStyle/>
          <a:p>
            <a:r>
              <a:rPr lang="fa-IR" sz="2400" dirty="0">
                <a:solidFill>
                  <a:schemeClr val="bg1"/>
                </a:solidFill>
                <a:cs typeface="B Titr" pitchFamily="2" charset="-78"/>
              </a:rPr>
              <a:t>  </a:t>
            </a:r>
            <a:endParaRPr lang="en-US" sz="2400" dirty="0">
              <a:solidFill>
                <a:schemeClr val="bg1"/>
              </a:solidFill>
              <a:cs typeface="B Titr" pitchFamily="2" charset="-78"/>
            </a:endParaRPr>
          </a:p>
        </p:txBody>
      </p:sp>
      <p:sp>
        <p:nvSpPr>
          <p:cNvPr id="12" name="Title 11"/>
          <p:cNvSpPr>
            <a:spLocks noGrp="1"/>
          </p:cNvSpPr>
          <p:nvPr>
            <p:ph type="title"/>
          </p:nvPr>
        </p:nvSpPr>
        <p:spPr>
          <a:xfrm>
            <a:off x="457200" y="274638"/>
            <a:ext cx="8229600" cy="582594"/>
          </a:xfrm>
        </p:spPr>
        <p:txBody>
          <a:bodyPr>
            <a:normAutofit fontScale="90000"/>
          </a:bodyPr>
          <a:lstStyle/>
          <a:p>
            <a:pPr algn="r"/>
            <a:r>
              <a:rPr lang="fa-IR" dirty="0" smtClean="0"/>
              <a:t>چالشها</a:t>
            </a:r>
            <a:endParaRPr lang="en-US" dirty="0"/>
          </a:p>
        </p:txBody>
      </p:sp>
      <p:sp>
        <p:nvSpPr>
          <p:cNvPr id="7" name="Content Placeholder 6"/>
          <p:cNvSpPr>
            <a:spLocks noGrp="1"/>
          </p:cNvSpPr>
          <p:nvPr>
            <p:ph idx="1"/>
          </p:nvPr>
        </p:nvSpPr>
        <p:spPr/>
        <p:txBody>
          <a:bodyPr>
            <a:normAutofit fontScale="77500" lnSpcReduction="20000"/>
          </a:bodyPr>
          <a:lstStyle/>
          <a:p>
            <a:pPr lvl="0" algn="r" rtl="1"/>
            <a:r>
              <a:rPr lang="fa-IR" dirty="0" smtClean="0"/>
              <a:t>ضعف پیمانکاران </a:t>
            </a:r>
            <a:endParaRPr lang="en-US" dirty="0" smtClean="0"/>
          </a:p>
          <a:p>
            <a:pPr lvl="0" algn="r" rtl="1"/>
            <a:r>
              <a:rPr lang="fa-IR" dirty="0" smtClean="0"/>
              <a:t>عدم وجود نیروی نظارت بر تولید کنندگان کالا و خدمات</a:t>
            </a:r>
            <a:endParaRPr lang="en-US" dirty="0" smtClean="0"/>
          </a:p>
          <a:p>
            <a:pPr lvl="0" algn="r" rtl="1"/>
            <a:r>
              <a:rPr lang="fa-IR" dirty="0" smtClean="0"/>
              <a:t>کمبود نقدینگی در اجرای طرحهای کاهش تلفات </a:t>
            </a:r>
            <a:endParaRPr lang="en-US" dirty="0" smtClean="0"/>
          </a:p>
          <a:p>
            <a:pPr lvl="0" algn="r" rtl="1"/>
            <a:r>
              <a:rPr lang="fa-IR" dirty="0" smtClean="0"/>
              <a:t>کمبود نقدینگی در اجرای طرحهای مقاوم سازی </a:t>
            </a:r>
            <a:endParaRPr lang="en-US" dirty="0" smtClean="0"/>
          </a:p>
          <a:p>
            <a:pPr lvl="0" algn="r" rtl="1"/>
            <a:r>
              <a:rPr lang="fa-IR" dirty="0" smtClean="0"/>
              <a:t>کمبود نقدینگی مرتبط با فعالیتهای نرم افزاری و </a:t>
            </a:r>
            <a:r>
              <a:rPr lang="en-US" dirty="0" smtClean="0"/>
              <a:t>GIS</a:t>
            </a:r>
          </a:p>
          <a:p>
            <a:pPr lvl="0" algn="r" rtl="1"/>
            <a:r>
              <a:rPr lang="fa-IR" dirty="0" smtClean="0"/>
              <a:t>عدم تناسب چارت سازمانی با حجم فعالیت های شرکت </a:t>
            </a:r>
            <a:endParaRPr lang="en-US" dirty="0" smtClean="0"/>
          </a:p>
          <a:p>
            <a:pPr lvl="0" algn="r" rtl="1"/>
            <a:r>
              <a:rPr lang="fa-IR" dirty="0" smtClean="0"/>
              <a:t>وجود کالاهای کم کیفیت در بازار</a:t>
            </a:r>
            <a:endParaRPr lang="en-US" dirty="0" smtClean="0"/>
          </a:p>
          <a:p>
            <a:pPr lvl="0" algn="r" rtl="1"/>
            <a:r>
              <a:rPr lang="fa-IR" dirty="0" smtClean="0"/>
              <a:t>نبود دستورالعمل مناسب برای شرکتهای مشاور جهت نحوه واگذاری کار و برگزاری مناقصه</a:t>
            </a:r>
            <a:endParaRPr lang="en-US" dirty="0" smtClean="0"/>
          </a:p>
          <a:p>
            <a:pPr lvl="0" algn="r" rtl="1"/>
            <a:r>
              <a:rPr lang="fa-IR" dirty="0" smtClean="0"/>
              <a:t>تغییرات قیمتها در بازار و عدم وجود روش برای استفاده از یک فهرست بها و تغییرات احتمالی بازار " عدم تعریف تعدیل مناسب "</a:t>
            </a:r>
            <a:endParaRPr lang="en-US" dirty="0" smtClean="0"/>
          </a:p>
          <a:p>
            <a:pPr lvl="0" algn="r" rtl="1"/>
            <a:r>
              <a:rPr lang="fa-IR" dirty="0" smtClean="0"/>
              <a:t>مشکلات فرایند انتخاب پیمانکاران</a:t>
            </a:r>
            <a:endParaRPr lang="en-US" dirty="0" smtClean="0"/>
          </a:p>
          <a:p>
            <a:pPr algn="r"/>
            <a:endParaRPr lang="en-US" dirty="0"/>
          </a:p>
        </p:txBody>
      </p:sp>
    </p:spTree>
    <p:extLst>
      <p:ext uri="{BB962C8B-B14F-4D97-AF65-F5344CB8AC3E}">
        <p14:creationId xmlns:p14="http://schemas.microsoft.com/office/powerpoint/2010/main" val="180959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right)">
                                      <p:cBhvr>
                                        <p:cTn id="7" dur="7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06.jpg"/>
          <p:cNvPicPr>
            <a:picLocks noChangeAspect="1"/>
          </p:cNvPicPr>
          <p:nvPr/>
        </p:nvPicPr>
        <p:blipFill>
          <a:blip r:embed="rId3" cstate="print">
            <a:grayscl/>
          </a:blip>
          <a:stretch>
            <a:fillRect/>
          </a:stretch>
        </p:blipFill>
        <p:spPr>
          <a:xfrm flipV="1">
            <a:off x="0" y="0"/>
            <a:ext cx="9358346" cy="6858000"/>
          </a:xfrm>
          <a:prstGeom prst="rect">
            <a:avLst/>
          </a:prstGeom>
        </p:spPr>
      </p:pic>
      <p:sp>
        <p:nvSpPr>
          <p:cNvPr id="9" name="Title 1"/>
          <p:cNvSpPr txBox="1">
            <a:spLocks/>
          </p:cNvSpPr>
          <p:nvPr/>
        </p:nvSpPr>
        <p:spPr>
          <a:xfrm>
            <a:off x="842994" y="285728"/>
            <a:ext cx="8229600" cy="796908"/>
          </a:xfrm>
          <a:prstGeom prst="rect">
            <a:avLst/>
          </a:prstGeom>
        </p:spPr>
        <p:txBody>
          <a:bodyPr vert="horz" lIns="91440" tIns="45720" rIns="91440" bIns="45720" rtlCol="0" anchor="ctr">
            <a:normAutofit/>
          </a:bodyPr>
          <a:lstStyle/>
          <a:p>
            <a:pPr algn="r">
              <a:spcBef>
                <a:spcPct val="0"/>
              </a:spcBef>
              <a:defRPr/>
            </a:pPr>
            <a:r>
              <a:rPr lang="fa-IR" sz="2400" dirty="0" smtClean="0">
                <a:solidFill>
                  <a:schemeClr val="accent2">
                    <a:lumMod val="75000"/>
                  </a:schemeClr>
                </a:solidFill>
                <a:effectLst>
                  <a:outerShdw blurRad="38100" dist="38100" dir="2700000" algn="tl">
                    <a:srgbClr val="000000">
                      <a:alpha val="43137"/>
                    </a:srgbClr>
                  </a:outerShdw>
                </a:effectLst>
                <a:latin typeface="+mj-lt"/>
                <a:ea typeface="+mj-ea"/>
                <a:cs typeface="B Titr" pitchFamily="2" charset="-78"/>
              </a:rPr>
              <a:t>اطلاعات وضعیت موجود شرکت توزیع نیروی برق استان تهران</a:t>
            </a:r>
            <a:endParaRPr lang="en-US" sz="2400" dirty="0" smtClean="0">
              <a:solidFill>
                <a:schemeClr val="accent2">
                  <a:lumMod val="75000"/>
                </a:schemeClr>
              </a:solidFill>
              <a:effectLst>
                <a:outerShdw blurRad="38100" dist="38100" dir="2700000" algn="tl">
                  <a:srgbClr val="000000">
                    <a:alpha val="43137"/>
                  </a:srgbClr>
                </a:outerShdw>
              </a:effectLst>
              <a:latin typeface="+mj-lt"/>
              <a:ea typeface="+mj-ea"/>
              <a:cs typeface="B Titr" pitchFamily="2" charset="-78"/>
            </a:endParaRPr>
          </a:p>
          <a:p>
            <a:pPr lvl="0" algn="r">
              <a:spcBef>
                <a:spcPct val="0"/>
              </a:spcBef>
              <a:defRPr/>
            </a:pPr>
            <a:endParaRPr lang="en-US" sz="1900" dirty="0">
              <a:solidFill>
                <a:schemeClr val="accent2">
                  <a:lumMod val="75000"/>
                </a:schemeClr>
              </a:solidFill>
              <a:effectLst>
                <a:outerShdw blurRad="38100" dist="38100" dir="2700000" algn="tl">
                  <a:srgbClr val="000000">
                    <a:alpha val="43137"/>
                  </a:srgbClr>
                </a:outerShdw>
              </a:effectLst>
              <a:latin typeface="+mj-lt"/>
              <a:ea typeface="+mj-ea"/>
              <a:cs typeface="B Mehr" pitchFamily="2" charset="-78"/>
            </a:endParaRPr>
          </a:p>
        </p:txBody>
      </p:sp>
      <p:sp>
        <p:nvSpPr>
          <p:cNvPr id="10" name="Rounded Rectangle 9"/>
          <p:cNvSpPr/>
          <p:nvPr/>
        </p:nvSpPr>
        <p:spPr>
          <a:xfrm>
            <a:off x="1285852" y="857232"/>
            <a:ext cx="7703438" cy="142876"/>
          </a:xfrm>
          <a:prstGeom prst="roundRect">
            <a:avLst/>
          </a:prstGeom>
          <a:gradFill flip="none" rotWithShape="1">
            <a:gsLst>
              <a:gs pos="100000">
                <a:schemeClr val="accent2">
                  <a:lumMod val="20000"/>
                  <a:lumOff val="80000"/>
                  <a:alpha val="0"/>
                </a:schemeClr>
              </a:gs>
              <a:gs pos="100000">
                <a:schemeClr val="bg1">
                  <a:lumMod val="85000"/>
                </a:schemeClr>
              </a:gs>
              <a:gs pos="81000">
                <a:schemeClr val="accent2">
                  <a:lumMod val="40000"/>
                  <a:lumOff val="60000"/>
                </a:schemeClr>
              </a:gs>
              <a:gs pos="60000">
                <a:schemeClr val="accent2">
                  <a:lumMod val="60000"/>
                  <a:lumOff val="40000"/>
                </a:schemeClr>
              </a:gs>
              <a:gs pos="32000">
                <a:schemeClr val="accent2">
                  <a:lumMod val="75000"/>
                </a:schemeClr>
              </a:gs>
            </a:gsLst>
            <a:path path="circle">
              <a:fillToRect l="100000" t="100000"/>
            </a:path>
            <a:tileRect r="-100000" b="-100000"/>
          </a:gradFill>
          <a:ln>
            <a:noFill/>
          </a:ln>
          <a:effectLst>
            <a:outerShdw blurRad="149987" dist="250190" dir="8460000" algn="ctr">
              <a:srgbClr val="000000">
                <a:alpha val="28000"/>
              </a:srgbClr>
            </a:outerShdw>
          </a:effectLst>
        </p:spPr>
        <p:style>
          <a:lnRef idx="1">
            <a:schemeClr val="dk1"/>
          </a:lnRef>
          <a:fillRef idx="2">
            <a:schemeClr val="dk1"/>
          </a:fillRef>
          <a:effectRef idx="1">
            <a:schemeClr val="dk1"/>
          </a:effectRef>
          <a:fontRef idx="minor">
            <a:schemeClr val="dk1"/>
          </a:fontRef>
        </p:style>
        <p:txBody>
          <a:bodyPr rtlCol="0" anchor="ctr"/>
          <a:lstStyle/>
          <a:p>
            <a:r>
              <a:rPr lang="fa-IR" sz="2400" dirty="0">
                <a:solidFill>
                  <a:schemeClr val="bg1"/>
                </a:solidFill>
                <a:cs typeface="B Titr" pitchFamily="2" charset="-78"/>
              </a:rPr>
              <a:t>  </a:t>
            </a:r>
            <a:endParaRPr lang="en-US" sz="2400" dirty="0">
              <a:solidFill>
                <a:schemeClr val="bg1"/>
              </a:solidFill>
              <a:cs typeface="B Titr" pitchFamily="2" charset="-78"/>
            </a:endParaRPr>
          </a:p>
        </p:txBody>
      </p:sp>
      <p:grpSp>
        <p:nvGrpSpPr>
          <p:cNvPr id="2" name="Inside-left page 1"/>
          <p:cNvGrpSpPr/>
          <p:nvPr/>
        </p:nvGrpSpPr>
        <p:grpSpPr>
          <a:xfrm>
            <a:off x="785786" y="1828800"/>
            <a:ext cx="3497290" cy="4114800"/>
            <a:chOff x="1527048" y="1371600"/>
            <a:chExt cx="3044952" cy="4114800"/>
          </a:xfrm>
        </p:grpSpPr>
        <p:sp>
          <p:nvSpPr>
            <p:cNvPr id="56" name="Rounded Rectangle 55"/>
            <p:cNvSpPr/>
            <p:nvPr/>
          </p:nvSpPr>
          <p:spPr>
            <a:xfrm>
              <a:off x="1527048" y="1371600"/>
              <a:ext cx="3044952" cy="4114800"/>
            </a:xfrm>
            <a:prstGeom prst="roundRect">
              <a:avLst>
                <a:gd name="adj" fmla="val 1580"/>
              </a:avLst>
            </a:prstGeom>
            <a:gradFill flip="none" rotWithShape="1">
              <a:gsLst>
                <a:gs pos="0">
                  <a:schemeClr val="accent2">
                    <a:lumMod val="75000"/>
                  </a:schemeClr>
                </a:gs>
                <a:gs pos="100000">
                  <a:schemeClr val="accent2">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Rectangle 56"/>
            <p:cNvSpPr/>
            <p:nvPr/>
          </p:nvSpPr>
          <p:spPr>
            <a:xfrm>
              <a:off x="1691640" y="1449324"/>
              <a:ext cx="2880360" cy="3959352"/>
            </a:xfrm>
            <a:prstGeom prst="rect">
              <a:avLst/>
            </a:prstGeom>
            <a:gradFill flip="none" rotWithShape="1">
              <a:gsLst>
                <a:gs pos="0">
                  <a:schemeClr val="bg1">
                    <a:lumMod val="65000"/>
                  </a:schemeClr>
                </a:gs>
                <a:gs pos="5000">
                  <a:schemeClr val="bg1"/>
                </a:gs>
                <a:gs pos="18000">
                  <a:schemeClr val="bg1">
                    <a:lumMod val="95000"/>
                  </a:schemeClr>
                </a:gs>
                <a:gs pos="38000">
                  <a:schemeClr val="bg1"/>
                </a:gs>
                <a:gs pos="100000">
                  <a:schemeClr val="bg1"/>
                </a:gs>
              </a:gsLst>
              <a:lin ang="10800000" scaled="1"/>
              <a:tileRect/>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3" name="Inside-right"/>
          <p:cNvGrpSpPr/>
          <p:nvPr/>
        </p:nvGrpSpPr>
        <p:grpSpPr>
          <a:xfrm>
            <a:off x="4343400" y="1828800"/>
            <a:ext cx="3586186" cy="4143404"/>
            <a:chOff x="4572000" y="1371600"/>
            <a:chExt cx="3044952" cy="4114800"/>
          </a:xfrm>
        </p:grpSpPr>
        <p:grpSp>
          <p:nvGrpSpPr>
            <p:cNvPr id="5" name="Inside-right"/>
            <p:cNvGrpSpPr/>
            <p:nvPr/>
          </p:nvGrpSpPr>
          <p:grpSpPr>
            <a:xfrm rot="10800000">
              <a:off x="4572000" y="1371600"/>
              <a:ext cx="3044952" cy="4114800"/>
              <a:chOff x="1527048" y="1371600"/>
              <a:chExt cx="3044952" cy="4114800"/>
            </a:xfrm>
          </p:grpSpPr>
          <p:sp>
            <p:nvSpPr>
              <p:cNvPr id="69" name="Rounded Rectangle 68"/>
              <p:cNvSpPr/>
              <p:nvPr/>
            </p:nvSpPr>
            <p:spPr>
              <a:xfrm>
                <a:off x="1527048" y="1371600"/>
                <a:ext cx="3044952" cy="4114800"/>
              </a:xfrm>
              <a:prstGeom prst="roundRect">
                <a:avLst>
                  <a:gd name="adj" fmla="val 1580"/>
                </a:avLst>
              </a:prstGeom>
              <a:gradFill flip="none" rotWithShape="1">
                <a:gsLst>
                  <a:gs pos="0">
                    <a:schemeClr val="accent2">
                      <a:lumMod val="75000"/>
                    </a:schemeClr>
                  </a:gs>
                  <a:gs pos="100000">
                    <a:schemeClr val="accent2">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0" name="Rectangle 69"/>
              <p:cNvSpPr/>
              <p:nvPr/>
            </p:nvSpPr>
            <p:spPr>
              <a:xfrm>
                <a:off x="1691640" y="1449324"/>
                <a:ext cx="2880360" cy="3959352"/>
              </a:xfrm>
              <a:prstGeom prst="rect">
                <a:avLst/>
              </a:prstGeom>
              <a:gradFill flip="none" rotWithShape="1">
                <a:gsLst>
                  <a:gs pos="0">
                    <a:schemeClr val="bg1">
                      <a:lumMod val="65000"/>
                    </a:schemeClr>
                  </a:gs>
                  <a:gs pos="5000">
                    <a:schemeClr val="bg1"/>
                  </a:gs>
                  <a:gs pos="18000">
                    <a:schemeClr val="bg1">
                      <a:lumMod val="95000"/>
                    </a:schemeClr>
                  </a:gs>
                  <a:gs pos="38000">
                    <a:schemeClr val="bg1"/>
                  </a:gs>
                  <a:gs pos="100000">
                    <a:schemeClr val="bg1"/>
                  </a:gs>
                </a:gsLst>
                <a:lin ang="10800000" scaled="1"/>
                <a:tileRect/>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6" name="Group 167"/>
            <p:cNvGrpSpPr/>
            <p:nvPr/>
          </p:nvGrpSpPr>
          <p:grpSpPr>
            <a:xfrm>
              <a:off x="7162800" y="1453896"/>
              <a:ext cx="246855" cy="3950208"/>
              <a:chOff x="7162800" y="1453896"/>
              <a:chExt cx="246855" cy="3950208"/>
            </a:xfrm>
          </p:grpSpPr>
          <p:cxnSp>
            <p:nvCxnSpPr>
              <p:cNvPr id="63" name="Straight Connector 62"/>
              <p:cNvCxnSpPr/>
              <p:nvPr/>
            </p:nvCxnSpPr>
            <p:spPr>
              <a:xfrm rot="5400000">
                <a:off x="5263102" y="3428206"/>
                <a:ext cx="3950208" cy="1588"/>
              </a:xfrm>
              <a:prstGeom prst="line">
                <a:avLst/>
              </a:prstGeom>
              <a:ln w="9525">
                <a:solidFill>
                  <a:schemeClr val="bg1">
                    <a:lumMod val="85000"/>
                  </a:schemeClr>
                </a:solidFill>
              </a:ln>
              <a:effectLst/>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a:off x="5318266" y="3428206"/>
                <a:ext cx="3950208" cy="1588"/>
              </a:xfrm>
              <a:prstGeom prst="line">
                <a:avLst/>
              </a:prstGeom>
              <a:ln w="9525">
                <a:solidFill>
                  <a:schemeClr val="bg1">
                    <a:lumMod val="85000"/>
                  </a:schemeClr>
                </a:solidFill>
              </a:ln>
              <a:effectLst/>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5356763" y="3428206"/>
                <a:ext cx="3950208" cy="1588"/>
              </a:xfrm>
              <a:prstGeom prst="line">
                <a:avLst/>
              </a:prstGeom>
              <a:ln w="9525">
                <a:solidFill>
                  <a:schemeClr val="bg1">
                    <a:lumMod val="85000"/>
                  </a:schemeClr>
                </a:solidFill>
              </a:ln>
              <a:effectLst/>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5400000">
                <a:off x="5395260" y="3428206"/>
                <a:ext cx="3950208" cy="1588"/>
              </a:xfrm>
              <a:prstGeom prst="line">
                <a:avLst/>
              </a:prstGeom>
              <a:ln w="9525">
                <a:solidFill>
                  <a:schemeClr val="bg1">
                    <a:lumMod val="85000"/>
                  </a:schemeClr>
                </a:solidFill>
              </a:ln>
              <a:effectLst/>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5433757" y="3428206"/>
                <a:ext cx="3950208" cy="1588"/>
              </a:xfrm>
              <a:prstGeom prst="line">
                <a:avLst/>
              </a:prstGeom>
              <a:ln w="9525">
                <a:solidFill>
                  <a:schemeClr val="bg1">
                    <a:lumMod val="85000"/>
                  </a:schemeClr>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5400000">
                <a:off x="5188490" y="3428206"/>
                <a:ext cx="3950208" cy="1588"/>
              </a:xfrm>
              <a:prstGeom prst="line">
                <a:avLst/>
              </a:prstGeom>
              <a:ln w="9525">
                <a:solidFill>
                  <a:schemeClr val="bg1">
                    <a:lumMod val="85000"/>
                  </a:schemeClr>
                </a:solidFill>
              </a:ln>
              <a:effectLst/>
            </p:spPr>
            <p:style>
              <a:lnRef idx="1">
                <a:schemeClr val="accent1"/>
              </a:lnRef>
              <a:fillRef idx="0">
                <a:schemeClr val="accent1"/>
              </a:fillRef>
              <a:effectRef idx="0">
                <a:schemeClr val="accent1"/>
              </a:effectRef>
              <a:fontRef idx="minor">
                <a:schemeClr val="tx1"/>
              </a:fontRef>
            </p:style>
          </p:cxnSp>
        </p:grpSp>
      </p:grpSp>
      <p:grpSp>
        <p:nvGrpSpPr>
          <p:cNvPr id="7" name="Inside-left page 2"/>
          <p:cNvGrpSpPr/>
          <p:nvPr/>
        </p:nvGrpSpPr>
        <p:grpSpPr>
          <a:xfrm>
            <a:off x="1402716" y="1906524"/>
            <a:ext cx="2880360" cy="3959352"/>
            <a:chOff x="1691640" y="1449324"/>
            <a:chExt cx="2880360" cy="3959352"/>
          </a:xfrm>
        </p:grpSpPr>
        <p:sp>
          <p:nvSpPr>
            <p:cNvPr id="72" name="Inside-left"/>
            <p:cNvSpPr/>
            <p:nvPr/>
          </p:nvSpPr>
          <p:spPr>
            <a:xfrm>
              <a:off x="1691640" y="1449324"/>
              <a:ext cx="2880360" cy="3959352"/>
            </a:xfrm>
            <a:prstGeom prst="rect">
              <a:avLst/>
            </a:prstGeom>
            <a:gradFill flip="none" rotWithShape="1">
              <a:gsLst>
                <a:gs pos="0">
                  <a:schemeClr val="bg1">
                    <a:lumMod val="65000"/>
                  </a:schemeClr>
                </a:gs>
                <a:gs pos="5000">
                  <a:schemeClr val="bg1"/>
                </a:gs>
                <a:gs pos="18000">
                  <a:schemeClr val="bg1">
                    <a:lumMod val="95000"/>
                  </a:schemeClr>
                </a:gs>
                <a:gs pos="38000">
                  <a:schemeClr val="bg1"/>
                </a:gs>
                <a:gs pos="100000">
                  <a:schemeClr val="bg1"/>
                </a:gs>
              </a:gsLst>
              <a:lin ang="10800000" scaled="1"/>
              <a:tileRect/>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73" name="Straight Connector 72"/>
            <p:cNvCxnSpPr/>
            <p:nvPr/>
          </p:nvCxnSpPr>
          <p:spPr>
            <a:xfrm rot="16200000" flipH="1">
              <a:off x="-221314" y="3428206"/>
              <a:ext cx="3949417" cy="1588"/>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51" name="TextBox 50"/>
          <p:cNvSpPr txBox="1"/>
          <p:nvPr/>
        </p:nvSpPr>
        <p:spPr>
          <a:xfrm>
            <a:off x="4286248" y="2214554"/>
            <a:ext cx="2714644" cy="461665"/>
          </a:xfrm>
          <a:prstGeom prst="rect">
            <a:avLst/>
          </a:prstGeom>
          <a:noFill/>
        </p:spPr>
        <p:txBody>
          <a:bodyPr wrap="square" rtlCol="0">
            <a:spAutoFit/>
          </a:bodyPr>
          <a:lstStyle/>
          <a:p>
            <a:pPr algn="r"/>
            <a:r>
              <a:rPr lang="fa-IR" sz="2400" smtClean="0">
                <a:solidFill>
                  <a:schemeClr val="tx2">
                    <a:lumMod val="75000"/>
                  </a:schemeClr>
                </a:solidFill>
                <a:cs typeface="B Nazanin" pitchFamily="2" charset="-78"/>
              </a:rPr>
              <a:t>.</a:t>
            </a:r>
            <a:endParaRPr lang="fa-IR" sz="2400" dirty="0" smtClean="0">
              <a:solidFill>
                <a:schemeClr val="tx2">
                  <a:lumMod val="75000"/>
                </a:schemeClr>
              </a:solidFill>
              <a:cs typeface="B Nazanin" pitchFamily="2" charset="-78"/>
            </a:endParaRPr>
          </a:p>
        </p:txBody>
      </p:sp>
      <p:sp>
        <p:nvSpPr>
          <p:cNvPr id="27" name="Content Placeholder 2"/>
          <p:cNvSpPr txBox="1">
            <a:spLocks/>
          </p:cNvSpPr>
          <p:nvPr/>
        </p:nvSpPr>
        <p:spPr>
          <a:xfrm>
            <a:off x="428596" y="2071678"/>
            <a:ext cx="6858048" cy="4071966"/>
          </a:xfrm>
          <a:prstGeom prst="rect">
            <a:avLst/>
          </a:prstGeom>
        </p:spPr>
        <p:txBody>
          <a:bodyPr vert="horz" lIns="91440" tIns="45720" rIns="91440" bIns="45720" rtlCol="0">
            <a:normAutofit/>
          </a:bodyPr>
          <a:lstStyle/>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fa-IR" sz="2000" b="1" i="0" u="none" strike="noStrike" kern="1200" cap="none" spc="0" normalizeH="0" baseline="0" noProof="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uLnTx/>
                <a:uFillTx/>
                <a:latin typeface="+mn-lt"/>
                <a:ea typeface="+mn-ea"/>
                <a:cs typeface="B Titr" pitchFamily="2" charset="-78"/>
              </a:rPr>
              <a:t>مساحت محدوده عملیاتی                       </a:t>
            </a:r>
            <a:r>
              <a:rPr kumimoji="0" lang="fa-IR" sz="2000" b="1" i="0" u="none" strike="noStrike" kern="1200" cap="none" spc="0" normalizeH="0" baseline="0" noProof="0" dirty="0" smtClean="0">
                <a:ln w="1905"/>
                <a:solidFill>
                  <a:schemeClr val="accent5">
                    <a:lumMod val="75000"/>
                  </a:schemeClr>
                </a:solidFill>
                <a:effectLst>
                  <a:innerShdw blurRad="69850" dist="43180" dir="5400000">
                    <a:srgbClr val="000000">
                      <a:alpha val="65000"/>
                    </a:srgbClr>
                  </a:innerShdw>
                </a:effectLst>
                <a:uLnTx/>
                <a:uFillTx/>
                <a:latin typeface="+mn-lt"/>
                <a:ea typeface="+mn-ea"/>
                <a:cs typeface="B Titr" pitchFamily="2" charset="-78"/>
              </a:rPr>
              <a:t>13029</a:t>
            </a:r>
            <a:r>
              <a:rPr kumimoji="0" lang="fa-IR" sz="2000" b="1" i="0" u="none" strike="noStrike" kern="1200" cap="none" spc="0" normalizeH="0" baseline="0" noProof="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uLnTx/>
                <a:uFillTx/>
                <a:latin typeface="+mn-lt"/>
                <a:ea typeface="+mn-ea"/>
                <a:cs typeface="B Titr" pitchFamily="2" charset="-78"/>
              </a:rPr>
              <a:t> کیلومترمربع</a:t>
            </a:r>
          </a:p>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fa-IR" sz="2000" b="1" i="0" u="none" strike="noStrike" kern="1200" cap="none" spc="0" normalizeH="0" baseline="0" noProof="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uLnTx/>
                <a:uFillTx/>
                <a:latin typeface="+mn-lt"/>
                <a:ea typeface="+mn-ea"/>
                <a:cs typeface="B Titr" pitchFamily="2" charset="-78"/>
              </a:rPr>
              <a:t>شامل </a:t>
            </a:r>
            <a:r>
              <a:rPr kumimoji="0" lang="fa-IR" sz="2000" b="1" i="0" u="none" strike="noStrike" kern="1200" cap="none" spc="0" normalizeH="0" baseline="0" noProof="0" dirty="0" smtClean="0">
                <a:ln w="1905"/>
                <a:solidFill>
                  <a:schemeClr val="accent5">
                    <a:lumMod val="75000"/>
                  </a:schemeClr>
                </a:solidFill>
                <a:effectLst>
                  <a:innerShdw blurRad="69850" dist="43180" dir="5400000">
                    <a:srgbClr val="000000">
                      <a:alpha val="65000"/>
                    </a:srgbClr>
                  </a:innerShdw>
                </a:effectLst>
                <a:uLnTx/>
                <a:uFillTx/>
                <a:latin typeface="+mn-lt"/>
                <a:ea typeface="+mn-ea"/>
                <a:cs typeface="B Titr" pitchFamily="2" charset="-78"/>
              </a:rPr>
              <a:t>40</a:t>
            </a:r>
            <a:r>
              <a:rPr kumimoji="0" lang="fa-IR" sz="2000" b="1" i="0" u="none" strike="noStrike" kern="1200" cap="none" spc="0" normalizeH="0" baseline="0" noProof="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uLnTx/>
                <a:uFillTx/>
                <a:latin typeface="+mn-lt"/>
                <a:ea typeface="+mn-ea"/>
                <a:cs typeface="B Titr" pitchFamily="2" charset="-78"/>
              </a:rPr>
              <a:t> شهر                                         </a:t>
            </a:r>
            <a:r>
              <a:rPr kumimoji="0" lang="fa-IR" sz="2000" b="1" i="0" u="none" strike="noStrike" kern="1200" cap="none" spc="0" normalizeH="0" baseline="0" noProof="0" dirty="0" smtClean="0">
                <a:ln w="1905"/>
                <a:solidFill>
                  <a:schemeClr val="accent5">
                    <a:lumMod val="75000"/>
                  </a:schemeClr>
                </a:solidFill>
                <a:effectLst>
                  <a:innerShdw blurRad="69850" dist="43180" dir="5400000">
                    <a:srgbClr val="000000">
                      <a:alpha val="65000"/>
                    </a:srgbClr>
                  </a:innerShdw>
                </a:effectLst>
                <a:uLnTx/>
                <a:uFillTx/>
                <a:latin typeface="+mn-lt"/>
                <a:ea typeface="+mn-ea"/>
                <a:cs typeface="B Titr" pitchFamily="2" charset="-78"/>
              </a:rPr>
              <a:t>30 </a:t>
            </a:r>
            <a:r>
              <a:rPr kumimoji="0" lang="fa-IR" sz="2000" b="1" i="0" u="none" strike="noStrike" kern="1200" cap="none" spc="0" normalizeH="0" baseline="0" noProof="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uLnTx/>
                <a:uFillTx/>
                <a:latin typeface="+mn-lt"/>
                <a:ea typeface="+mn-ea"/>
                <a:cs typeface="B Titr" pitchFamily="2" charset="-78"/>
              </a:rPr>
              <a:t> منطقه ،ناحیه و اداره</a:t>
            </a:r>
          </a:p>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fa-IR" sz="2000" b="1" i="0" u="none" strike="noStrike" kern="1200" cap="none" spc="0" normalizeH="0" baseline="0" noProof="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uLnTx/>
                <a:uFillTx/>
                <a:latin typeface="+mn-lt"/>
                <a:ea typeface="+mn-ea"/>
                <a:cs typeface="B Titr" pitchFamily="2" charset="-78"/>
              </a:rPr>
              <a:t>تعداد مشترک :                                         </a:t>
            </a:r>
            <a:r>
              <a:rPr kumimoji="0" lang="fa-IR" sz="2000" b="1" i="0" u="none" strike="noStrike" kern="1200" cap="none" spc="0" normalizeH="0" baseline="0" noProof="0" dirty="0" smtClean="0">
                <a:ln w="1905"/>
                <a:solidFill>
                  <a:schemeClr val="accent5">
                    <a:lumMod val="75000"/>
                  </a:schemeClr>
                </a:solidFill>
                <a:effectLst>
                  <a:innerShdw blurRad="69850" dist="43180" dir="5400000">
                    <a:srgbClr val="000000">
                      <a:alpha val="65000"/>
                    </a:srgbClr>
                  </a:innerShdw>
                </a:effectLst>
                <a:uLnTx/>
                <a:uFillTx/>
                <a:latin typeface="+mn-lt"/>
                <a:ea typeface="+mn-ea"/>
                <a:cs typeface="B Titr" pitchFamily="2" charset="-78"/>
              </a:rPr>
              <a:t>2,285,438   </a:t>
            </a:r>
            <a:r>
              <a:rPr kumimoji="0" lang="fa-IR" sz="2000" b="1" i="0" u="none" strike="noStrike" kern="1200" cap="none" spc="0" normalizeH="0" baseline="0" noProof="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uLnTx/>
                <a:uFillTx/>
                <a:latin typeface="+mn-lt"/>
                <a:ea typeface="+mn-ea"/>
                <a:cs typeface="B Titr" pitchFamily="2" charset="-78"/>
              </a:rPr>
              <a:t>اشتراک</a:t>
            </a:r>
            <a:endParaRPr kumimoji="0" lang="en-US" sz="2000" b="1" i="0" u="none" strike="noStrike" kern="1200" cap="none" spc="0" normalizeH="0" baseline="0" noProof="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uLnTx/>
              <a:uFillTx/>
              <a:latin typeface="+mn-lt"/>
              <a:ea typeface="+mn-ea"/>
              <a:cs typeface="B Titr" pitchFamily="2" charset="-78"/>
            </a:endParaRPr>
          </a:p>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fa-IR" sz="2000" b="1" i="0" u="none" strike="noStrike" kern="1200" cap="none" spc="0" normalizeH="0" baseline="0" noProof="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uLnTx/>
                <a:uFillTx/>
                <a:latin typeface="+mn-lt"/>
                <a:ea typeface="+mn-ea"/>
                <a:cs typeface="B Titr" pitchFamily="2" charset="-78"/>
              </a:rPr>
              <a:t>تعداد پست فوق توزیع:                         </a:t>
            </a:r>
            <a:r>
              <a:rPr kumimoji="0" lang="fa-IR" sz="2000" b="1" i="0" u="none" strike="noStrike" kern="1200" cap="none" spc="0" normalizeH="0" noProof="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uLnTx/>
                <a:uFillTx/>
                <a:latin typeface="+mn-lt"/>
                <a:ea typeface="+mn-ea"/>
                <a:cs typeface="B Titr" pitchFamily="2" charset="-78"/>
              </a:rPr>
              <a:t> </a:t>
            </a:r>
            <a:r>
              <a:rPr kumimoji="0" lang="fa-IR" sz="2000" b="1" i="0" u="none" strike="noStrike" kern="1200" cap="none" spc="0" normalizeH="0" baseline="0" noProof="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uLnTx/>
                <a:uFillTx/>
                <a:latin typeface="+mn-lt"/>
                <a:ea typeface="+mn-ea"/>
                <a:cs typeface="B Titr" pitchFamily="2" charset="-78"/>
              </a:rPr>
              <a:t> </a:t>
            </a:r>
            <a:r>
              <a:rPr kumimoji="0" lang="fa-IR" sz="2000" b="1" i="0" u="none" strike="noStrike" kern="1200" cap="none" spc="0" normalizeH="0" baseline="0" noProof="0" dirty="0" smtClean="0">
                <a:ln w="1905"/>
                <a:solidFill>
                  <a:schemeClr val="accent5">
                    <a:lumMod val="75000"/>
                  </a:schemeClr>
                </a:solidFill>
                <a:effectLst>
                  <a:innerShdw blurRad="69850" dist="43180" dir="5400000">
                    <a:srgbClr val="000000">
                      <a:alpha val="65000"/>
                    </a:srgbClr>
                  </a:innerShdw>
                </a:effectLst>
                <a:uLnTx/>
                <a:uFillTx/>
                <a:latin typeface="+mn-lt"/>
                <a:ea typeface="+mn-ea"/>
                <a:cs typeface="B Titr" pitchFamily="2" charset="-78"/>
              </a:rPr>
              <a:t>75</a:t>
            </a:r>
            <a:r>
              <a:rPr kumimoji="0" lang="fa-IR" sz="2000" b="1" i="0" u="none" strike="noStrike" kern="1200" cap="none" spc="0" normalizeH="0" baseline="0" noProof="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uLnTx/>
                <a:uFillTx/>
                <a:latin typeface="+mn-lt"/>
                <a:ea typeface="+mn-ea"/>
                <a:cs typeface="B Titr" pitchFamily="2" charset="-78"/>
              </a:rPr>
              <a:t>            پست</a:t>
            </a:r>
          </a:p>
          <a:p>
            <a:pPr algn="r">
              <a:spcBef>
                <a:spcPct val="20000"/>
              </a:spcBef>
              <a:defRPr/>
            </a:pPr>
            <a:r>
              <a:rPr lang="fa-IR"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Titr" pitchFamily="2" charset="-78"/>
              </a:rPr>
              <a:t>تعداد پست زمینی:                                  </a:t>
            </a:r>
            <a:r>
              <a:rPr lang="fa-IR" sz="2000" b="1" dirty="0" smtClean="0">
                <a:ln w="1905"/>
                <a:solidFill>
                  <a:schemeClr val="accent5">
                    <a:lumMod val="75000"/>
                  </a:schemeClr>
                </a:solidFill>
                <a:effectLst>
                  <a:innerShdw blurRad="69850" dist="43180" dir="5400000">
                    <a:srgbClr val="000000">
                      <a:alpha val="65000"/>
                    </a:srgbClr>
                  </a:innerShdw>
                </a:effectLst>
                <a:cs typeface="B Titr" pitchFamily="2" charset="-78"/>
              </a:rPr>
              <a:t>2,261      </a:t>
            </a:r>
            <a:r>
              <a:rPr lang="fa-IR"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Titr" pitchFamily="2" charset="-78"/>
              </a:rPr>
              <a:t>پست</a:t>
            </a:r>
          </a:p>
          <a:p>
            <a:pPr algn="r">
              <a:spcBef>
                <a:spcPct val="20000"/>
              </a:spcBef>
              <a:defRPr/>
            </a:pPr>
            <a:r>
              <a:rPr lang="fa-IR"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Titr" pitchFamily="2" charset="-78"/>
              </a:rPr>
              <a:t>تعدادپست هوائی:                                   </a:t>
            </a:r>
            <a:r>
              <a:rPr lang="fa-IR" sz="2000" b="1" dirty="0" smtClean="0">
                <a:ln w="1905"/>
                <a:solidFill>
                  <a:schemeClr val="accent5">
                    <a:lumMod val="75000"/>
                  </a:schemeClr>
                </a:solidFill>
                <a:effectLst>
                  <a:innerShdw blurRad="69850" dist="43180" dir="5400000">
                    <a:srgbClr val="000000">
                      <a:alpha val="65000"/>
                    </a:srgbClr>
                  </a:innerShdw>
                </a:effectLst>
                <a:cs typeface="B Titr" pitchFamily="2" charset="-78"/>
              </a:rPr>
              <a:t>48,047  </a:t>
            </a:r>
            <a:r>
              <a:rPr lang="fa-IR"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Titr" pitchFamily="2" charset="-78"/>
              </a:rPr>
              <a:t>پست</a:t>
            </a:r>
          </a:p>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fa-IR" sz="2000" b="1" i="0" u="none" strike="noStrike" kern="1200" cap="none" spc="0" normalizeH="0" baseline="0" noProof="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uLnTx/>
                <a:uFillTx/>
                <a:latin typeface="+mn-lt"/>
                <a:ea typeface="+mn-ea"/>
                <a:cs typeface="B Titr" pitchFamily="2" charset="-78"/>
              </a:rPr>
              <a:t>فیدر فشارمتوسط:                                   </a:t>
            </a:r>
            <a:r>
              <a:rPr kumimoji="0" lang="fa-IR" sz="2000" b="1" i="0" u="none" strike="noStrike" kern="1200" cap="none" spc="0" normalizeH="0" baseline="0" noProof="0" dirty="0" smtClean="0">
                <a:ln w="1905"/>
                <a:solidFill>
                  <a:schemeClr val="accent5">
                    <a:lumMod val="75000"/>
                  </a:schemeClr>
                </a:solidFill>
                <a:effectLst>
                  <a:innerShdw blurRad="69850" dist="43180" dir="5400000">
                    <a:srgbClr val="000000">
                      <a:alpha val="65000"/>
                    </a:srgbClr>
                  </a:innerShdw>
                </a:effectLst>
                <a:uLnTx/>
                <a:uFillTx/>
                <a:latin typeface="+mn-lt"/>
                <a:ea typeface="+mn-ea"/>
                <a:cs typeface="B Titr" pitchFamily="2" charset="-78"/>
              </a:rPr>
              <a:t>734</a:t>
            </a:r>
            <a:r>
              <a:rPr kumimoji="0" lang="fa-IR" sz="2000" b="1" i="0" u="none" strike="noStrike" kern="1200" cap="none" spc="0" normalizeH="0" baseline="0" noProof="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uLnTx/>
                <a:uFillTx/>
                <a:latin typeface="+mn-lt"/>
                <a:ea typeface="+mn-ea"/>
                <a:cs typeface="B Titr" pitchFamily="2" charset="-78"/>
              </a:rPr>
              <a:t>          فیدر</a:t>
            </a:r>
          </a:p>
          <a:p>
            <a:pPr algn="r">
              <a:spcBef>
                <a:spcPct val="20000"/>
              </a:spcBef>
              <a:defRPr/>
            </a:pPr>
            <a:r>
              <a:rPr lang="fa-IR"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Titr" pitchFamily="2" charset="-78"/>
              </a:rPr>
              <a:t>فیدر فشارضعیف:                                    </a:t>
            </a:r>
            <a:r>
              <a:rPr lang="fa-IR" sz="2000" b="1" dirty="0" smtClean="0">
                <a:ln w="1905"/>
                <a:solidFill>
                  <a:schemeClr val="accent5">
                    <a:lumMod val="75000"/>
                  </a:schemeClr>
                </a:solidFill>
                <a:effectLst>
                  <a:innerShdw blurRad="69850" dist="43180" dir="5400000">
                    <a:srgbClr val="000000">
                      <a:alpha val="65000"/>
                    </a:srgbClr>
                  </a:innerShdw>
                </a:effectLst>
                <a:cs typeface="B Titr" pitchFamily="2" charset="-78"/>
              </a:rPr>
              <a:t>99,917   </a:t>
            </a:r>
            <a:r>
              <a:rPr lang="fa-IR"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Titr" pitchFamily="2" charset="-78"/>
              </a:rPr>
              <a:t> فیدر</a:t>
            </a:r>
          </a:p>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fa-IR" sz="2000" b="1" i="0" u="none" strike="noStrike" kern="1200" cap="none" spc="0" normalizeH="0" baseline="0" noProof="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uLnTx/>
                <a:uFillTx/>
                <a:latin typeface="+mn-lt"/>
                <a:ea typeface="+mn-ea"/>
                <a:cs typeface="B Titr" pitchFamily="2" charset="-78"/>
              </a:rPr>
              <a:t>طول شبکه فشارمتوسط :                       </a:t>
            </a:r>
            <a:r>
              <a:rPr kumimoji="0" lang="fa-IR" sz="2000" b="1" i="0" u="none" strike="noStrike" kern="1200" cap="none" spc="0" normalizeH="0" baseline="0" noProof="0" dirty="0" smtClean="0">
                <a:ln w="1905"/>
                <a:solidFill>
                  <a:schemeClr val="accent5">
                    <a:lumMod val="75000"/>
                  </a:schemeClr>
                </a:solidFill>
                <a:effectLst>
                  <a:innerShdw blurRad="69850" dist="43180" dir="5400000">
                    <a:srgbClr val="000000">
                      <a:alpha val="65000"/>
                    </a:srgbClr>
                  </a:innerShdw>
                </a:effectLst>
                <a:uLnTx/>
                <a:uFillTx/>
                <a:latin typeface="+mn-lt"/>
                <a:ea typeface="+mn-ea"/>
                <a:cs typeface="B Titr" pitchFamily="2" charset="-78"/>
              </a:rPr>
              <a:t>15,512   </a:t>
            </a:r>
            <a:r>
              <a:rPr kumimoji="0" lang="fa-IR" sz="2000" b="1" i="0" u="none" strike="noStrike" kern="1200" cap="none" spc="0" normalizeH="0" baseline="0" noProof="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uLnTx/>
                <a:uFillTx/>
                <a:latin typeface="+mn-lt"/>
                <a:ea typeface="+mn-ea"/>
                <a:cs typeface="B Titr" pitchFamily="2" charset="-78"/>
              </a:rPr>
              <a:t>کیلومتر</a:t>
            </a:r>
          </a:p>
          <a:p>
            <a:pPr lvl="0" algn="r">
              <a:spcBef>
                <a:spcPct val="20000"/>
              </a:spcBef>
              <a:defRPr/>
            </a:pPr>
            <a:r>
              <a:rPr lang="fa-IR"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Titr" pitchFamily="2" charset="-78"/>
              </a:rPr>
              <a:t>طول شبکه فشارضعیف :                         </a:t>
            </a:r>
            <a:r>
              <a:rPr kumimoji="0" lang="fa-IR" sz="2000" b="1" i="0" u="none" strike="noStrike" kern="1200" cap="none" spc="0" normalizeH="0" baseline="0" noProof="0" dirty="0" smtClean="0">
                <a:ln w="1905"/>
                <a:solidFill>
                  <a:schemeClr val="accent5">
                    <a:lumMod val="75000"/>
                  </a:schemeClr>
                </a:solidFill>
                <a:effectLst>
                  <a:innerShdw blurRad="69850" dist="43180" dir="5400000">
                    <a:srgbClr val="000000">
                      <a:alpha val="65000"/>
                    </a:srgbClr>
                  </a:innerShdw>
                </a:effectLst>
                <a:uLnTx/>
                <a:uFillTx/>
                <a:latin typeface="+mn-lt"/>
                <a:ea typeface="+mn-ea"/>
                <a:cs typeface="B Titr" pitchFamily="2" charset="-78"/>
              </a:rPr>
              <a:t>18,367 </a:t>
            </a:r>
            <a:r>
              <a:rPr kumimoji="0" lang="fa-IR" sz="2000" b="1" i="0" u="none" strike="noStrike" kern="1200" cap="none" spc="0" normalizeH="0" baseline="0" noProof="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uLnTx/>
                <a:uFillTx/>
                <a:latin typeface="+mn-lt"/>
                <a:ea typeface="+mn-ea"/>
                <a:cs typeface="B Titr" pitchFamily="2" charset="-78"/>
              </a:rPr>
              <a:t>کیلومتر</a:t>
            </a:r>
          </a:p>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fa-IR" sz="1800" b="1" i="0" u="none" strike="noStrike" kern="1200" cap="none" spc="0" normalizeH="0" baseline="0" noProof="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uLnTx/>
              <a:uFillTx/>
              <a:latin typeface="+mn-lt"/>
              <a:ea typeface="+mn-ea"/>
              <a:cs typeface="B Titr" pitchFamily="2" charset="-78"/>
            </a:endParaRPr>
          </a:p>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fa-IR" sz="1800" b="1" i="0" u="none" strike="noStrike" kern="1200" cap="none" spc="0" normalizeH="0" baseline="0" noProof="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uLnTx/>
              <a:uFillTx/>
              <a:latin typeface="+mn-lt"/>
              <a:ea typeface="+mn-ea"/>
              <a:cs typeface="B Titr" pitchFamily="2" charset="-78"/>
            </a:endParaRPr>
          </a:p>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fa-IR" sz="1800" b="1" i="0" u="none" strike="noStrike" kern="1200" cap="none" spc="0" normalizeH="0" baseline="0" noProof="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uLnTx/>
              <a:uFillTx/>
              <a:latin typeface="+mn-lt"/>
              <a:ea typeface="+mn-ea"/>
              <a:cs typeface="B Titr" pitchFamily="2" charset="-78"/>
            </a:endParaRPr>
          </a:p>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fa-IR" sz="18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extLst>
      <p:ext uri="{BB962C8B-B14F-4D97-AF65-F5344CB8AC3E}">
        <p14:creationId xmlns:p14="http://schemas.microsoft.com/office/powerpoint/2010/main" val="34610929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750"/>
                                        <p:tgtEl>
                                          <p:spTgt spid="10"/>
                                        </p:tgtEl>
                                      </p:cBhvr>
                                    </p:animEffect>
                                  </p:childTnLst>
                                </p:cTn>
                              </p:par>
                            </p:childTnLst>
                          </p:cTn>
                        </p:par>
                        <p:par>
                          <p:cTn id="11" fill="hold">
                            <p:stCondLst>
                              <p:cond delay="750"/>
                            </p:stCondLst>
                            <p:childTnLst>
                              <p:par>
                                <p:cTn id="12" presetID="22" presetClass="entr" presetSubtype="2"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right)">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06.jpg"/>
          <p:cNvPicPr>
            <a:picLocks noChangeAspect="1"/>
          </p:cNvPicPr>
          <p:nvPr/>
        </p:nvPicPr>
        <p:blipFill>
          <a:blip r:embed="rId2" cstate="print">
            <a:grayscl/>
          </a:blip>
          <a:stretch>
            <a:fillRect/>
          </a:stretch>
        </p:blipFill>
        <p:spPr>
          <a:xfrm flipV="1">
            <a:off x="0" y="0"/>
            <a:ext cx="9144000" cy="6858000"/>
          </a:xfrm>
          <a:prstGeom prst="rect">
            <a:avLst/>
          </a:prstGeom>
        </p:spPr>
      </p:pic>
      <p:sp>
        <p:nvSpPr>
          <p:cNvPr id="39" name="Rounded Rectangle 38"/>
          <p:cNvSpPr/>
          <p:nvPr/>
        </p:nvSpPr>
        <p:spPr>
          <a:xfrm>
            <a:off x="1357290" y="857232"/>
            <a:ext cx="7632000" cy="142876"/>
          </a:xfrm>
          <a:prstGeom prst="roundRect">
            <a:avLst/>
          </a:prstGeom>
          <a:gradFill flip="none" rotWithShape="1">
            <a:gsLst>
              <a:gs pos="100000">
                <a:schemeClr val="accent2">
                  <a:lumMod val="20000"/>
                  <a:lumOff val="80000"/>
                  <a:alpha val="0"/>
                </a:schemeClr>
              </a:gs>
              <a:gs pos="100000">
                <a:schemeClr val="bg1">
                  <a:lumMod val="85000"/>
                </a:schemeClr>
              </a:gs>
              <a:gs pos="81000">
                <a:schemeClr val="accent2">
                  <a:lumMod val="40000"/>
                  <a:lumOff val="60000"/>
                </a:schemeClr>
              </a:gs>
              <a:gs pos="60000">
                <a:schemeClr val="accent2">
                  <a:lumMod val="60000"/>
                  <a:lumOff val="40000"/>
                </a:schemeClr>
              </a:gs>
              <a:gs pos="32000">
                <a:schemeClr val="accent2">
                  <a:lumMod val="75000"/>
                </a:schemeClr>
              </a:gs>
            </a:gsLst>
            <a:path path="circle">
              <a:fillToRect l="100000" t="100000"/>
            </a:path>
            <a:tileRect r="-100000" b="-100000"/>
          </a:gradFill>
          <a:ln>
            <a:noFill/>
          </a:ln>
          <a:effectLst>
            <a:outerShdw blurRad="149987" dist="250190" dir="8460000" algn="ctr">
              <a:srgbClr val="000000">
                <a:alpha val="28000"/>
              </a:srgbClr>
            </a:outerShdw>
          </a:effectLst>
        </p:spPr>
        <p:style>
          <a:lnRef idx="1">
            <a:schemeClr val="dk1"/>
          </a:lnRef>
          <a:fillRef idx="2">
            <a:schemeClr val="dk1"/>
          </a:fillRef>
          <a:effectRef idx="1">
            <a:schemeClr val="dk1"/>
          </a:effectRef>
          <a:fontRef idx="minor">
            <a:schemeClr val="dk1"/>
          </a:fontRef>
        </p:style>
        <p:txBody>
          <a:bodyPr rtlCol="0" anchor="ctr"/>
          <a:lstStyle/>
          <a:p>
            <a:r>
              <a:rPr lang="fa-IR" sz="2400" dirty="0">
                <a:solidFill>
                  <a:schemeClr val="bg1"/>
                </a:solidFill>
                <a:cs typeface="B Titr" pitchFamily="2" charset="-78"/>
              </a:rPr>
              <a:t>  </a:t>
            </a:r>
            <a:endParaRPr lang="en-US" sz="2400" dirty="0">
              <a:solidFill>
                <a:schemeClr val="bg1"/>
              </a:solidFill>
              <a:cs typeface="B Titr" pitchFamily="2" charset="-78"/>
            </a:endParaRPr>
          </a:p>
        </p:txBody>
      </p:sp>
      <p:sp>
        <p:nvSpPr>
          <p:cNvPr id="12" name="Title 11"/>
          <p:cNvSpPr>
            <a:spLocks noGrp="1"/>
          </p:cNvSpPr>
          <p:nvPr>
            <p:ph type="title"/>
          </p:nvPr>
        </p:nvSpPr>
        <p:spPr>
          <a:xfrm>
            <a:off x="457200" y="274638"/>
            <a:ext cx="8229600" cy="582594"/>
          </a:xfrm>
        </p:spPr>
        <p:txBody>
          <a:bodyPr>
            <a:normAutofit fontScale="90000"/>
          </a:bodyPr>
          <a:lstStyle/>
          <a:p>
            <a:pPr algn="r"/>
            <a:r>
              <a:rPr lang="fa-IR" dirty="0" smtClean="0"/>
              <a:t>پیشنهادها</a:t>
            </a:r>
            <a:endParaRPr lang="en-US" dirty="0"/>
          </a:p>
        </p:txBody>
      </p:sp>
      <p:sp>
        <p:nvSpPr>
          <p:cNvPr id="6" name="Content Placeholder 5"/>
          <p:cNvSpPr>
            <a:spLocks noGrp="1"/>
          </p:cNvSpPr>
          <p:nvPr>
            <p:ph idx="1"/>
          </p:nvPr>
        </p:nvSpPr>
        <p:spPr/>
        <p:txBody>
          <a:bodyPr>
            <a:normAutofit fontScale="85000" lnSpcReduction="10000"/>
          </a:bodyPr>
          <a:lstStyle/>
          <a:p>
            <a:pPr lvl="0" algn="r" rtl="1"/>
            <a:r>
              <a:rPr lang="fa-IR" dirty="0" smtClean="0"/>
              <a:t>آموزش نیروهای انسانی شرکت ، آموزش نیروهای انسانی پیمانکاران ، آموزش تولید کنندگان کالا و خدمات</a:t>
            </a:r>
            <a:endParaRPr lang="en-US" dirty="0" smtClean="0"/>
          </a:p>
          <a:p>
            <a:pPr lvl="0" algn="r" rtl="1"/>
            <a:r>
              <a:rPr lang="fa-IR" dirty="0" smtClean="0"/>
              <a:t>توجه ویژه توانیر به وندورلیست ها</a:t>
            </a:r>
            <a:endParaRPr lang="en-US" dirty="0" smtClean="0"/>
          </a:p>
          <a:p>
            <a:pPr lvl="0" algn="r" rtl="1"/>
            <a:r>
              <a:rPr lang="fa-IR" dirty="0" smtClean="0"/>
              <a:t>توجه ویژه به طرحهای ویژه ملی</a:t>
            </a:r>
            <a:endParaRPr lang="en-US" dirty="0" smtClean="0"/>
          </a:p>
          <a:p>
            <a:pPr lvl="0" algn="r" rtl="1"/>
            <a:r>
              <a:rPr lang="fa-IR" dirty="0" smtClean="0"/>
              <a:t>تامین نقدینگی طرحهای کاهش تلفات ، مقاوم سازی و قابلیت اطمینان</a:t>
            </a:r>
            <a:endParaRPr lang="en-US" dirty="0" smtClean="0"/>
          </a:p>
          <a:p>
            <a:pPr lvl="0" algn="r" rtl="1"/>
            <a:r>
              <a:rPr lang="fa-IR" dirty="0" smtClean="0"/>
              <a:t>توجه ویژه به اصلاح ساختارها و فرایندها با استفاده از توسعه نرم افزاری و تدوین دستور العملها</a:t>
            </a:r>
            <a:endParaRPr lang="en-US" dirty="0" smtClean="0"/>
          </a:p>
          <a:p>
            <a:pPr lvl="0" algn="r" rtl="1"/>
            <a:r>
              <a:rPr lang="fa-IR" dirty="0" smtClean="0"/>
              <a:t>تهیه  اپلیکیشن اطلاع رسانی به متقاضیان </a:t>
            </a:r>
            <a:endParaRPr lang="en-US" dirty="0" smtClean="0"/>
          </a:p>
          <a:p>
            <a:pPr algn="r" rtl="1"/>
            <a:r>
              <a:rPr lang="fa-IR" dirty="0" smtClean="0"/>
              <a:t>ایجاد دستورالعمل مناسب جهت واگذاری کار و برگزاری مناقصه شرکتها مشاور</a:t>
            </a:r>
            <a:endParaRPr lang="en-US" dirty="0"/>
          </a:p>
        </p:txBody>
      </p:sp>
    </p:spTree>
    <p:extLst>
      <p:ext uri="{BB962C8B-B14F-4D97-AF65-F5344CB8AC3E}">
        <p14:creationId xmlns:p14="http://schemas.microsoft.com/office/powerpoint/2010/main" val="180959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right)">
                                      <p:cBhvr>
                                        <p:cTn id="7" dur="7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a:spLocks noChangeArrowheads="1"/>
          </p:cNvSpPr>
          <p:nvPr/>
        </p:nvSpPr>
        <p:spPr bwMode="auto">
          <a:xfrm>
            <a:off x="3" y="0"/>
            <a:ext cx="9143999" cy="6858000"/>
          </a:xfrm>
          <a:prstGeom prst="roundRect">
            <a:avLst>
              <a:gd name="adj" fmla="val 16667"/>
            </a:avLst>
          </a:prstGeom>
          <a:blipFill dpi="0" rotWithShape="1">
            <a:blip r:embed="rId2" cstate="print">
              <a:alphaModFix amt="42000"/>
            </a:blip>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rtl="1">
              <a:lnSpc>
                <a:spcPct val="80000"/>
              </a:lnSpc>
              <a:spcBef>
                <a:spcPct val="20000"/>
              </a:spcBef>
            </a:pPr>
            <a:endParaRPr lang="fa-IR" sz="4800" dirty="0">
              <a:latin typeface="Verdana" pitchFamily="34" charset="0"/>
              <a:cs typeface="B Titr" pitchFamily="2" charset="-78"/>
            </a:endParaRPr>
          </a:p>
        </p:txBody>
      </p:sp>
      <p:sp>
        <p:nvSpPr>
          <p:cNvPr id="2158" name="Rectangle 110"/>
          <p:cNvSpPr>
            <a:spLocks noGrp="1" noChangeArrowheads="1"/>
          </p:cNvSpPr>
          <p:nvPr>
            <p:ph type="ctrTitle"/>
          </p:nvPr>
        </p:nvSpPr>
        <p:spPr>
          <a:xfrm>
            <a:off x="928662" y="3143248"/>
            <a:ext cx="7213620" cy="544512"/>
          </a:xfrm>
          <a:noFill/>
          <a:ln/>
        </p:spPr>
        <p:txBody>
          <a:bodyPr>
            <a:normAutofit fontScale="90000"/>
          </a:bodyPr>
          <a:lstStyle/>
          <a:p>
            <a:r>
              <a:rPr lang="fa-IR" b="1" dirty="0" smtClean="0">
                <a:solidFill>
                  <a:schemeClr val="tx1"/>
                </a:solidFill>
                <a:cs typeface="B Titr" pitchFamily="2" charset="-78"/>
              </a:rPr>
              <a:t>اقدامات انجام شده در خصوص خروجی پست های 63 </a:t>
            </a:r>
            <a:endParaRPr lang="es-ES" b="1" dirty="0">
              <a:solidFill>
                <a:schemeClr val="tx1"/>
              </a:solidFill>
              <a:cs typeface="B Titr" pitchFamily="2" charset="-78"/>
            </a:endParaRPr>
          </a:p>
        </p:txBody>
      </p:sp>
    </p:spTree>
    <p:extLst>
      <p:ext uri="{BB962C8B-B14F-4D97-AF65-F5344CB8AC3E}">
        <p14:creationId xmlns:p14="http://schemas.microsoft.com/office/powerpoint/2010/main" val="75018277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hoto_2017-09-25_07-31-54.jpg"/>
          <p:cNvPicPr>
            <a:picLocks noGrp="1" noChangeAspect="1"/>
          </p:cNvPicPr>
          <p:nvPr>
            <p:ph idx="1"/>
          </p:nvPr>
        </p:nvPicPr>
        <p:blipFill>
          <a:blip r:embed="rId2"/>
          <a:stretch>
            <a:fillRect/>
          </a:stretch>
        </p:blipFill>
        <p:spPr>
          <a:xfrm>
            <a:off x="2438400" y="1397001"/>
            <a:ext cx="6200812" cy="4714908"/>
          </a:xfrm>
          <a:prstGeom prst="rect">
            <a:avLst/>
          </a:prstGeom>
          <a:ln>
            <a:noFill/>
          </a:ln>
          <a:effectLst>
            <a:softEdge rad="112500"/>
          </a:effectLst>
        </p:spPr>
      </p:pic>
      <p:sp>
        <p:nvSpPr>
          <p:cNvPr id="5" name="AutoShape 4"/>
          <p:cNvSpPr>
            <a:spLocks noChangeArrowheads="1"/>
          </p:cNvSpPr>
          <p:nvPr/>
        </p:nvSpPr>
        <p:spPr bwMode="auto">
          <a:xfrm>
            <a:off x="2643174" y="190478"/>
            <a:ext cx="4000528" cy="53802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p>
            <a:pPr algn="ctr" rtl="1">
              <a:lnSpc>
                <a:spcPct val="80000"/>
              </a:lnSpc>
              <a:spcBef>
                <a:spcPct val="20000"/>
              </a:spcBef>
            </a:pPr>
            <a:r>
              <a:rPr lang="fa-IR" sz="3200" b="1" dirty="0" smtClean="0">
                <a:ln w="12700">
                  <a:solidFill>
                    <a:schemeClr val="tx2">
                      <a:satMod val="155000"/>
                    </a:schemeClr>
                  </a:solidFill>
                  <a:prstDash val="solid"/>
                </a:ln>
                <a:solidFill>
                  <a:srgbClr val="FFFF00"/>
                </a:solidFill>
                <a:effectLst>
                  <a:innerShdw blurRad="63500" dist="50800" dir="8100000">
                    <a:prstClr val="black">
                      <a:alpha val="50000"/>
                    </a:prstClr>
                  </a:innerShdw>
                </a:effectLst>
                <a:latin typeface="Verdana" pitchFamily="34" charset="0"/>
                <a:cs typeface="B Titr" pitchFamily="2" charset="-78"/>
              </a:rPr>
              <a:t>پست 63 پیشوا</a:t>
            </a:r>
          </a:p>
        </p:txBody>
      </p:sp>
    </p:spTree>
    <p:extLst>
      <p:ext uri="{BB962C8B-B14F-4D97-AF65-F5344CB8AC3E}">
        <p14:creationId xmlns:p14="http://schemas.microsoft.com/office/powerpoint/2010/main" val="752955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p:cNvSpPr>
            <a:spLocks noChangeArrowheads="1"/>
          </p:cNvSpPr>
          <p:nvPr/>
        </p:nvSpPr>
        <p:spPr bwMode="auto">
          <a:xfrm>
            <a:off x="2643174" y="190478"/>
            <a:ext cx="4000528" cy="53802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p>
            <a:pPr algn="ctr" rtl="1">
              <a:lnSpc>
                <a:spcPct val="80000"/>
              </a:lnSpc>
              <a:spcBef>
                <a:spcPct val="20000"/>
              </a:spcBef>
            </a:pPr>
            <a:r>
              <a:rPr lang="fa-IR" sz="3200" b="1" dirty="0" smtClean="0">
                <a:ln w="12700">
                  <a:solidFill>
                    <a:schemeClr val="tx2">
                      <a:satMod val="155000"/>
                    </a:schemeClr>
                  </a:solidFill>
                  <a:prstDash val="solid"/>
                </a:ln>
                <a:solidFill>
                  <a:srgbClr val="FFFF00"/>
                </a:solidFill>
                <a:effectLst>
                  <a:innerShdw blurRad="63500" dist="50800" dir="8100000">
                    <a:prstClr val="black">
                      <a:alpha val="50000"/>
                    </a:prstClr>
                  </a:innerShdw>
                </a:effectLst>
                <a:latin typeface="Verdana" pitchFamily="34" charset="0"/>
                <a:cs typeface="B Titr" pitchFamily="2" charset="-78"/>
              </a:rPr>
              <a:t>پست 63 پیشوا</a:t>
            </a:r>
          </a:p>
        </p:txBody>
      </p:sp>
      <p:pic>
        <p:nvPicPr>
          <p:cNvPr id="4" name="Content Placeholder 3" descr="photo_2017-09-25_07-31-24.jpg"/>
          <p:cNvPicPr>
            <a:picLocks noGrp="1" noChangeAspect="1"/>
          </p:cNvPicPr>
          <p:nvPr>
            <p:ph idx="1"/>
          </p:nvPr>
        </p:nvPicPr>
        <p:blipFill>
          <a:blip r:embed="rId2" cstate="print"/>
          <a:stretch>
            <a:fillRect/>
          </a:stretch>
        </p:blipFill>
        <p:spPr>
          <a:xfrm>
            <a:off x="5029200" y="1397001"/>
            <a:ext cx="2545556" cy="45254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76069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57357" y="177801"/>
            <a:ext cx="7572427" cy="584775"/>
          </a:xfrm>
          <a:prstGeom prst="rect">
            <a:avLst/>
          </a:prstGeom>
        </p:spPr>
        <p:txBody>
          <a:bodyPr wrap="square">
            <a:spAutoFit/>
          </a:bodyPr>
          <a:lstStyle/>
          <a:p>
            <a:r>
              <a:rPr lang="fa-IR" sz="3200" b="1" dirty="0" smtClean="0">
                <a:ln w="12700">
                  <a:solidFill>
                    <a:srgbClr val="000000">
                      <a:satMod val="155000"/>
                    </a:srgbClr>
                  </a:solidFill>
                  <a:prstDash val="solid"/>
                </a:ln>
                <a:solidFill>
                  <a:srgbClr val="FFFF00"/>
                </a:solidFill>
                <a:effectLst>
                  <a:innerShdw blurRad="63500" dist="50800" dir="8100000">
                    <a:prstClr val="black">
                      <a:alpha val="50000"/>
                    </a:prstClr>
                  </a:innerShdw>
                </a:effectLst>
                <a:latin typeface="Verdana" pitchFamily="34" charset="0"/>
                <a:cs typeface="B Titr" pitchFamily="2" charset="-78"/>
              </a:rPr>
              <a:t>پست 63 کیلوولت قائم اسلامشهر</a:t>
            </a:r>
            <a:endParaRPr lang="en-US" dirty="0"/>
          </a:p>
        </p:txBody>
      </p:sp>
      <p:pic>
        <p:nvPicPr>
          <p:cNvPr id="3" name="Picture 2" descr="photo_2017-10-10_09-11-28.jpg"/>
          <p:cNvPicPr>
            <a:picLocks noChangeAspect="1"/>
          </p:cNvPicPr>
          <p:nvPr/>
        </p:nvPicPr>
        <p:blipFill>
          <a:blip r:embed="rId2"/>
          <a:stretch>
            <a:fillRect/>
          </a:stretch>
        </p:blipFill>
        <p:spPr>
          <a:xfrm>
            <a:off x="2133600" y="1193800"/>
            <a:ext cx="6796126" cy="5092720"/>
          </a:xfrm>
          <a:prstGeom prst="rect">
            <a:avLst/>
          </a:prstGeom>
          <a:ln>
            <a:noFill/>
          </a:ln>
          <a:effectLst>
            <a:softEdge rad="112500"/>
          </a:effectLst>
        </p:spPr>
      </p:pic>
    </p:spTree>
    <p:extLst>
      <p:ext uri="{BB962C8B-B14F-4D97-AF65-F5344CB8AC3E}">
        <p14:creationId xmlns:p14="http://schemas.microsoft.com/office/powerpoint/2010/main" val="348929178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6.jpg"/>
          <p:cNvPicPr>
            <a:picLocks noChangeAspect="1"/>
          </p:cNvPicPr>
          <p:nvPr/>
        </p:nvPicPr>
        <p:blipFill>
          <a:blip r:embed="rId2" cstate="print"/>
          <a:stretch>
            <a:fillRect/>
          </a:stretch>
        </p:blipFill>
        <p:spPr>
          <a:xfrm>
            <a:off x="2071670" y="476229"/>
            <a:ext cx="4714908" cy="6000792"/>
          </a:xfrm>
          <a:prstGeom prst="rect">
            <a:avLst/>
          </a:prstGeom>
          <a:ln>
            <a:noFill/>
          </a:ln>
          <a:effectLst>
            <a:outerShdw blurRad="292100" dist="139700" dir="2700000" algn="tl" rotWithShape="0">
              <a:srgbClr val="333333">
                <a:alpha val="65000"/>
              </a:srgbClr>
            </a:outerShdw>
          </a:effectLst>
        </p:spPr>
      </p:pic>
      <p:sp>
        <p:nvSpPr>
          <p:cNvPr id="5" name="Rectangle 2"/>
          <p:cNvSpPr>
            <a:spLocks noGrp="1" noChangeArrowheads="1"/>
          </p:cNvSpPr>
          <p:nvPr>
            <p:ph type="title"/>
          </p:nvPr>
        </p:nvSpPr>
        <p:spPr>
          <a:xfrm>
            <a:off x="-379800" y="592885"/>
            <a:ext cx="2603490" cy="740600"/>
          </a:xfrm>
        </p:spPr>
        <p:txBody>
          <a:bodyPr vert="horz" anchor="ctr">
            <a:normAutofit/>
          </a:bodyPr>
          <a:lstStyle/>
          <a:p>
            <a:pPr rtl="1"/>
            <a:r>
              <a:rPr lang="fa-IR" sz="2700" b="1" dirty="0" smtClean="0">
                <a:solidFill>
                  <a:srgbClr val="1D3A00"/>
                </a:solidFill>
                <a:latin typeface="Times New Roman" pitchFamily="18" charset="0"/>
                <a:cs typeface="B Titr" pitchFamily="2" charset="-78"/>
              </a:rPr>
              <a:t>پست 63 پرند</a:t>
            </a:r>
            <a:endParaRPr lang="en-US" sz="2700" b="1" dirty="0">
              <a:solidFill>
                <a:srgbClr val="1D3A00"/>
              </a:solidFill>
              <a:latin typeface="Times New Roman" pitchFamily="18" charset="0"/>
              <a:cs typeface="B Titr" pitchFamily="2" charset="-78"/>
            </a:endParaRPr>
          </a:p>
        </p:txBody>
      </p:sp>
    </p:spTree>
    <p:extLst>
      <p:ext uri="{BB962C8B-B14F-4D97-AF65-F5344CB8AC3E}">
        <p14:creationId xmlns:p14="http://schemas.microsoft.com/office/powerpoint/2010/main" val="82151454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24200" y="609599"/>
            <a:ext cx="5867400" cy="400110"/>
          </a:xfrm>
          <a:prstGeom prst="rect">
            <a:avLst/>
          </a:prstGeom>
          <a:noFill/>
        </p:spPr>
        <p:txBody>
          <a:bodyPr wrap="square" rtlCol="0">
            <a:spAutoFit/>
          </a:bodyPr>
          <a:lstStyle/>
          <a:p>
            <a:pPr algn="r"/>
            <a:r>
              <a:rPr lang="fa-IR" sz="2000" b="1" dirty="0" smtClean="0">
                <a:effectLst>
                  <a:outerShdw blurRad="38100" dist="38100" dir="2700000" algn="tl">
                    <a:srgbClr val="000000">
                      <a:alpha val="43137"/>
                    </a:srgbClr>
                  </a:outerShdw>
                </a:effectLst>
                <a:cs typeface="B Nazanin" pitchFamily="2" charset="-78"/>
              </a:rPr>
              <a:t>نمونه عکس ها از پست های </a:t>
            </a:r>
            <a:r>
              <a:rPr lang="fa-IR" sz="2000" b="1" dirty="0" smtClean="0">
                <a:solidFill>
                  <a:srgbClr val="FF0000"/>
                </a:solidFill>
                <a:effectLst>
                  <a:outerShdw blurRad="38100" dist="38100" dir="2700000" algn="tl">
                    <a:srgbClr val="000000">
                      <a:alpha val="43137"/>
                    </a:srgbClr>
                  </a:outerShdw>
                </a:effectLst>
                <a:cs typeface="B Nazanin" pitchFamily="2" charset="-78"/>
              </a:rPr>
              <a:t>وضعیت بد </a:t>
            </a:r>
            <a:r>
              <a:rPr lang="fa-IR" sz="2000" b="1" dirty="0" smtClean="0">
                <a:effectLst>
                  <a:outerShdw blurRad="38100" dist="38100" dir="2700000" algn="tl">
                    <a:srgbClr val="000000">
                      <a:alpha val="43137"/>
                    </a:srgbClr>
                  </a:outerShdw>
                </a:effectLst>
                <a:cs typeface="B Nazanin" pitchFamily="2" charset="-78"/>
              </a:rPr>
              <a:t>:</a:t>
            </a:r>
            <a:r>
              <a:rPr lang="fa-IR" sz="2000" dirty="0" smtClean="0">
                <a:cs typeface="B Nazanin" pitchFamily="2" charset="-78"/>
              </a:rPr>
              <a:t>  </a:t>
            </a:r>
            <a:endParaRPr lang="en-US" sz="2000" dirty="0">
              <a:cs typeface="B Nazanin" pitchFamily="2" charset="-78"/>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40564" y="1777524"/>
            <a:ext cx="5546442" cy="4623750"/>
          </a:xfrm>
          <a:prstGeom prst="rect">
            <a:avLst/>
          </a:prstGeom>
          <a:ln>
            <a:noFill/>
          </a:ln>
          <a:effectLst>
            <a:softEdge rad="112500"/>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976726" y="1829680"/>
            <a:ext cx="5546443" cy="4483304"/>
          </a:xfrm>
          <a:prstGeom prst="rect">
            <a:avLst/>
          </a:prstGeom>
          <a:ln>
            <a:noFill/>
          </a:ln>
          <a:effectLst>
            <a:softEdge rad="112500"/>
          </a:effectLst>
        </p:spPr>
      </p:pic>
    </p:spTree>
    <p:extLst>
      <p:ext uri="{BB962C8B-B14F-4D97-AF65-F5344CB8AC3E}">
        <p14:creationId xmlns:p14="http://schemas.microsoft.com/office/powerpoint/2010/main" val="181910540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448537" y="1743935"/>
            <a:ext cx="5569479" cy="4215209"/>
          </a:xfrm>
          <a:prstGeom prst="rect">
            <a:avLst/>
          </a:prstGeom>
          <a:ln>
            <a:noFill/>
          </a:ln>
          <a:effectLst>
            <a:softEdge rad="112500"/>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906194" y="1656406"/>
            <a:ext cx="5598812" cy="4419600"/>
          </a:xfrm>
          <a:prstGeom prst="rect">
            <a:avLst/>
          </a:prstGeom>
          <a:ln>
            <a:noFill/>
          </a:ln>
          <a:effectLst>
            <a:softEdge rad="112500"/>
          </a:effectLst>
        </p:spPr>
      </p:pic>
      <p:sp>
        <p:nvSpPr>
          <p:cNvPr id="7" name="TextBox 6"/>
          <p:cNvSpPr txBox="1"/>
          <p:nvPr/>
        </p:nvSpPr>
        <p:spPr>
          <a:xfrm>
            <a:off x="3124200" y="426861"/>
            <a:ext cx="5867400" cy="400110"/>
          </a:xfrm>
          <a:prstGeom prst="rect">
            <a:avLst/>
          </a:prstGeom>
          <a:noFill/>
        </p:spPr>
        <p:txBody>
          <a:bodyPr wrap="square" rtlCol="0">
            <a:spAutoFit/>
          </a:bodyPr>
          <a:lstStyle/>
          <a:p>
            <a:pPr algn="r"/>
            <a:r>
              <a:rPr lang="fa-IR" sz="2000" b="1" dirty="0" smtClean="0">
                <a:effectLst>
                  <a:outerShdw blurRad="38100" dist="38100" dir="2700000" algn="tl">
                    <a:srgbClr val="000000">
                      <a:alpha val="43137"/>
                    </a:srgbClr>
                  </a:outerShdw>
                </a:effectLst>
                <a:cs typeface="B Nazanin" pitchFamily="2" charset="-78"/>
              </a:rPr>
              <a:t>نمونه عکس ها از پست های </a:t>
            </a:r>
            <a:r>
              <a:rPr lang="fa-IR" sz="2000" b="1" dirty="0" smtClean="0">
                <a:solidFill>
                  <a:srgbClr val="FF0000"/>
                </a:solidFill>
                <a:effectLst>
                  <a:outerShdw blurRad="38100" dist="38100" dir="2700000" algn="tl">
                    <a:srgbClr val="000000">
                      <a:alpha val="43137"/>
                    </a:srgbClr>
                  </a:outerShdw>
                </a:effectLst>
                <a:cs typeface="B Nazanin" pitchFamily="2" charset="-78"/>
              </a:rPr>
              <a:t>وضعیت بد </a:t>
            </a:r>
            <a:r>
              <a:rPr lang="fa-IR" sz="2000" b="1" dirty="0" smtClean="0">
                <a:effectLst>
                  <a:outerShdw blurRad="38100" dist="38100" dir="2700000" algn="tl">
                    <a:srgbClr val="000000">
                      <a:alpha val="43137"/>
                    </a:srgbClr>
                  </a:outerShdw>
                </a:effectLst>
                <a:cs typeface="B Nazanin" pitchFamily="2" charset="-78"/>
              </a:rPr>
              <a:t>:</a:t>
            </a:r>
            <a:r>
              <a:rPr lang="en-US" sz="2000" b="1" dirty="0" smtClean="0">
                <a:effectLst>
                  <a:outerShdw blurRad="38100" dist="38100" dir="2700000" algn="tl">
                    <a:srgbClr val="000000">
                      <a:alpha val="43137"/>
                    </a:srgbClr>
                  </a:outerShdw>
                </a:effectLst>
                <a:cs typeface="B Nazanin" pitchFamily="2" charset="-78"/>
              </a:rPr>
              <a:t> </a:t>
            </a:r>
            <a:endParaRPr lang="en-US" sz="2000" dirty="0">
              <a:cs typeface="B Nazanin" pitchFamily="2" charset="-78"/>
            </a:endParaRPr>
          </a:p>
        </p:txBody>
      </p:sp>
    </p:spTree>
    <p:extLst>
      <p:ext uri="{BB962C8B-B14F-4D97-AF65-F5344CB8AC3E}">
        <p14:creationId xmlns:p14="http://schemas.microsoft.com/office/powerpoint/2010/main" val="2195341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342901" y="1562099"/>
            <a:ext cx="5562600" cy="4419602"/>
          </a:xfrm>
          <a:prstGeom prst="rect">
            <a:avLst/>
          </a:prstGeom>
          <a:ln>
            <a:noFill/>
          </a:ln>
          <a:effectLst>
            <a:softEdge rad="112500"/>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076700" y="1638300"/>
            <a:ext cx="5562600" cy="4267200"/>
          </a:xfrm>
          <a:prstGeom prst="rect">
            <a:avLst/>
          </a:prstGeom>
          <a:ln>
            <a:noFill/>
          </a:ln>
          <a:effectLst>
            <a:softEdge rad="112500"/>
          </a:effec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423863"/>
            <a:ext cx="5943600" cy="566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417352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hoto_2017-09-25_07-32-11.jpg"/>
          <p:cNvPicPr>
            <a:picLocks noGrp="1" noChangeAspect="1"/>
          </p:cNvPicPr>
          <p:nvPr>
            <p:ph idx="1"/>
          </p:nvPr>
        </p:nvPicPr>
        <p:blipFill>
          <a:blip r:embed="rId2"/>
          <a:stretch>
            <a:fillRect/>
          </a:stretch>
        </p:blipFill>
        <p:spPr>
          <a:xfrm>
            <a:off x="3048000" y="1295400"/>
            <a:ext cx="5500726" cy="4857784"/>
          </a:xfrm>
          <a:prstGeom prst="rect">
            <a:avLst/>
          </a:prstGeom>
          <a:ln>
            <a:noFill/>
          </a:ln>
          <a:effectLst>
            <a:softEdge rad="112500"/>
          </a:effectLst>
        </p:spPr>
      </p:pic>
      <p:sp>
        <p:nvSpPr>
          <p:cNvPr id="6" name="AutoShape 4"/>
          <p:cNvSpPr>
            <a:spLocks noChangeArrowheads="1"/>
          </p:cNvSpPr>
          <p:nvPr/>
        </p:nvSpPr>
        <p:spPr bwMode="auto">
          <a:xfrm>
            <a:off x="2643174" y="190478"/>
            <a:ext cx="4000528" cy="53802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p>
            <a:pPr algn="ctr" rtl="1">
              <a:lnSpc>
                <a:spcPct val="80000"/>
              </a:lnSpc>
              <a:spcBef>
                <a:spcPct val="20000"/>
              </a:spcBef>
            </a:pPr>
            <a:r>
              <a:rPr lang="fa-IR" sz="3200" b="1" dirty="0" smtClean="0">
                <a:ln w="12700">
                  <a:solidFill>
                    <a:schemeClr val="tx2">
                      <a:satMod val="155000"/>
                    </a:schemeClr>
                  </a:solidFill>
                  <a:prstDash val="solid"/>
                </a:ln>
                <a:solidFill>
                  <a:srgbClr val="FFFF00"/>
                </a:solidFill>
                <a:effectLst>
                  <a:innerShdw blurRad="63500" dist="50800" dir="8100000">
                    <a:prstClr val="black">
                      <a:alpha val="50000"/>
                    </a:prstClr>
                  </a:innerShdw>
                </a:effectLst>
                <a:latin typeface="Verdana" pitchFamily="34" charset="0"/>
                <a:cs typeface="B Titr" pitchFamily="2" charset="-78"/>
              </a:rPr>
              <a:t>پست 63 پیشوا</a:t>
            </a:r>
          </a:p>
        </p:txBody>
      </p:sp>
    </p:spTree>
    <p:extLst>
      <p:ext uri="{BB962C8B-B14F-4D97-AF65-F5344CB8AC3E}">
        <p14:creationId xmlns:p14="http://schemas.microsoft.com/office/powerpoint/2010/main" val="1230077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06.jpg"/>
          <p:cNvPicPr>
            <a:picLocks noChangeAspect="1"/>
          </p:cNvPicPr>
          <p:nvPr/>
        </p:nvPicPr>
        <p:blipFill>
          <a:blip r:embed="rId2" cstate="print">
            <a:grayscl/>
          </a:blip>
          <a:stretch>
            <a:fillRect/>
          </a:stretch>
        </p:blipFill>
        <p:spPr>
          <a:xfrm flipV="1">
            <a:off x="0" y="0"/>
            <a:ext cx="9144000" cy="6858000"/>
          </a:xfrm>
          <a:prstGeom prst="rect">
            <a:avLst/>
          </a:prstGeom>
        </p:spPr>
      </p:pic>
      <p:sp>
        <p:nvSpPr>
          <p:cNvPr id="38" name="Title 1"/>
          <p:cNvSpPr>
            <a:spLocks noGrp="1"/>
          </p:cNvSpPr>
          <p:nvPr>
            <p:ph type="title"/>
          </p:nvPr>
        </p:nvSpPr>
        <p:spPr>
          <a:xfrm>
            <a:off x="500034" y="142852"/>
            <a:ext cx="8229600" cy="796908"/>
          </a:xfrm>
        </p:spPr>
        <p:txBody>
          <a:bodyPr>
            <a:normAutofit/>
          </a:bodyPr>
          <a:lstStyle/>
          <a:p>
            <a:pPr algn="r"/>
            <a:r>
              <a:rPr lang="fa-IR" sz="2800" dirty="0" smtClean="0">
                <a:solidFill>
                  <a:schemeClr val="accent2">
                    <a:lumMod val="75000"/>
                  </a:schemeClr>
                </a:solidFill>
                <a:effectLst>
                  <a:outerShdw blurRad="38100" dist="38100" dir="2700000" algn="tl">
                    <a:srgbClr val="000000">
                      <a:alpha val="43137"/>
                    </a:srgbClr>
                  </a:outerShdw>
                </a:effectLst>
                <a:cs typeface="B Titr" pitchFamily="2" charset="-78"/>
              </a:rPr>
              <a:t>مقدمه</a:t>
            </a:r>
            <a:endParaRPr lang="en-US" sz="2800" dirty="0">
              <a:solidFill>
                <a:schemeClr val="accent2">
                  <a:lumMod val="75000"/>
                </a:schemeClr>
              </a:solidFill>
              <a:effectLst>
                <a:outerShdw blurRad="38100" dist="38100" dir="2700000" algn="tl">
                  <a:srgbClr val="000000">
                    <a:alpha val="43137"/>
                  </a:srgbClr>
                </a:outerShdw>
              </a:effectLst>
              <a:cs typeface="B Titr" pitchFamily="2" charset="-78"/>
            </a:endParaRPr>
          </a:p>
        </p:txBody>
      </p:sp>
      <p:sp>
        <p:nvSpPr>
          <p:cNvPr id="39" name="Rounded Rectangle 38"/>
          <p:cNvSpPr/>
          <p:nvPr/>
        </p:nvSpPr>
        <p:spPr>
          <a:xfrm>
            <a:off x="1357290" y="857232"/>
            <a:ext cx="7632000" cy="142876"/>
          </a:xfrm>
          <a:prstGeom prst="roundRect">
            <a:avLst/>
          </a:prstGeom>
          <a:gradFill flip="none" rotWithShape="1">
            <a:gsLst>
              <a:gs pos="100000">
                <a:schemeClr val="accent2">
                  <a:lumMod val="20000"/>
                  <a:lumOff val="80000"/>
                  <a:alpha val="0"/>
                </a:schemeClr>
              </a:gs>
              <a:gs pos="100000">
                <a:schemeClr val="bg1">
                  <a:lumMod val="85000"/>
                </a:schemeClr>
              </a:gs>
              <a:gs pos="81000">
                <a:schemeClr val="accent2">
                  <a:lumMod val="40000"/>
                  <a:lumOff val="60000"/>
                </a:schemeClr>
              </a:gs>
              <a:gs pos="60000">
                <a:schemeClr val="accent2">
                  <a:lumMod val="60000"/>
                  <a:lumOff val="40000"/>
                </a:schemeClr>
              </a:gs>
              <a:gs pos="32000">
                <a:schemeClr val="accent2">
                  <a:lumMod val="75000"/>
                </a:schemeClr>
              </a:gs>
            </a:gsLst>
            <a:path path="circle">
              <a:fillToRect l="100000" t="100000"/>
            </a:path>
            <a:tileRect r="-100000" b="-100000"/>
          </a:gradFill>
          <a:ln>
            <a:noFill/>
          </a:ln>
          <a:effectLst>
            <a:outerShdw blurRad="149987" dist="250190" dir="8460000" algn="ctr">
              <a:srgbClr val="000000">
                <a:alpha val="28000"/>
              </a:srgbClr>
            </a:outerShdw>
          </a:effectLst>
        </p:spPr>
        <p:style>
          <a:lnRef idx="1">
            <a:schemeClr val="dk1"/>
          </a:lnRef>
          <a:fillRef idx="2">
            <a:schemeClr val="dk1"/>
          </a:fillRef>
          <a:effectRef idx="1">
            <a:schemeClr val="dk1"/>
          </a:effectRef>
          <a:fontRef idx="minor">
            <a:schemeClr val="dk1"/>
          </a:fontRef>
        </p:style>
        <p:txBody>
          <a:bodyPr rtlCol="0" anchor="ctr"/>
          <a:lstStyle/>
          <a:p>
            <a:r>
              <a:rPr lang="fa-IR" sz="2400" dirty="0">
                <a:solidFill>
                  <a:schemeClr val="bg1"/>
                </a:solidFill>
                <a:cs typeface="B Titr" pitchFamily="2" charset="-78"/>
              </a:rPr>
              <a:t>  </a:t>
            </a:r>
            <a:endParaRPr lang="en-US" sz="2400" dirty="0">
              <a:solidFill>
                <a:schemeClr val="bg1"/>
              </a:solidFill>
              <a:cs typeface="B Titr" pitchFamily="2" charset="-78"/>
            </a:endParaRPr>
          </a:p>
        </p:txBody>
      </p:sp>
      <p:sp>
        <p:nvSpPr>
          <p:cNvPr id="15" name="TextBox 14"/>
          <p:cNvSpPr txBox="1"/>
          <p:nvPr/>
        </p:nvSpPr>
        <p:spPr>
          <a:xfrm>
            <a:off x="6286512" y="1374521"/>
            <a:ext cx="2256433" cy="2554545"/>
          </a:xfrm>
          <a:prstGeom prst="rect">
            <a:avLst/>
          </a:prstGeom>
          <a:noFill/>
        </p:spPr>
        <p:txBody>
          <a:bodyPr wrap="square" rtlCol="0">
            <a:spAutoFit/>
          </a:bodyPr>
          <a:lstStyle/>
          <a:p>
            <a:r>
              <a:rPr lang="fa-IR" sz="3200" dirty="0" smtClean="0">
                <a:solidFill>
                  <a:schemeClr val="accent2">
                    <a:lumMod val="75000"/>
                  </a:schemeClr>
                </a:solidFill>
                <a:cs typeface="B Titr" pitchFamily="2" charset="-78"/>
              </a:rPr>
              <a:t>حوزه فعاليت شركت توزيع نيروي برق استان تهران در سال 1397 </a:t>
            </a:r>
            <a:endParaRPr lang="en-US" sz="3200" dirty="0">
              <a:solidFill>
                <a:schemeClr val="accent2">
                  <a:lumMod val="75000"/>
                </a:schemeClr>
              </a:solidFill>
              <a:cs typeface="B Titr" pitchFamily="2" charset="-78"/>
            </a:endParaRPr>
          </a:p>
        </p:txBody>
      </p:sp>
      <p:graphicFrame>
        <p:nvGraphicFramePr>
          <p:cNvPr id="10" name="Table 9"/>
          <p:cNvGraphicFramePr>
            <a:graphicFrameLocks noGrp="1"/>
          </p:cNvGraphicFramePr>
          <p:nvPr/>
        </p:nvGraphicFramePr>
        <p:xfrm>
          <a:off x="428596" y="928673"/>
          <a:ext cx="5286412" cy="5903670"/>
        </p:xfrm>
        <a:graphic>
          <a:graphicData uri="http://schemas.openxmlformats.org/drawingml/2006/table">
            <a:tbl>
              <a:tblPr rtl="1"/>
              <a:tblGrid>
                <a:gridCol w="464484">
                  <a:extLst>
                    <a:ext uri="{9D8B030D-6E8A-4147-A177-3AD203B41FA5}">
                      <a16:colId xmlns:a16="http://schemas.microsoft.com/office/drawing/2014/main" val="20000"/>
                    </a:ext>
                  </a:extLst>
                </a:gridCol>
                <a:gridCol w="1041466">
                  <a:extLst>
                    <a:ext uri="{9D8B030D-6E8A-4147-A177-3AD203B41FA5}">
                      <a16:colId xmlns:a16="http://schemas.microsoft.com/office/drawing/2014/main" val="20001"/>
                    </a:ext>
                  </a:extLst>
                </a:gridCol>
                <a:gridCol w="2234592">
                  <a:extLst>
                    <a:ext uri="{9D8B030D-6E8A-4147-A177-3AD203B41FA5}">
                      <a16:colId xmlns:a16="http://schemas.microsoft.com/office/drawing/2014/main" val="20002"/>
                    </a:ext>
                  </a:extLst>
                </a:gridCol>
                <a:gridCol w="1545870">
                  <a:extLst>
                    <a:ext uri="{9D8B030D-6E8A-4147-A177-3AD203B41FA5}">
                      <a16:colId xmlns:a16="http://schemas.microsoft.com/office/drawing/2014/main" val="20003"/>
                    </a:ext>
                  </a:extLst>
                </a:gridCol>
              </a:tblGrid>
              <a:tr h="431958">
                <a:tc>
                  <a:txBody>
                    <a:bodyPr/>
                    <a:lstStyle/>
                    <a:p>
                      <a:pPr algn="ctr" rtl="0" fontAlgn="ctr"/>
                      <a:r>
                        <a:rPr lang="fa-IR" sz="1400" b="1" i="0" u="none" strike="noStrike" dirty="0">
                          <a:solidFill>
                            <a:srgbClr val="254061"/>
                          </a:solidFill>
                          <a:latin typeface="Arial"/>
                        </a:rPr>
                        <a:t>ردیف</a:t>
                      </a:r>
                      <a:r>
                        <a:rPr lang="fa-IR" sz="1400" b="1" i="0" u="none" strike="noStrike" dirty="0">
                          <a:solidFill>
                            <a:srgbClr val="254061"/>
                          </a:solidFill>
                          <a:latin typeface="Calibri"/>
                        </a:rPr>
                        <a:t> </a:t>
                      </a:r>
                      <a:r>
                        <a:rPr lang="fa-IR" sz="1400" b="1" i="0" u="none" strike="noStrike" dirty="0">
                          <a:solidFill>
                            <a:srgbClr val="254061"/>
                          </a:solidFill>
                          <a:latin typeface="Arial"/>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EEF3"/>
                    </a:solidFill>
                  </a:tcPr>
                </a:tc>
                <a:tc>
                  <a:txBody>
                    <a:bodyPr/>
                    <a:lstStyle/>
                    <a:p>
                      <a:pPr algn="ctr" rtl="0" fontAlgn="ctr"/>
                      <a:r>
                        <a:rPr lang="fa-IR" sz="1400" b="1" i="0" u="none" strike="noStrike" dirty="0">
                          <a:solidFill>
                            <a:srgbClr val="254061"/>
                          </a:solidFill>
                          <a:latin typeface="Arial"/>
                        </a:rPr>
                        <a:t>منطقه</a:t>
                      </a:r>
                      <a:r>
                        <a:rPr lang="fa-IR" sz="1400" b="1" i="0" u="none" strike="noStrike" dirty="0">
                          <a:solidFill>
                            <a:srgbClr val="254061"/>
                          </a:solidFill>
                          <a:latin typeface="Calibri"/>
                        </a:rPr>
                        <a:t> </a:t>
                      </a:r>
                      <a:r>
                        <a:rPr lang="fa-IR" sz="1400" b="1" i="0" u="none" strike="noStrike" dirty="0">
                          <a:solidFill>
                            <a:srgbClr val="254061"/>
                          </a:solidFill>
                          <a:latin typeface="Arial"/>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EEF3"/>
                    </a:solidFill>
                  </a:tcPr>
                </a:tc>
                <a:tc>
                  <a:txBody>
                    <a:bodyPr/>
                    <a:lstStyle/>
                    <a:p>
                      <a:pPr algn="ctr" rtl="0" fontAlgn="ctr"/>
                      <a:r>
                        <a:rPr lang="fa-IR" sz="1400" b="1" i="0" u="none" strike="noStrike" dirty="0">
                          <a:solidFill>
                            <a:srgbClr val="254061"/>
                          </a:solidFill>
                          <a:latin typeface="Arial"/>
                        </a:rPr>
                        <a:t>بخش</a:t>
                      </a:r>
                      <a:r>
                        <a:rPr lang="fa-IR" sz="1400" b="1" i="0" u="none" strike="noStrike" dirty="0">
                          <a:solidFill>
                            <a:srgbClr val="254061"/>
                          </a:solidFill>
                          <a:latin typeface="Calibri"/>
                        </a:rPr>
                        <a:t> </a:t>
                      </a:r>
                      <a:r>
                        <a:rPr lang="fa-IR" sz="1400" b="1" i="0" u="none" strike="noStrike" dirty="0">
                          <a:solidFill>
                            <a:srgbClr val="254061"/>
                          </a:solidFill>
                          <a:latin typeface="Arial"/>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EEF3"/>
                    </a:solidFill>
                  </a:tcPr>
                </a:tc>
                <a:tc>
                  <a:txBody>
                    <a:bodyPr/>
                    <a:lstStyle/>
                    <a:p>
                      <a:pPr algn="ctr" rtl="0" fontAlgn="ctr"/>
                      <a:r>
                        <a:rPr lang="fa-IR" sz="1400" b="1" i="0" u="none" strike="noStrike" dirty="0">
                          <a:solidFill>
                            <a:srgbClr val="254061"/>
                          </a:solidFill>
                          <a:latin typeface="Arial"/>
                        </a:rPr>
                        <a:t>تعدادمشترکین موجود</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EEF3"/>
                    </a:solidFill>
                  </a:tcPr>
                </a:tc>
                <a:extLst>
                  <a:ext uri="{0D108BD9-81ED-4DB2-BD59-A6C34878D82A}">
                    <a16:rowId xmlns:a16="http://schemas.microsoft.com/office/drawing/2014/main" val="10000"/>
                  </a:ext>
                </a:extLst>
              </a:tr>
              <a:tr h="239016">
                <a:tc>
                  <a:txBody>
                    <a:bodyPr/>
                    <a:lstStyle/>
                    <a:p>
                      <a:pPr algn="ctr" rtl="0" fontAlgn="ctr"/>
                      <a:r>
                        <a:rPr lang="en-US" sz="1400" b="1" i="0" u="none" strike="noStrike">
                          <a:solidFill>
                            <a:srgbClr val="254061"/>
                          </a:solidFill>
                          <a:latin typeface="Calibri"/>
                        </a:rPr>
                        <a:t>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fa-IR" sz="1400" b="1" i="0" u="none" strike="noStrike" dirty="0">
                          <a:solidFill>
                            <a:srgbClr val="254061"/>
                          </a:solidFill>
                          <a:latin typeface="Arial"/>
                        </a:rPr>
                        <a:t>شهریار</a:t>
                      </a:r>
                      <a:r>
                        <a:rPr lang="fa-IR" sz="1400" b="1" i="0" u="none" strike="noStrike" dirty="0">
                          <a:solidFill>
                            <a:srgbClr val="254061"/>
                          </a:solidFill>
                          <a:latin typeface="Calibri"/>
                        </a:rPr>
                        <a:t> </a:t>
                      </a:r>
                      <a:r>
                        <a:rPr lang="fa-IR" sz="1400" b="1" i="0" u="none" strike="noStrike" dirty="0">
                          <a:solidFill>
                            <a:srgbClr val="254061"/>
                          </a:solidFill>
                          <a:latin typeface="Arial"/>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fa-IR" sz="1400" b="1" i="0" u="none" strike="noStrike" dirty="0">
                          <a:solidFill>
                            <a:srgbClr val="254061"/>
                          </a:solidFill>
                          <a:latin typeface="Arial"/>
                        </a:rPr>
                        <a:t>وحیدیه,شاهدشهر،باغستان،صباشهر</a:t>
                      </a:r>
                      <a:r>
                        <a:rPr lang="fa-IR" sz="1400" b="1" i="0" u="none" strike="noStrike" dirty="0">
                          <a:solidFill>
                            <a:srgbClr val="254061"/>
                          </a:solidFill>
                          <a:latin typeface="Calibri"/>
                        </a:rPr>
                        <a:t> </a:t>
                      </a:r>
                      <a:r>
                        <a:rPr lang="fa-IR" sz="1400" b="1" i="0" u="none" strike="noStrike" dirty="0">
                          <a:solidFill>
                            <a:srgbClr val="254061"/>
                          </a:solidFill>
                          <a:latin typeface="Arial"/>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400" b="1" i="0" u="none" strike="noStrike" dirty="0">
                          <a:solidFill>
                            <a:srgbClr val="254061"/>
                          </a:solidFill>
                          <a:latin typeface="Arial"/>
                        </a:rPr>
                        <a:t>213,632</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10001"/>
                  </a:ext>
                </a:extLst>
              </a:tr>
              <a:tr h="239016">
                <a:tc>
                  <a:txBody>
                    <a:bodyPr/>
                    <a:lstStyle/>
                    <a:p>
                      <a:pPr algn="ctr" rtl="0" fontAlgn="ctr"/>
                      <a:r>
                        <a:rPr lang="en-US" sz="1400" b="1" i="0" u="none" strike="noStrike">
                          <a:solidFill>
                            <a:srgbClr val="254061"/>
                          </a:solidFill>
                          <a:latin typeface="Calibri"/>
                        </a:rPr>
                        <a:t>2</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fa-IR" sz="1400" b="1" i="0" u="none" strike="noStrike" dirty="0">
                          <a:solidFill>
                            <a:srgbClr val="254061"/>
                          </a:solidFill>
                          <a:latin typeface="Arial"/>
                        </a:rPr>
                        <a:t>ری</a:t>
                      </a:r>
                      <a:r>
                        <a:rPr lang="fa-IR" sz="1400" b="1" i="0" u="none" strike="noStrike" dirty="0">
                          <a:solidFill>
                            <a:srgbClr val="254061"/>
                          </a:solidFill>
                          <a:latin typeface="Calibri"/>
                        </a:rPr>
                        <a:t> </a:t>
                      </a:r>
                      <a:r>
                        <a:rPr lang="fa-IR" sz="1400" b="1" i="0" u="none" strike="noStrike" dirty="0">
                          <a:solidFill>
                            <a:srgbClr val="254061"/>
                          </a:solidFill>
                          <a:latin typeface="Arial"/>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400" b="1" i="0" u="none" strike="noStrike" dirty="0">
                          <a:solidFill>
                            <a:srgbClr val="254061"/>
                          </a:solidFill>
                          <a:latin typeface="Arial"/>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400" b="1" i="0" u="none" strike="noStrike" dirty="0">
                          <a:solidFill>
                            <a:srgbClr val="254061"/>
                          </a:solidFill>
                          <a:latin typeface="Arial"/>
                        </a:rPr>
                        <a:t>203,279</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10002"/>
                  </a:ext>
                </a:extLst>
              </a:tr>
              <a:tr h="239016">
                <a:tc>
                  <a:txBody>
                    <a:bodyPr/>
                    <a:lstStyle/>
                    <a:p>
                      <a:pPr algn="ctr" rtl="0" fontAlgn="ctr"/>
                      <a:r>
                        <a:rPr lang="en-US" sz="1400" b="1" i="0" u="none" strike="noStrike">
                          <a:solidFill>
                            <a:srgbClr val="254061"/>
                          </a:solidFill>
                          <a:latin typeface="Calibri"/>
                        </a:rPr>
                        <a:t>3</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fa-IR" sz="1400" b="1" i="0" u="none" strike="noStrike" dirty="0">
                          <a:solidFill>
                            <a:srgbClr val="254061"/>
                          </a:solidFill>
                          <a:latin typeface="Arial"/>
                        </a:rPr>
                        <a:t>اسلامشهر</a:t>
                      </a:r>
                      <a:r>
                        <a:rPr lang="fa-IR" sz="1400" b="1" i="0" u="none" strike="noStrike" dirty="0">
                          <a:solidFill>
                            <a:srgbClr val="254061"/>
                          </a:solidFill>
                          <a:latin typeface="Calibri"/>
                        </a:rPr>
                        <a:t> </a:t>
                      </a:r>
                      <a:r>
                        <a:rPr lang="fa-IR" sz="1400" b="1" i="0" u="none" strike="noStrike" dirty="0">
                          <a:solidFill>
                            <a:srgbClr val="254061"/>
                          </a:solidFill>
                          <a:latin typeface="Arial"/>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fa-IR" sz="1400" b="1" i="0" u="none" strike="noStrike" dirty="0">
                          <a:solidFill>
                            <a:srgbClr val="254061"/>
                          </a:solidFill>
                          <a:latin typeface="Arial"/>
                        </a:rPr>
                        <a:t>واوان</a:t>
                      </a:r>
                      <a:r>
                        <a:rPr lang="fa-IR" sz="1400" b="1" i="0" u="none" strike="noStrike" dirty="0">
                          <a:solidFill>
                            <a:srgbClr val="254061"/>
                          </a:solidFill>
                          <a:latin typeface="Calibri"/>
                        </a:rPr>
                        <a:t> </a:t>
                      </a:r>
                      <a:r>
                        <a:rPr lang="fa-IR" sz="1400" b="1" i="0" u="none" strike="noStrike" dirty="0">
                          <a:solidFill>
                            <a:srgbClr val="254061"/>
                          </a:solidFill>
                          <a:latin typeface="Arial"/>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400" b="1" i="0" u="none" strike="noStrike" dirty="0">
                          <a:solidFill>
                            <a:srgbClr val="254061"/>
                          </a:solidFill>
                          <a:latin typeface="Arial"/>
                        </a:rPr>
                        <a:t>199,922</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10003"/>
                  </a:ext>
                </a:extLst>
              </a:tr>
              <a:tr h="239016">
                <a:tc>
                  <a:txBody>
                    <a:bodyPr/>
                    <a:lstStyle/>
                    <a:p>
                      <a:pPr algn="ctr" rtl="0" fontAlgn="ctr"/>
                      <a:r>
                        <a:rPr lang="en-US" sz="1400" b="1" i="0" u="none" strike="noStrike">
                          <a:solidFill>
                            <a:srgbClr val="254061"/>
                          </a:solidFill>
                          <a:latin typeface="Calibri"/>
                        </a:rPr>
                        <a:t>4</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fa-IR" sz="1400" b="1" i="0" u="none" strike="noStrike" dirty="0">
                          <a:solidFill>
                            <a:srgbClr val="254061"/>
                          </a:solidFill>
                          <a:latin typeface="Arial"/>
                        </a:rPr>
                        <a:t>رباط کریم</a:t>
                      </a:r>
                      <a:r>
                        <a:rPr lang="fa-IR" sz="1400" b="1" i="0" u="none" strike="noStrike" dirty="0">
                          <a:solidFill>
                            <a:srgbClr val="254061"/>
                          </a:solidFill>
                          <a:latin typeface="Calibri"/>
                        </a:rPr>
                        <a:t> </a:t>
                      </a:r>
                      <a:r>
                        <a:rPr lang="fa-IR" sz="1400" b="1" i="0" u="none" strike="noStrike" dirty="0">
                          <a:solidFill>
                            <a:srgbClr val="254061"/>
                          </a:solidFill>
                          <a:latin typeface="Arial"/>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400" b="1" i="0" u="none" strike="noStrike" dirty="0">
                          <a:solidFill>
                            <a:srgbClr val="254061"/>
                          </a:solidFill>
                          <a:latin typeface="Arial"/>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rowSpan="2">
                  <a:txBody>
                    <a:bodyPr/>
                    <a:lstStyle/>
                    <a:p>
                      <a:pPr algn="ctr" rtl="0" fontAlgn="ctr"/>
                      <a:r>
                        <a:rPr lang="en-US" sz="1400" b="1" i="0" u="none" strike="noStrike" dirty="0">
                          <a:solidFill>
                            <a:srgbClr val="254061"/>
                          </a:solidFill>
                          <a:latin typeface="Arial"/>
                        </a:rPr>
                        <a:t>177,138</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10004"/>
                  </a:ext>
                </a:extLst>
              </a:tr>
              <a:tr h="239016">
                <a:tc>
                  <a:txBody>
                    <a:bodyPr/>
                    <a:lstStyle/>
                    <a:p>
                      <a:pPr algn="ctr" rtl="0" fontAlgn="ctr"/>
                      <a:r>
                        <a:rPr lang="en-US" sz="1400" b="1" i="0" u="none" strike="noStrike">
                          <a:solidFill>
                            <a:srgbClr val="254061"/>
                          </a:solidFill>
                          <a:latin typeface="Calibri"/>
                        </a:rPr>
                        <a:t>5</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fa-IR" sz="1400" b="1" i="0" u="none" strike="noStrike" dirty="0">
                          <a:solidFill>
                            <a:srgbClr val="254061"/>
                          </a:solidFill>
                          <a:latin typeface="Arial"/>
                        </a:rPr>
                        <a:t>پرند</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400" b="1" i="0" u="none" strike="noStrike" dirty="0">
                          <a:solidFill>
                            <a:srgbClr val="254061"/>
                          </a:solidFill>
                          <a:latin typeface="Arial"/>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vMerge="1">
                  <a:txBody>
                    <a:bodyPr/>
                    <a:lstStyle/>
                    <a:p>
                      <a:endParaRPr lang="en-US"/>
                    </a:p>
                  </a:txBody>
                  <a:tcPr/>
                </a:tc>
                <a:extLst>
                  <a:ext uri="{0D108BD9-81ED-4DB2-BD59-A6C34878D82A}">
                    <a16:rowId xmlns:a16="http://schemas.microsoft.com/office/drawing/2014/main" val="10005"/>
                  </a:ext>
                </a:extLst>
              </a:tr>
              <a:tr h="239016">
                <a:tc>
                  <a:txBody>
                    <a:bodyPr/>
                    <a:lstStyle/>
                    <a:p>
                      <a:pPr algn="ctr" rtl="0" fontAlgn="ctr"/>
                      <a:r>
                        <a:rPr lang="en-US" sz="1400" b="1" i="0" u="none" strike="noStrike">
                          <a:solidFill>
                            <a:srgbClr val="254061"/>
                          </a:solidFill>
                          <a:latin typeface="Calibri"/>
                        </a:rPr>
                        <a:t>6</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fa-IR" sz="1400" b="1" i="0" u="none" strike="noStrike" dirty="0">
                          <a:solidFill>
                            <a:srgbClr val="254061"/>
                          </a:solidFill>
                          <a:latin typeface="Arial"/>
                        </a:rPr>
                        <a:t>ملارد</a:t>
                      </a:r>
                      <a:r>
                        <a:rPr lang="fa-IR" sz="1400" b="1" i="0" u="none" strike="noStrike" dirty="0">
                          <a:solidFill>
                            <a:srgbClr val="254061"/>
                          </a:solidFill>
                          <a:latin typeface="Calibri"/>
                        </a:rPr>
                        <a:t> </a:t>
                      </a:r>
                      <a:r>
                        <a:rPr lang="fa-IR" sz="1400" b="1" i="0" u="none" strike="noStrike" dirty="0">
                          <a:solidFill>
                            <a:srgbClr val="254061"/>
                          </a:solidFill>
                          <a:latin typeface="Arial"/>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fa-IR" sz="1400" b="1" i="0" u="none" strike="noStrike" dirty="0">
                          <a:solidFill>
                            <a:srgbClr val="254061"/>
                          </a:solidFill>
                          <a:latin typeface="Arial"/>
                        </a:rPr>
                        <a:t>صفادشت</a:t>
                      </a:r>
                      <a:r>
                        <a:rPr lang="fa-IR" sz="1400" b="1" i="0" u="none" strike="noStrike" dirty="0">
                          <a:solidFill>
                            <a:srgbClr val="254061"/>
                          </a:solidFill>
                          <a:latin typeface="Calibri"/>
                        </a:rPr>
                        <a:t> </a:t>
                      </a:r>
                      <a:r>
                        <a:rPr lang="fa-IR" sz="1400" b="1" i="0" u="none" strike="noStrike" dirty="0">
                          <a:solidFill>
                            <a:srgbClr val="254061"/>
                          </a:solidFill>
                          <a:latin typeface="Arial"/>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400" b="1" i="0" u="none" strike="noStrike" dirty="0">
                          <a:solidFill>
                            <a:srgbClr val="254061"/>
                          </a:solidFill>
                          <a:latin typeface="Arial"/>
                        </a:rPr>
                        <a:t>153,257</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10006"/>
                  </a:ext>
                </a:extLst>
              </a:tr>
              <a:tr h="239016">
                <a:tc>
                  <a:txBody>
                    <a:bodyPr/>
                    <a:lstStyle/>
                    <a:p>
                      <a:pPr algn="ctr" rtl="0" fontAlgn="ctr"/>
                      <a:r>
                        <a:rPr lang="en-US" sz="1400" b="1" i="0" u="none" strike="noStrike">
                          <a:solidFill>
                            <a:srgbClr val="254061"/>
                          </a:solidFill>
                          <a:latin typeface="Calibri"/>
                        </a:rPr>
                        <a:t>7</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fa-IR" sz="1400" b="1" i="0" u="none" strike="noStrike" dirty="0">
                          <a:solidFill>
                            <a:srgbClr val="254061"/>
                          </a:solidFill>
                          <a:latin typeface="Arial"/>
                        </a:rPr>
                        <a:t>شهرقدس</a:t>
                      </a:r>
                      <a:r>
                        <a:rPr lang="fa-IR" sz="1400" b="1" i="0" u="none" strike="noStrike" dirty="0">
                          <a:solidFill>
                            <a:srgbClr val="254061"/>
                          </a:solidFill>
                          <a:latin typeface="Calibri"/>
                        </a:rPr>
                        <a:t> </a:t>
                      </a:r>
                      <a:r>
                        <a:rPr lang="fa-IR" sz="1400" b="1" i="0" u="none" strike="noStrike" dirty="0">
                          <a:solidFill>
                            <a:srgbClr val="254061"/>
                          </a:solidFill>
                          <a:latin typeface="Arial"/>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400" b="1" i="0" u="none" strike="noStrike" dirty="0">
                          <a:solidFill>
                            <a:srgbClr val="254061"/>
                          </a:solidFill>
                          <a:latin typeface="Arial"/>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400" b="1" i="0" u="none" strike="noStrike" dirty="0">
                          <a:solidFill>
                            <a:srgbClr val="254061"/>
                          </a:solidFill>
                          <a:latin typeface="Arial"/>
                        </a:rPr>
                        <a:t>136,107</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10007"/>
                  </a:ext>
                </a:extLst>
              </a:tr>
              <a:tr h="239016">
                <a:tc>
                  <a:txBody>
                    <a:bodyPr/>
                    <a:lstStyle/>
                    <a:p>
                      <a:pPr algn="ctr" rtl="0" fontAlgn="ctr"/>
                      <a:r>
                        <a:rPr lang="en-US" sz="1400" b="1" i="0" u="none" strike="noStrike">
                          <a:solidFill>
                            <a:srgbClr val="254061"/>
                          </a:solidFill>
                          <a:latin typeface="Calibri"/>
                        </a:rPr>
                        <a:t>8</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fa-IR" sz="1400" b="1" i="0" u="none" strike="noStrike" dirty="0">
                          <a:solidFill>
                            <a:srgbClr val="254061"/>
                          </a:solidFill>
                          <a:latin typeface="Arial"/>
                        </a:rPr>
                        <a:t>پاکدشت</a:t>
                      </a:r>
                      <a:r>
                        <a:rPr lang="fa-IR" sz="1400" b="1" i="0" u="none" strike="noStrike" dirty="0">
                          <a:solidFill>
                            <a:srgbClr val="254061"/>
                          </a:solidFill>
                          <a:latin typeface="Calibri"/>
                        </a:rPr>
                        <a:t> </a:t>
                      </a:r>
                      <a:r>
                        <a:rPr lang="fa-IR" sz="1400" b="1" i="0" u="none" strike="noStrike" dirty="0">
                          <a:solidFill>
                            <a:srgbClr val="254061"/>
                          </a:solidFill>
                          <a:latin typeface="Arial"/>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fa-IR" sz="1400" b="1" i="0" u="none" strike="noStrike" dirty="0">
                          <a:solidFill>
                            <a:srgbClr val="254061"/>
                          </a:solidFill>
                          <a:latin typeface="Arial"/>
                        </a:rPr>
                        <a:t>شریف آباد</a:t>
                      </a:r>
                      <a:r>
                        <a:rPr lang="fa-IR" sz="1400" b="1" i="0" u="none" strike="noStrike" dirty="0">
                          <a:solidFill>
                            <a:srgbClr val="254061"/>
                          </a:solidFill>
                          <a:latin typeface="Calibri"/>
                        </a:rPr>
                        <a:t> </a:t>
                      </a:r>
                      <a:r>
                        <a:rPr lang="fa-IR" sz="1400" b="1" i="0" u="none" strike="noStrike" dirty="0">
                          <a:solidFill>
                            <a:srgbClr val="254061"/>
                          </a:solidFill>
                          <a:latin typeface="Arial"/>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400" b="1" i="0" u="none" strike="noStrike" dirty="0">
                          <a:solidFill>
                            <a:srgbClr val="254061"/>
                          </a:solidFill>
                          <a:latin typeface="Arial"/>
                        </a:rPr>
                        <a:t>132,708</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10008"/>
                  </a:ext>
                </a:extLst>
              </a:tr>
              <a:tr h="239016">
                <a:tc>
                  <a:txBody>
                    <a:bodyPr/>
                    <a:lstStyle/>
                    <a:p>
                      <a:pPr algn="ctr" rtl="0" fontAlgn="ctr"/>
                      <a:r>
                        <a:rPr lang="en-US" sz="1400" b="1" i="0" u="none" strike="noStrike">
                          <a:solidFill>
                            <a:srgbClr val="254061"/>
                          </a:solidFill>
                          <a:latin typeface="Calibri"/>
                        </a:rPr>
                        <a:t>9</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fa-IR" sz="1400" b="1" i="0" u="none" strike="noStrike" dirty="0">
                          <a:solidFill>
                            <a:srgbClr val="254061"/>
                          </a:solidFill>
                          <a:latin typeface="Arial"/>
                        </a:rPr>
                        <a:t>گلستان</a:t>
                      </a:r>
                      <a:r>
                        <a:rPr lang="fa-IR" sz="1400" b="1" i="0" u="none" strike="noStrike" dirty="0">
                          <a:solidFill>
                            <a:srgbClr val="254061"/>
                          </a:solidFill>
                          <a:latin typeface="Calibri"/>
                        </a:rPr>
                        <a:t> </a:t>
                      </a:r>
                      <a:r>
                        <a:rPr lang="fa-IR" sz="1400" b="1" i="0" u="none" strike="noStrike" dirty="0">
                          <a:solidFill>
                            <a:srgbClr val="254061"/>
                          </a:solidFill>
                          <a:latin typeface="Arial"/>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400" b="1" i="0" u="none" strike="noStrike">
                          <a:solidFill>
                            <a:srgbClr val="254061"/>
                          </a:solidFill>
                          <a:latin typeface="Arial"/>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400" b="1" i="0" u="none" strike="noStrike" dirty="0">
                          <a:solidFill>
                            <a:srgbClr val="254061"/>
                          </a:solidFill>
                          <a:latin typeface="Arial"/>
                        </a:rPr>
                        <a:t>130,082</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10009"/>
                  </a:ext>
                </a:extLst>
              </a:tr>
              <a:tr h="239016">
                <a:tc>
                  <a:txBody>
                    <a:bodyPr/>
                    <a:lstStyle/>
                    <a:p>
                      <a:pPr algn="ctr" rtl="0" fontAlgn="ctr"/>
                      <a:r>
                        <a:rPr lang="en-US" sz="1400" b="1" i="0" u="none" strike="noStrike">
                          <a:solidFill>
                            <a:srgbClr val="254061"/>
                          </a:solidFill>
                          <a:latin typeface="Calibri"/>
                        </a:rPr>
                        <a:t>10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fa-IR" sz="1400" b="1" i="0" u="none" strike="noStrike" dirty="0">
                          <a:solidFill>
                            <a:srgbClr val="254061"/>
                          </a:solidFill>
                          <a:latin typeface="Arial"/>
                        </a:rPr>
                        <a:t>اندیشه</a:t>
                      </a:r>
                      <a:r>
                        <a:rPr lang="fa-IR" sz="1400" b="1" i="0" u="none" strike="noStrike" dirty="0">
                          <a:solidFill>
                            <a:srgbClr val="254061"/>
                          </a:solidFill>
                          <a:latin typeface="Calibri"/>
                        </a:rPr>
                        <a:t> </a:t>
                      </a:r>
                      <a:r>
                        <a:rPr lang="fa-IR" sz="1400" b="1" i="0" u="none" strike="noStrike" dirty="0">
                          <a:solidFill>
                            <a:srgbClr val="254061"/>
                          </a:solidFill>
                          <a:latin typeface="Arial"/>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400" b="1" i="0" u="none" strike="noStrike">
                          <a:solidFill>
                            <a:srgbClr val="254061"/>
                          </a:solidFill>
                          <a:latin typeface="Arial"/>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400" b="1" i="0" u="none" strike="noStrike" dirty="0">
                          <a:solidFill>
                            <a:srgbClr val="254061"/>
                          </a:solidFill>
                          <a:latin typeface="Arial"/>
                        </a:rPr>
                        <a:t>117,982</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10010"/>
                  </a:ext>
                </a:extLst>
              </a:tr>
              <a:tr h="239016">
                <a:tc>
                  <a:txBody>
                    <a:bodyPr/>
                    <a:lstStyle/>
                    <a:p>
                      <a:pPr algn="ctr" rtl="0" fontAlgn="ctr"/>
                      <a:r>
                        <a:rPr lang="en-US" sz="1400" b="1" i="0" u="none" strike="noStrike">
                          <a:solidFill>
                            <a:srgbClr val="254061"/>
                          </a:solidFill>
                          <a:latin typeface="Calibri"/>
                        </a:rPr>
                        <a:t>11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fa-IR" sz="1400" b="1" i="0" u="none" strike="noStrike" dirty="0">
                          <a:solidFill>
                            <a:srgbClr val="254061"/>
                          </a:solidFill>
                          <a:latin typeface="Arial"/>
                        </a:rPr>
                        <a:t>قرچک</a:t>
                      </a:r>
                      <a:r>
                        <a:rPr lang="fa-IR" sz="1400" b="1" i="0" u="none" strike="noStrike" dirty="0">
                          <a:solidFill>
                            <a:srgbClr val="254061"/>
                          </a:solidFill>
                          <a:latin typeface="Calibri"/>
                        </a:rPr>
                        <a:t> </a:t>
                      </a:r>
                      <a:r>
                        <a:rPr lang="fa-IR" sz="1400" b="1" i="0" u="none" strike="noStrike" dirty="0">
                          <a:solidFill>
                            <a:srgbClr val="254061"/>
                          </a:solidFill>
                          <a:latin typeface="Arial"/>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fa-IR" sz="1400" b="1" i="0" u="none" strike="noStrike">
                          <a:solidFill>
                            <a:srgbClr val="254061"/>
                          </a:solidFill>
                          <a:latin typeface="Arial"/>
                        </a:rPr>
                        <a:t>قلعه نو</a:t>
                      </a:r>
                      <a:r>
                        <a:rPr lang="fa-IR" sz="1400" b="1" i="0" u="none" strike="noStrike">
                          <a:solidFill>
                            <a:srgbClr val="254061"/>
                          </a:solidFill>
                          <a:latin typeface="Calibri"/>
                        </a:rPr>
                        <a:t> </a:t>
                      </a:r>
                      <a:r>
                        <a:rPr lang="fa-IR" sz="1400" b="1" i="0" u="none" strike="noStrike">
                          <a:solidFill>
                            <a:srgbClr val="254061"/>
                          </a:solidFill>
                          <a:latin typeface="Arial"/>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400" b="1" i="0" u="none" strike="noStrike" dirty="0">
                          <a:solidFill>
                            <a:srgbClr val="254061"/>
                          </a:solidFill>
                          <a:latin typeface="Arial"/>
                        </a:rPr>
                        <a:t>112,814</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10011"/>
                  </a:ext>
                </a:extLst>
              </a:tr>
              <a:tr h="239016">
                <a:tc>
                  <a:txBody>
                    <a:bodyPr/>
                    <a:lstStyle/>
                    <a:p>
                      <a:pPr algn="ctr" rtl="0" fontAlgn="ctr"/>
                      <a:r>
                        <a:rPr lang="en-US" sz="1400" b="1" i="0" u="none" strike="noStrike">
                          <a:solidFill>
                            <a:srgbClr val="254061"/>
                          </a:solidFill>
                          <a:latin typeface="Calibri"/>
                        </a:rPr>
                        <a:t>12</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fa-IR" sz="1400" b="1" i="0" u="none" strike="noStrike" dirty="0">
                          <a:solidFill>
                            <a:srgbClr val="254061"/>
                          </a:solidFill>
                          <a:latin typeface="Arial"/>
                        </a:rPr>
                        <a:t>ورامین</a:t>
                      </a:r>
                      <a:r>
                        <a:rPr lang="fa-IR" sz="1400" b="1" i="0" u="none" strike="noStrike" dirty="0">
                          <a:solidFill>
                            <a:srgbClr val="254061"/>
                          </a:solidFill>
                          <a:latin typeface="Calibri"/>
                        </a:rPr>
                        <a:t> </a:t>
                      </a:r>
                      <a:r>
                        <a:rPr lang="fa-IR" sz="1400" b="1" i="0" u="none" strike="noStrike" dirty="0">
                          <a:solidFill>
                            <a:srgbClr val="254061"/>
                          </a:solidFill>
                          <a:latin typeface="Arial"/>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fa-IR" sz="1400" b="1" i="0" u="none" strike="noStrike">
                          <a:solidFill>
                            <a:srgbClr val="254061"/>
                          </a:solidFill>
                          <a:latin typeface="Arial"/>
                        </a:rPr>
                        <a:t>جوادآباد</a:t>
                      </a:r>
                      <a:r>
                        <a:rPr lang="fa-IR" sz="1400" b="1" i="0" u="none" strike="noStrike">
                          <a:solidFill>
                            <a:srgbClr val="254061"/>
                          </a:solidFill>
                          <a:latin typeface="Calibri"/>
                        </a:rPr>
                        <a:t> </a:t>
                      </a:r>
                      <a:r>
                        <a:rPr lang="fa-IR" sz="1400" b="1" i="0" u="none" strike="noStrike">
                          <a:solidFill>
                            <a:srgbClr val="254061"/>
                          </a:solidFill>
                          <a:latin typeface="Arial"/>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400" b="1" i="0" u="none" strike="noStrike" dirty="0">
                          <a:solidFill>
                            <a:srgbClr val="254061"/>
                          </a:solidFill>
                          <a:latin typeface="Arial"/>
                        </a:rPr>
                        <a:t>107,965</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10012"/>
                  </a:ext>
                </a:extLst>
              </a:tr>
              <a:tr h="239016">
                <a:tc>
                  <a:txBody>
                    <a:bodyPr/>
                    <a:lstStyle/>
                    <a:p>
                      <a:pPr algn="ctr" rtl="0" fontAlgn="ctr"/>
                      <a:r>
                        <a:rPr lang="en-US" sz="1400" b="1" i="0" u="none" strike="noStrike">
                          <a:solidFill>
                            <a:srgbClr val="254061"/>
                          </a:solidFill>
                          <a:latin typeface="Calibri"/>
                        </a:rPr>
                        <a:t>13</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fa-IR" sz="1400" b="1" i="0" u="none" strike="noStrike" dirty="0">
                          <a:solidFill>
                            <a:srgbClr val="254061"/>
                          </a:solidFill>
                          <a:latin typeface="Arial"/>
                        </a:rPr>
                        <a:t>بوستان</a:t>
                      </a:r>
                      <a:r>
                        <a:rPr lang="fa-IR" sz="1400" b="1" i="0" u="none" strike="noStrike" dirty="0">
                          <a:solidFill>
                            <a:srgbClr val="254061"/>
                          </a:solidFill>
                          <a:latin typeface="Calibri"/>
                        </a:rPr>
                        <a:t> </a:t>
                      </a:r>
                      <a:r>
                        <a:rPr lang="fa-IR" sz="1400" b="1" i="0" u="none" strike="noStrike" dirty="0">
                          <a:solidFill>
                            <a:srgbClr val="254061"/>
                          </a:solidFill>
                          <a:latin typeface="Arial"/>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400" b="1" i="0" u="none" strike="noStrike">
                          <a:solidFill>
                            <a:srgbClr val="254061"/>
                          </a:solidFill>
                          <a:latin typeface="Arial"/>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400" b="1" i="0" u="none" strike="noStrike" dirty="0">
                          <a:solidFill>
                            <a:srgbClr val="254061"/>
                          </a:solidFill>
                          <a:latin typeface="Arial"/>
                        </a:rPr>
                        <a:t>100,359</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10013"/>
                  </a:ext>
                </a:extLst>
              </a:tr>
              <a:tr h="239016">
                <a:tc>
                  <a:txBody>
                    <a:bodyPr/>
                    <a:lstStyle/>
                    <a:p>
                      <a:pPr algn="ctr" rtl="0" fontAlgn="ctr"/>
                      <a:r>
                        <a:rPr lang="en-US" sz="1400" b="1" i="0" u="none" strike="noStrike">
                          <a:solidFill>
                            <a:srgbClr val="254061"/>
                          </a:solidFill>
                          <a:latin typeface="Calibri"/>
                        </a:rPr>
                        <a:t>14</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fa-IR" sz="1400" b="1" i="0" u="none" strike="noStrike" dirty="0">
                          <a:solidFill>
                            <a:srgbClr val="254061"/>
                          </a:solidFill>
                          <a:latin typeface="Arial"/>
                        </a:rPr>
                        <a:t>پردیس</a:t>
                      </a:r>
                      <a:r>
                        <a:rPr lang="fa-IR" sz="1400" b="1" i="0" u="none" strike="noStrike" dirty="0">
                          <a:solidFill>
                            <a:srgbClr val="254061"/>
                          </a:solidFill>
                          <a:latin typeface="Calibri"/>
                        </a:rPr>
                        <a:t> </a:t>
                      </a:r>
                      <a:r>
                        <a:rPr lang="fa-IR" sz="1400" b="1" i="0" u="none" strike="noStrike" dirty="0">
                          <a:solidFill>
                            <a:srgbClr val="254061"/>
                          </a:solidFill>
                          <a:latin typeface="Arial"/>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fa-IR" sz="1400" b="1" i="0" u="none" strike="noStrike">
                          <a:solidFill>
                            <a:srgbClr val="254061"/>
                          </a:solidFill>
                          <a:latin typeface="Arial"/>
                        </a:rPr>
                        <a:t>بومهن</a:t>
                      </a:r>
                      <a:r>
                        <a:rPr lang="fa-IR" sz="1400" b="1" i="0" u="none" strike="noStrike">
                          <a:solidFill>
                            <a:srgbClr val="254061"/>
                          </a:solidFill>
                          <a:latin typeface="Calibri"/>
                        </a:rPr>
                        <a:t> </a:t>
                      </a:r>
                      <a:r>
                        <a:rPr lang="fa-IR" sz="1400" b="1" i="0" u="none" strike="noStrike">
                          <a:solidFill>
                            <a:srgbClr val="254061"/>
                          </a:solidFill>
                          <a:latin typeface="Arial"/>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400" b="1" i="0" u="none" strike="noStrike" dirty="0">
                          <a:solidFill>
                            <a:srgbClr val="254061"/>
                          </a:solidFill>
                          <a:latin typeface="Arial"/>
                        </a:rPr>
                        <a:t>98,245</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10014"/>
                  </a:ext>
                </a:extLst>
              </a:tr>
              <a:tr h="239016">
                <a:tc>
                  <a:txBody>
                    <a:bodyPr/>
                    <a:lstStyle/>
                    <a:p>
                      <a:pPr algn="ctr" rtl="0" fontAlgn="ctr"/>
                      <a:r>
                        <a:rPr lang="en-US" sz="1400" b="1" i="0" u="none" strike="noStrike">
                          <a:solidFill>
                            <a:srgbClr val="254061"/>
                          </a:solidFill>
                          <a:latin typeface="Calibri"/>
                        </a:rPr>
                        <a:t>15</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fa-IR" sz="1400" b="1" i="0" u="none" strike="noStrike" dirty="0">
                          <a:solidFill>
                            <a:srgbClr val="254061"/>
                          </a:solidFill>
                          <a:latin typeface="Arial"/>
                        </a:rPr>
                        <a:t>کهریزک</a:t>
                      </a:r>
                      <a:r>
                        <a:rPr lang="fa-IR" sz="1400" b="1" i="0" u="none" strike="noStrike" dirty="0">
                          <a:solidFill>
                            <a:srgbClr val="254061"/>
                          </a:solidFill>
                          <a:latin typeface="Calibri"/>
                        </a:rPr>
                        <a:t> </a:t>
                      </a:r>
                      <a:r>
                        <a:rPr lang="fa-IR" sz="1400" b="1" i="0" u="none" strike="noStrike" dirty="0">
                          <a:solidFill>
                            <a:srgbClr val="254061"/>
                          </a:solidFill>
                          <a:latin typeface="Arial"/>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fa-IR" sz="1400" b="1" i="0" u="none" strike="noStrike">
                          <a:solidFill>
                            <a:srgbClr val="254061"/>
                          </a:solidFill>
                          <a:latin typeface="Arial"/>
                        </a:rPr>
                        <a:t>حسن آباد</a:t>
                      </a:r>
                      <a:r>
                        <a:rPr lang="fa-IR" sz="1400" b="1" i="0" u="none" strike="noStrike">
                          <a:solidFill>
                            <a:srgbClr val="254061"/>
                          </a:solidFill>
                          <a:latin typeface="Calibri"/>
                        </a:rPr>
                        <a:t> </a:t>
                      </a:r>
                      <a:r>
                        <a:rPr lang="fa-IR" sz="1400" b="1" i="0" u="none" strike="noStrike">
                          <a:solidFill>
                            <a:srgbClr val="254061"/>
                          </a:solidFill>
                          <a:latin typeface="Arial"/>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400" b="1" i="0" u="none" strike="noStrike" dirty="0">
                          <a:solidFill>
                            <a:srgbClr val="254061"/>
                          </a:solidFill>
                          <a:latin typeface="Arial"/>
                        </a:rPr>
                        <a:t>80,215</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10015"/>
                  </a:ext>
                </a:extLst>
              </a:tr>
              <a:tr h="239016">
                <a:tc>
                  <a:txBody>
                    <a:bodyPr/>
                    <a:lstStyle/>
                    <a:p>
                      <a:pPr algn="ctr" rtl="0" fontAlgn="ctr"/>
                      <a:r>
                        <a:rPr lang="en-US" sz="1400" b="1" i="0" u="none" strike="noStrike">
                          <a:solidFill>
                            <a:srgbClr val="254061"/>
                          </a:solidFill>
                          <a:latin typeface="Calibri"/>
                        </a:rPr>
                        <a:t>16</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fa-IR" sz="1400" b="1" i="0" u="none" strike="noStrike" dirty="0">
                          <a:solidFill>
                            <a:srgbClr val="254061"/>
                          </a:solidFill>
                          <a:latin typeface="Arial"/>
                        </a:rPr>
                        <a:t>دماوند</a:t>
                      </a:r>
                      <a:r>
                        <a:rPr lang="fa-IR" sz="1400" b="1" i="0" u="none" strike="noStrike" dirty="0">
                          <a:solidFill>
                            <a:srgbClr val="254061"/>
                          </a:solidFill>
                          <a:latin typeface="Calibri"/>
                        </a:rPr>
                        <a:t> </a:t>
                      </a:r>
                      <a:r>
                        <a:rPr lang="fa-IR" sz="1400" b="1" i="0" u="none" strike="noStrike" dirty="0">
                          <a:solidFill>
                            <a:srgbClr val="254061"/>
                          </a:solidFill>
                          <a:latin typeface="Arial"/>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fa-IR" sz="1400" b="1" i="0" u="none" strike="noStrike">
                          <a:solidFill>
                            <a:srgbClr val="254061"/>
                          </a:solidFill>
                          <a:latin typeface="Arial"/>
                        </a:rPr>
                        <a:t>آبسرد,کیلان,جابان</a:t>
                      </a:r>
                      <a:r>
                        <a:rPr lang="fa-IR" sz="1400" b="1" i="0" u="none" strike="noStrike">
                          <a:solidFill>
                            <a:srgbClr val="254061"/>
                          </a:solidFill>
                          <a:latin typeface="Calibri"/>
                        </a:rPr>
                        <a:t> </a:t>
                      </a:r>
                      <a:r>
                        <a:rPr lang="fa-IR" sz="1400" b="1" i="0" u="none" strike="noStrike">
                          <a:solidFill>
                            <a:srgbClr val="254061"/>
                          </a:solidFill>
                          <a:latin typeface="Arial"/>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400" b="1" i="0" u="none" strike="noStrike" dirty="0">
                          <a:solidFill>
                            <a:srgbClr val="254061"/>
                          </a:solidFill>
                          <a:latin typeface="Arial"/>
                        </a:rPr>
                        <a:t>67,925</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10016"/>
                  </a:ext>
                </a:extLst>
              </a:tr>
              <a:tr h="239016">
                <a:tc>
                  <a:txBody>
                    <a:bodyPr/>
                    <a:lstStyle/>
                    <a:p>
                      <a:pPr algn="ctr" rtl="0" fontAlgn="ctr"/>
                      <a:r>
                        <a:rPr lang="en-US" sz="1400" b="1" i="0" u="none" strike="noStrike">
                          <a:solidFill>
                            <a:srgbClr val="254061"/>
                          </a:solidFill>
                          <a:latin typeface="Calibri"/>
                        </a:rPr>
                        <a:t>17</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fa-IR" sz="1400" b="1" i="0" u="none" strike="noStrike" dirty="0">
                          <a:solidFill>
                            <a:srgbClr val="254061"/>
                          </a:solidFill>
                          <a:latin typeface="Arial"/>
                        </a:rPr>
                        <a:t>چهاردانگه</a:t>
                      </a:r>
                      <a:r>
                        <a:rPr lang="fa-IR" sz="1400" b="1" i="0" u="none" strike="noStrike" dirty="0">
                          <a:solidFill>
                            <a:srgbClr val="254061"/>
                          </a:solidFill>
                          <a:latin typeface="Calibri"/>
                        </a:rPr>
                        <a:t> </a:t>
                      </a:r>
                      <a:r>
                        <a:rPr lang="fa-IR" sz="1400" b="1" i="0" u="none" strike="noStrike" dirty="0">
                          <a:solidFill>
                            <a:srgbClr val="254061"/>
                          </a:solidFill>
                          <a:latin typeface="Arial"/>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400" b="1" i="0" u="none" strike="noStrike" dirty="0">
                          <a:solidFill>
                            <a:srgbClr val="254061"/>
                          </a:solidFill>
                          <a:latin typeface="Arial"/>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400" b="1" i="0" u="none" strike="noStrike" dirty="0">
                          <a:solidFill>
                            <a:srgbClr val="254061"/>
                          </a:solidFill>
                          <a:latin typeface="Arial"/>
                        </a:rPr>
                        <a:t>57,923</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10017"/>
                  </a:ext>
                </a:extLst>
              </a:tr>
              <a:tr h="239016">
                <a:tc>
                  <a:txBody>
                    <a:bodyPr/>
                    <a:lstStyle/>
                    <a:p>
                      <a:pPr algn="ctr" rtl="0" fontAlgn="ctr"/>
                      <a:r>
                        <a:rPr lang="en-US" sz="1400" b="1" i="0" u="none" strike="noStrike">
                          <a:solidFill>
                            <a:srgbClr val="254061"/>
                          </a:solidFill>
                          <a:latin typeface="Calibri"/>
                        </a:rPr>
                        <a:t>18</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fa-IR" sz="1400" b="1" i="0" u="none" strike="noStrike">
                          <a:solidFill>
                            <a:srgbClr val="254061"/>
                          </a:solidFill>
                          <a:latin typeface="Arial"/>
                        </a:rPr>
                        <a:t>لواسانات</a:t>
                      </a:r>
                      <a:r>
                        <a:rPr lang="fa-IR" sz="1400" b="1" i="0" u="none" strike="noStrike">
                          <a:solidFill>
                            <a:srgbClr val="254061"/>
                          </a:solidFill>
                          <a:latin typeface="Calibri"/>
                        </a:rPr>
                        <a:t> </a:t>
                      </a:r>
                      <a:r>
                        <a:rPr lang="fa-IR" sz="1400" b="1" i="0" u="none" strike="noStrike">
                          <a:solidFill>
                            <a:srgbClr val="254061"/>
                          </a:solidFill>
                          <a:latin typeface="Arial"/>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fa-IR" sz="1400" b="1" i="0" u="none" strike="noStrike" dirty="0">
                          <a:solidFill>
                            <a:srgbClr val="254061"/>
                          </a:solidFill>
                          <a:latin typeface="Arial"/>
                        </a:rPr>
                        <a:t>رودبارقصران,میگون</a:t>
                      </a:r>
                      <a:r>
                        <a:rPr lang="fa-IR" sz="1400" b="1" i="0" u="none" strike="noStrike" dirty="0">
                          <a:solidFill>
                            <a:srgbClr val="254061"/>
                          </a:solidFill>
                          <a:latin typeface="Calibri"/>
                        </a:rPr>
                        <a:t> </a:t>
                      </a:r>
                      <a:r>
                        <a:rPr lang="fa-IR" sz="1400" b="1" i="0" u="none" strike="noStrike" dirty="0">
                          <a:solidFill>
                            <a:srgbClr val="254061"/>
                          </a:solidFill>
                          <a:latin typeface="Arial"/>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400" b="1" i="0" u="none" strike="noStrike" dirty="0">
                          <a:solidFill>
                            <a:srgbClr val="254061"/>
                          </a:solidFill>
                          <a:latin typeface="Arial"/>
                        </a:rPr>
                        <a:t>53,673</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10018"/>
                  </a:ext>
                </a:extLst>
              </a:tr>
              <a:tr h="239016">
                <a:tc>
                  <a:txBody>
                    <a:bodyPr/>
                    <a:lstStyle/>
                    <a:p>
                      <a:pPr algn="ctr" rtl="0" fontAlgn="ctr"/>
                      <a:r>
                        <a:rPr lang="en-US" sz="1400" b="1" i="0" u="none" strike="noStrike">
                          <a:solidFill>
                            <a:srgbClr val="254061"/>
                          </a:solidFill>
                          <a:latin typeface="Calibri"/>
                        </a:rPr>
                        <a:t>19</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fa-IR" sz="1400" b="1" i="0" u="none" strike="noStrike">
                          <a:solidFill>
                            <a:srgbClr val="254061"/>
                          </a:solidFill>
                          <a:latin typeface="Arial"/>
                        </a:rPr>
                        <a:t>پیشوا</a:t>
                      </a:r>
                      <a:r>
                        <a:rPr lang="fa-IR" sz="1400" b="1" i="0" u="none" strike="noStrike">
                          <a:solidFill>
                            <a:srgbClr val="254061"/>
                          </a:solidFill>
                          <a:latin typeface="Calibri"/>
                        </a:rPr>
                        <a:t> </a:t>
                      </a:r>
                      <a:r>
                        <a:rPr lang="fa-IR" sz="1400" b="1" i="0" u="none" strike="noStrike">
                          <a:solidFill>
                            <a:srgbClr val="254061"/>
                          </a:solidFill>
                          <a:latin typeface="Arial"/>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400" b="1" i="0" u="none" strike="noStrike" dirty="0">
                          <a:solidFill>
                            <a:srgbClr val="254061"/>
                          </a:solidFill>
                          <a:latin typeface="Arial"/>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400" b="1" i="0" u="none" strike="noStrike" dirty="0">
                          <a:solidFill>
                            <a:srgbClr val="254061"/>
                          </a:solidFill>
                          <a:latin typeface="Arial"/>
                        </a:rPr>
                        <a:t>42,421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10019"/>
                  </a:ext>
                </a:extLst>
              </a:tr>
              <a:tr h="239016">
                <a:tc>
                  <a:txBody>
                    <a:bodyPr/>
                    <a:lstStyle/>
                    <a:p>
                      <a:pPr algn="ctr" rtl="0" fontAlgn="ctr"/>
                      <a:r>
                        <a:rPr lang="en-US" sz="1400" b="1" i="0" u="none" strike="noStrike">
                          <a:solidFill>
                            <a:srgbClr val="254061"/>
                          </a:solidFill>
                          <a:latin typeface="Calibri"/>
                        </a:rPr>
                        <a:t>20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fa-IR" sz="1400" b="1" i="0" u="none" strike="noStrike">
                          <a:solidFill>
                            <a:srgbClr val="254061"/>
                          </a:solidFill>
                          <a:latin typeface="Arial"/>
                        </a:rPr>
                        <a:t>خاوران</a:t>
                      </a:r>
                      <a:r>
                        <a:rPr lang="fa-IR" sz="1400" b="1" i="0" u="none" strike="noStrike">
                          <a:solidFill>
                            <a:srgbClr val="254061"/>
                          </a:solidFill>
                          <a:latin typeface="Calibri"/>
                        </a:rPr>
                        <a:t> </a:t>
                      </a:r>
                      <a:r>
                        <a:rPr lang="fa-IR" sz="1400" b="1" i="0" u="none" strike="noStrike">
                          <a:solidFill>
                            <a:srgbClr val="254061"/>
                          </a:solidFill>
                          <a:latin typeface="Arial"/>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fa-IR" sz="1400" b="1" i="0" u="none" strike="noStrike" dirty="0">
                          <a:solidFill>
                            <a:srgbClr val="254061"/>
                          </a:solidFill>
                          <a:latin typeface="Arial"/>
                        </a:rPr>
                        <a:t>قیام دشت</a:t>
                      </a:r>
                      <a:r>
                        <a:rPr lang="fa-IR" sz="1400" b="1" i="0" u="none" strike="noStrike" dirty="0">
                          <a:solidFill>
                            <a:srgbClr val="254061"/>
                          </a:solidFill>
                          <a:latin typeface="Calibri"/>
                        </a:rPr>
                        <a:t> </a:t>
                      </a:r>
                      <a:r>
                        <a:rPr lang="fa-IR" sz="1400" b="1" i="0" u="none" strike="noStrike" dirty="0">
                          <a:solidFill>
                            <a:srgbClr val="254061"/>
                          </a:solidFill>
                          <a:latin typeface="Arial"/>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400" b="1" i="0" u="none" strike="noStrike" dirty="0">
                          <a:solidFill>
                            <a:srgbClr val="254061"/>
                          </a:solidFill>
                          <a:latin typeface="Arial"/>
                        </a:rPr>
                        <a:t>37,581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10020"/>
                  </a:ext>
                </a:extLst>
              </a:tr>
              <a:tr h="145569">
                <a:tc>
                  <a:txBody>
                    <a:bodyPr/>
                    <a:lstStyle/>
                    <a:p>
                      <a:pPr algn="ctr" rtl="0" fontAlgn="ctr"/>
                      <a:r>
                        <a:rPr lang="en-US" sz="1400" b="1" i="0" u="none" strike="noStrike">
                          <a:solidFill>
                            <a:srgbClr val="254061"/>
                          </a:solidFill>
                          <a:latin typeface="Calibri"/>
                        </a:rPr>
                        <a:t>21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fa-IR" sz="1400" b="1" i="0" u="none" strike="noStrike">
                          <a:solidFill>
                            <a:srgbClr val="254061"/>
                          </a:solidFill>
                          <a:latin typeface="Arial"/>
                        </a:rPr>
                        <a:t>رودهن</a:t>
                      </a:r>
                      <a:r>
                        <a:rPr lang="fa-IR" sz="1400" b="1" i="0" u="none" strike="noStrike">
                          <a:solidFill>
                            <a:srgbClr val="254061"/>
                          </a:solidFill>
                          <a:latin typeface="Calibri"/>
                        </a:rPr>
                        <a:t> </a:t>
                      </a:r>
                      <a:r>
                        <a:rPr lang="fa-IR" sz="1400" b="1" i="0" u="none" strike="noStrike">
                          <a:solidFill>
                            <a:srgbClr val="254061"/>
                          </a:solidFill>
                          <a:latin typeface="Arial"/>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400" b="1" i="0" u="none" strike="noStrike" dirty="0">
                          <a:solidFill>
                            <a:srgbClr val="254061"/>
                          </a:solidFill>
                          <a:latin typeface="Arial"/>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400" b="1" i="0" u="none" strike="noStrike" dirty="0">
                          <a:solidFill>
                            <a:srgbClr val="254061"/>
                          </a:solidFill>
                          <a:latin typeface="Arial"/>
                        </a:rPr>
                        <a:t>34,485</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10021"/>
                  </a:ext>
                </a:extLst>
              </a:tr>
              <a:tr h="239016">
                <a:tc>
                  <a:txBody>
                    <a:bodyPr/>
                    <a:lstStyle/>
                    <a:p>
                      <a:pPr algn="ctr" rtl="0" fontAlgn="ctr"/>
                      <a:r>
                        <a:rPr lang="en-US" sz="1400" b="1" i="0" u="none" strike="noStrike">
                          <a:solidFill>
                            <a:srgbClr val="254061"/>
                          </a:solidFill>
                          <a:latin typeface="Calibri"/>
                        </a:rPr>
                        <a:t>22</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fa-IR" sz="1400" b="1" i="0" u="none" strike="noStrike" dirty="0">
                          <a:solidFill>
                            <a:srgbClr val="254061"/>
                          </a:solidFill>
                          <a:latin typeface="Arial"/>
                        </a:rPr>
                        <a:t>فیروزکوه</a:t>
                      </a:r>
                      <a:r>
                        <a:rPr lang="fa-IR" sz="1400" b="1" i="0" u="none" strike="noStrike" dirty="0">
                          <a:solidFill>
                            <a:srgbClr val="254061"/>
                          </a:solidFill>
                          <a:latin typeface="Calibri"/>
                        </a:rPr>
                        <a:t> </a:t>
                      </a:r>
                      <a:r>
                        <a:rPr lang="fa-IR" sz="1400" b="1" i="0" u="none" strike="noStrike" dirty="0">
                          <a:solidFill>
                            <a:srgbClr val="254061"/>
                          </a:solidFill>
                          <a:latin typeface="Arial"/>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fa-IR" sz="1400" b="1" i="0" u="none" strike="noStrike" dirty="0">
                          <a:solidFill>
                            <a:srgbClr val="254061"/>
                          </a:solidFill>
                          <a:latin typeface="Arial"/>
                        </a:rPr>
                        <a:t>ارجمند,زرین دشت</a:t>
                      </a:r>
                      <a:r>
                        <a:rPr lang="fa-IR" sz="1400" b="1" i="0" u="none" strike="noStrike" dirty="0">
                          <a:solidFill>
                            <a:srgbClr val="254061"/>
                          </a:solidFill>
                          <a:latin typeface="Calibri"/>
                        </a:rPr>
                        <a:t> </a:t>
                      </a:r>
                      <a:r>
                        <a:rPr lang="fa-IR" sz="1400" b="1" i="0" u="none" strike="noStrike" dirty="0">
                          <a:solidFill>
                            <a:srgbClr val="254061"/>
                          </a:solidFill>
                          <a:latin typeface="Arial"/>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400" b="1" i="0" u="none" strike="noStrike" dirty="0">
                          <a:solidFill>
                            <a:srgbClr val="254061"/>
                          </a:solidFill>
                          <a:latin typeface="Arial"/>
                        </a:rPr>
                        <a:t>27,727</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10022"/>
                  </a:ext>
                </a:extLst>
              </a:tr>
              <a:tr h="239016">
                <a:tc gridSpan="3">
                  <a:txBody>
                    <a:bodyPr/>
                    <a:lstStyle/>
                    <a:p>
                      <a:pPr algn="ctr" rtl="0" fontAlgn="ctr"/>
                      <a:r>
                        <a:rPr lang="fa-IR" sz="1400" b="1" i="0" u="none" strike="noStrike">
                          <a:solidFill>
                            <a:srgbClr val="254061"/>
                          </a:solidFill>
                          <a:latin typeface="Arial"/>
                        </a:rPr>
                        <a:t>کل شرکت</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BEEF3"/>
                    </a:solidFill>
                  </a:tcPr>
                </a:tc>
                <a:tc hMerge="1">
                  <a:txBody>
                    <a:bodyPr/>
                    <a:lstStyle/>
                    <a:p>
                      <a:endParaRPr lang="en-US"/>
                    </a:p>
                  </a:txBody>
                  <a:tcPr/>
                </a:tc>
                <a:tc hMerge="1">
                  <a:txBody>
                    <a:bodyPr/>
                    <a:lstStyle/>
                    <a:p>
                      <a:endParaRPr lang="en-US"/>
                    </a:p>
                  </a:txBody>
                  <a:tcPr/>
                </a:tc>
                <a:tc>
                  <a:txBody>
                    <a:bodyPr/>
                    <a:lstStyle/>
                    <a:p>
                      <a:pPr algn="ctr" rtl="0" fontAlgn="ctr"/>
                      <a:r>
                        <a:rPr lang="en-US" sz="1400" b="1" i="0" u="none" strike="noStrike" dirty="0">
                          <a:solidFill>
                            <a:srgbClr val="254061"/>
                          </a:solidFill>
                          <a:latin typeface="Arial"/>
                        </a:rPr>
                        <a:t>2,285,438</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BEEF3"/>
                    </a:solidFill>
                  </a:tcPr>
                </a:tc>
                <a:extLst>
                  <a:ext uri="{0D108BD9-81ED-4DB2-BD59-A6C34878D82A}">
                    <a16:rowId xmlns:a16="http://schemas.microsoft.com/office/drawing/2014/main" val="10023"/>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strips(downLeft)">
                                      <p:cBhvr>
                                        <p:cTn id="7" dur="500"/>
                                        <p:tgtEl>
                                          <p:spTgt spid="3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7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p:cNvSpPr>
            <a:spLocks noChangeArrowheads="1"/>
          </p:cNvSpPr>
          <p:nvPr/>
        </p:nvSpPr>
        <p:spPr bwMode="auto">
          <a:xfrm>
            <a:off x="2643174" y="190478"/>
            <a:ext cx="4000528" cy="53802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p>
            <a:pPr algn="ctr" rtl="1">
              <a:lnSpc>
                <a:spcPct val="80000"/>
              </a:lnSpc>
              <a:spcBef>
                <a:spcPct val="20000"/>
              </a:spcBef>
            </a:pPr>
            <a:r>
              <a:rPr lang="fa-IR" sz="3200" b="1" dirty="0" smtClean="0">
                <a:ln w="12700">
                  <a:solidFill>
                    <a:schemeClr val="tx2">
                      <a:satMod val="155000"/>
                    </a:schemeClr>
                  </a:solidFill>
                  <a:prstDash val="solid"/>
                </a:ln>
                <a:solidFill>
                  <a:srgbClr val="FFFF00"/>
                </a:solidFill>
                <a:effectLst>
                  <a:innerShdw blurRad="63500" dist="50800" dir="8100000">
                    <a:prstClr val="black">
                      <a:alpha val="50000"/>
                    </a:prstClr>
                  </a:innerShdw>
                </a:effectLst>
                <a:latin typeface="Verdana" pitchFamily="34" charset="0"/>
                <a:cs typeface="B Titr" pitchFamily="2" charset="-78"/>
              </a:rPr>
              <a:t>پست 63 پیشوا</a:t>
            </a:r>
          </a:p>
        </p:txBody>
      </p:sp>
      <p:pic>
        <p:nvPicPr>
          <p:cNvPr id="11" name="Content Placeholder 10" descr="photo_2017-09-25_07-33-04.jpg"/>
          <p:cNvPicPr>
            <a:picLocks noGrp="1" noChangeAspect="1"/>
          </p:cNvPicPr>
          <p:nvPr>
            <p:ph idx="1"/>
          </p:nvPr>
        </p:nvPicPr>
        <p:blipFill>
          <a:blip r:embed="rId2"/>
          <a:stretch>
            <a:fillRect/>
          </a:stretch>
        </p:blipFill>
        <p:spPr>
          <a:xfrm>
            <a:off x="2209800" y="1158037"/>
            <a:ext cx="6781800" cy="49826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1494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۲۰۱۸۰۱۱۴_۱۰۰۶۴۴.jpg"/>
          <p:cNvPicPr>
            <a:picLocks noChangeAspect="1"/>
          </p:cNvPicPr>
          <p:nvPr/>
        </p:nvPicPr>
        <p:blipFill>
          <a:blip r:embed="rId2" cstate="print"/>
          <a:stretch>
            <a:fillRect/>
          </a:stretch>
        </p:blipFill>
        <p:spPr>
          <a:xfrm>
            <a:off x="5638801" y="1074923"/>
            <a:ext cx="3505200" cy="5142827"/>
          </a:xfrm>
          <a:prstGeom prst="rect">
            <a:avLst/>
          </a:prstGeom>
          <a:ln>
            <a:noFill/>
          </a:ln>
          <a:effectLst>
            <a:softEdge rad="112500"/>
          </a:effectLst>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10182" r="10401" b="7918"/>
          <a:stretch/>
        </p:blipFill>
        <p:spPr>
          <a:xfrm>
            <a:off x="1956999" y="1118572"/>
            <a:ext cx="3789567" cy="5082233"/>
          </a:xfrm>
          <a:prstGeom prst="rect">
            <a:avLst/>
          </a:prstGeom>
          <a:ln>
            <a:noFill/>
          </a:ln>
          <a:effectLst>
            <a:softEdge rad="112500"/>
          </a:effectLst>
        </p:spPr>
      </p:pic>
      <p:sp>
        <p:nvSpPr>
          <p:cNvPr id="8" name="Rectangle 7"/>
          <p:cNvSpPr/>
          <p:nvPr/>
        </p:nvSpPr>
        <p:spPr>
          <a:xfrm>
            <a:off x="-609600" y="2921000"/>
            <a:ext cx="3338522" cy="1477328"/>
          </a:xfrm>
          <a:prstGeom prst="rect">
            <a:avLst/>
          </a:prstGeom>
        </p:spPr>
        <p:txBody>
          <a:bodyPr wrap="square">
            <a:spAutoFit/>
          </a:bodyPr>
          <a:lstStyle/>
          <a:p>
            <a:pPr algn="ctr"/>
            <a:r>
              <a:rPr lang="fa-IR" b="1" dirty="0" smtClean="0">
                <a:ln w="12700">
                  <a:solidFill>
                    <a:schemeClr val="tx2">
                      <a:satMod val="155000"/>
                    </a:schemeClr>
                  </a:solidFill>
                  <a:prstDash val="solid"/>
                </a:ln>
                <a:solidFill>
                  <a:schemeClr val="tx1">
                    <a:lumMod val="95000"/>
                    <a:lumOff val="5000"/>
                  </a:schemeClr>
                </a:solidFill>
                <a:effectLst>
                  <a:outerShdw blurRad="41275" dist="20320" dir="1800000" algn="tl" rotWithShape="0">
                    <a:srgbClr val="000000">
                      <a:alpha val="40000"/>
                    </a:srgbClr>
                  </a:outerShdw>
                </a:effectLst>
                <a:cs typeface="B Nazanin" pitchFamily="2" charset="-78"/>
              </a:rPr>
              <a:t>کابل کشی خروجی </a:t>
            </a:r>
          </a:p>
          <a:p>
            <a:pPr algn="ctr"/>
            <a:r>
              <a:rPr lang="fa-IR" b="1" dirty="0" smtClean="0">
                <a:ln w="12700">
                  <a:solidFill>
                    <a:schemeClr val="tx2">
                      <a:satMod val="155000"/>
                    </a:schemeClr>
                  </a:solidFill>
                  <a:prstDash val="solid"/>
                </a:ln>
                <a:solidFill>
                  <a:schemeClr val="tx1">
                    <a:lumMod val="95000"/>
                    <a:lumOff val="5000"/>
                  </a:schemeClr>
                </a:solidFill>
                <a:effectLst>
                  <a:outerShdw blurRad="41275" dist="20320" dir="1800000" algn="tl" rotWithShape="0">
                    <a:srgbClr val="000000">
                      <a:alpha val="40000"/>
                    </a:srgbClr>
                  </a:outerShdw>
                </a:effectLst>
                <a:cs typeface="B Nazanin" pitchFamily="2" charset="-78"/>
              </a:rPr>
              <a:t>پست 63 قائم</a:t>
            </a:r>
          </a:p>
          <a:p>
            <a:pPr algn="ctr"/>
            <a:r>
              <a:rPr lang="fa-IR" b="1" dirty="0" smtClean="0">
                <a:ln w="12700">
                  <a:solidFill>
                    <a:schemeClr val="tx2">
                      <a:satMod val="155000"/>
                    </a:schemeClr>
                  </a:solidFill>
                  <a:prstDash val="solid"/>
                </a:ln>
                <a:solidFill>
                  <a:schemeClr val="tx1">
                    <a:lumMod val="95000"/>
                    <a:lumOff val="5000"/>
                  </a:schemeClr>
                </a:solidFill>
                <a:effectLst>
                  <a:outerShdw blurRad="41275" dist="20320" dir="1800000" algn="tl" rotWithShape="0">
                    <a:srgbClr val="000000">
                      <a:alpha val="40000"/>
                    </a:srgbClr>
                  </a:outerShdw>
                </a:effectLst>
                <a:cs typeface="B Nazanin" pitchFamily="2" charset="-78"/>
              </a:rPr>
              <a:t>منطقه: اسلام شهر    </a:t>
            </a:r>
          </a:p>
          <a:p>
            <a:pPr algn="ctr"/>
            <a:r>
              <a:rPr lang="fa-IR" b="1" dirty="0" smtClean="0">
                <a:ln w="12700">
                  <a:solidFill>
                    <a:schemeClr val="tx2">
                      <a:satMod val="155000"/>
                    </a:schemeClr>
                  </a:solidFill>
                  <a:prstDash val="solid"/>
                </a:ln>
                <a:solidFill>
                  <a:schemeClr val="tx1">
                    <a:lumMod val="95000"/>
                    <a:lumOff val="5000"/>
                  </a:schemeClr>
                </a:solidFill>
                <a:effectLst>
                  <a:outerShdw blurRad="41275" dist="20320" dir="1800000" algn="tl" rotWithShape="0">
                    <a:srgbClr val="000000">
                      <a:alpha val="40000"/>
                    </a:srgbClr>
                  </a:outerShdw>
                </a:effectLst>
                <a:cs typeface="B Nazanin" pitchFamily="2" charset="-78"/>
              </a:rPr>
              <a:t>  شرکت :بهاور پرشین </a:t>
            </a:r>
          </a:p>
          <a:p>
            <a:pPr algn="ctr"/>
            <a:r>
              <a:rPr lang="fa-IR" b="1" dirty="0" smtClean="0">
                <a:ln w="12700">
                  <a:solidFill>
                    <a:schemeClr val="tx2">
                      <a:satMod val="155000"/>
                    </a:schemeClr>
                  </a:solidFill>
                  <a:prstDash val="solid"/>
                </a:ln>
                <a:solidFill>
                  <a:schemeClr val="tx1">
                    <a:lumMod val="95000"/>
                    <a:lumOff val="5000"/>
                  </a:schemeClr>
                </a:solidFill>
                <a:effectLst>
                  <a:outerShdw blurRad="41275" dist="20320" dir="1800000" algn="tl" rotWithShape="0">
                    <a:srgbClr val="000000">
                      <a:alpha val="40000"/>
                    </a:srgbClr>
                  </a:outerShdw>
                </a:effectLst>
                <a:cs typeface="B Nazanin" pitchFamily="2" charset="-78"/>
              </a:rPr>
              <a:t>     ناظر: پور ملکی</a:t>
            </a:r>
            <a:endParaRPr lang="en-US" dirty="0"/>
          </a:p>
        </p:txBody>
      </p:sp>
      <p:sp>
        <p:nvSpPr>
          <p:cNvPr id="9" name="Rectangle 8"/>
          <p:cNvSpPr/>
          <p:nvPr/>
        </p:nvSpPr>
        <p:spPr>
          <a:xfrm>
            <a:off x="2466956" y="177801"/>
            <a:ext cx="5229244" cy="584775"/>
          </a:xfrm>
          <a:prstGeom prst="rect">
            <a:avLst/>
          </a:prstGeom>
        </p:spPr>
        <p:txBody>
          <a:bodyPr wrap="square">
            <a:spAutoFit/>
          </a:bodyPr>
          <a:lstStyle/>
          <a:p>
            <a:r>
              <a:rPr lang="fa-IR" sz="3200" b="1" dirty="0" smtClean="0">
                <a:ln w="12700">
                  <a:solidFill>
                    <a:srgbClr val="000000">
                      <a:satMod val="155000"/>
                    </a:srgbClr>
                  </a:solidFill>
                  <a:prstDash val="solid"/>
                </a:ln>
                <a:solidFill>
                  <a:srgbClr val="FFFF00"/>
                </a:solidFill>
                <a:effectLst>
                  <a:innerShdw blurRad="63500" dist="50800" dir="8100000">
                    <a:prstClr val="black">
                      <a:alpha val="50000"/>
                    </a:prstClr>
                  </a:innerShdw>
                </a:effectLst>
                <a:latin typeface="Verdana" pitchFamily="34" charset="0"/>
                <a:cs typeface="B Titr" pitchFamily="2" charset="-78"/>
              </a:rPr>
              <a:t>      پست 63 کیلوولت قائم اسلامشهر</a:t>
            </a:r>
            <a:endParaRPr lang="en-US" dirty="0"/>
          </a:p>
        </p:txBody>
      </p:sp>
    </p:spTree>
    <p:extLst>
      <p:ext uri="{BB962C8B-B14F-4D97-AF65-F5344CB8AC3E}">
        <p14:creationId xmlns:p14="http://schemas.microsoft.com/office/powerpoint/2010/main" val="127535103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9551" r="10282"/>
          <a:stretch/>
        </p:blipFill>
        <p:spPr>
          <a:xfrm>
            <a:off x="5715000" y="1045824"/>
            <a:ext cx="3505200" cy="5227976"/>
          </a:xfrm>
          <a:prstGeom prst="rect">
            <a:avLst/>
          </a:prstGeom>
          <a:ln>
            <a:noFill/>
          </a:ln>
          <a:effectLst>
            <a:softEdge rad="112500"/>
          </a:effectLst>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24992" r="12023"/>
          <a:stretch/>
        </p:blipFill>
        <p:spPr>
          <a:xfrm>
            <a:off x="2040820" y="1065259"/>
            <a:ext cx="3674181" cy="5210495"/>
          </a:xfrm>
          <a:prstGeom prst="rect">
            <a:avLst/>
          </a:prstGeom>
          <a:ln>
            <a:noFill/>
          </a:ln>
          <a:effectLst>
            <a:softEdge rad="112500"/>
          </a:effectLst>
        </p:spPr>
      </p:pic>
      <p:sp>
        <p:nvSpPr>
          <p:cNvPr id="6" name="Rectangle 5"/>
          <p:cNvSpPr/>
          <p:nvPr/>
        </p:nvSpPr>
        <p:spPr>
          <a:xfrm>
            <a:off x="-381000" y="2676445"/>
            <a:ext cx="2895600" cy="1631216"/>
          </a:xfrm>
          <a:prstGeom prst="rect">
            <a:avLst/>
          </a:prstGeom>
        </p:spPr>
        <p:txBody>
          <a:bodyPr wrap="square">
            <a:spAutoFit/>
          </a:bodyPr>
          <a:lstStyle/>
          <a:p>
            <a:pPr algn="ctr"/>
            <a:r>
              <a:rPr lang="fa-IR" sz="2000" b="1" dirty="0" smtClean="0">
                <a:ln w="12700">
                  <a:solidFill>
                    <a:schemeClr val="tx2">
                      <a:satMod val="155000"/>
                    </a:schemeClr>
                  </a:solidFill>
                  <a:prstDash val="solid"/>
                </a:ln>
                <a:solidFill>
                  <a:schemeClr val="tx1">
                    <a:lumMod val="95000"/>
                    <a:lumOff val="5000"/>
                  </a:schemeClr>
                </a:solidFill>
                <a:effectLst>
                  <a:outerShdw blurRad="41275" dist="20320" dir="1800000" algn="tl" rotWithShape="0">
                    <a:srgbClr val="000000">
                      <a:alpha val="40000"/>
                    </a:srgbClr>
                  </a:outerShdw>
                </a:effectLst>
                <a:cs typeface="B Titr" pitchFamily="2" charset="-78"/>
              </a:rPr>
              <a:t>کابل کشی خروجی</a:t>
            </a:r>
          </a:p>
          <a:p>
            <a:pPr algn="ctr"/>
            <a:r>
              <a:rPr lang="fa-IR" sz="2000" b="1" dirty="0" smtClean="0">
                <a:ln w="12700">
                  <a:solidFill>
                    <a:schemeClr val="tx2">
                      <a:satMod val="155000"/>
                    </a:schemeClr>
                  </a:solidFill>
                  <a:prstDash val="solid"/>
                </a:ln>
                <a:solidFill>
                  <a:schemeClr val="tx1">
                    <a:lumMod val="95000"/>
                    <a:lumOff val="5000"/>
                  </a:schemeClr>
                </a:solidFill>
                <a:effectLst>
                  <a:outerShdw blurRad="41275" dist="20320" dir="1800000" algn="tl" rotWithShape="0">
                    <a:srgbClr val="000000">
                      <a:alpha val="40000"/>
                    </a:srgbClr>
                  </a:outerShdw>
                </a:effectLst>
                <a:cs typeface="B Titr" pitchFamily="2" charset="-78"/>
              </a:rPr>
              <a:t> پست 63 قائم</a:t>
            </a:r>
          </a:p>
          <a:p>
            <a:pPr algn="ctr"/>
            <a:r>
              <a:rPr lang="fa-IR" sz="2000" b="1" dirty="0" smtClean="0">
                <a:ln w="12700">
                  <a:solidFill>
                    <a:schemeClr val="tx2">
                      <a:satMod val="155000"/>
                    </a:schemeClr>
                  </a:solidFill>
                  <a:prstDash val="solid"/>
                </a:ln>
                <a:solidFill>
                  <a:schemeClr val="tx1">
                    <a:lumMod val="95000"/>
                    <a:lumOff val="5000"/>
                  </a:schemeClr>
                </a:solidFill>
                <a:effectLst>
                  <a:outerShdw blurRad="41275" dist="20320" dir="1800000" algn="tl" rotWithShape="0">
                    <a:srgbClr val="000000">
                      <a:alpha val="40000"/>
                    </a:srgbClr>
                  </a:outerShdw>
                </a:effectLst>
                <a:cs typeface="B Titr" pitchFamily="2" charset="-78"/>
              </a:rPr>
              <a:t>منطقه: اسلام شهر     </a:t>
            </a:r>
          </a:p>
          <a:p>
            <a:pPr algn="ctr"/>
            <a:r>
              <a:rPr lang="fa-IR" sz="2000" b="1" dirty="0" smtClean="0">
                <a:ln w="12700">
                  <a:solidFill>
                    <a:schemeClr val="tx2">
                      <a:satMod val="155000"/>
                    </a:schemeClr>
                  </a:solidFill>
                  <a:prstDash val="solid"/>
                </a:ln>
                <a:solidFill>
                  <a:schemeClr val="tx1">
                    <a:lumMod val="95000"/>
                    <a:lumOff val="5000"/>
                  </a:schemeClr>
                </a:solidFill>
                <a:effectLst>
                  <a:outerShdw blurRad="41275" dist="20320" dir="1800000" algn="tl" rotWithShape="0">
                    <a:srgbClr val="000000">
                      <a:alpha val="40000"/>
                    </a:srgbClr>
                  </a:outerShdw>
                </a:effectLst>
                <a:cs typeface="B Titr" pitchFamily="2" charset="-78"/>
              </a:rPr>
              <a:t> شرکت : بهاور پرشین                ناظر: صمدی</a:t>
            </a:r>
            <a:endParaRPr lang="en-US" sz="2000" dirty="0">
              <a:cs typeface="B Titr" pitchFamily="2" charset="-78"/>
            </a:endParaRPr>
          </a:p>
        </p:txBody>
      </p:sp>
      <p:sp>
        <p:nvSpPr>
          <p:cNvPr id="7" name="Rectangle 6"/>
          <p:cNvSpPr/>
          <p:nvPr/>
        </p:nvSpPr>
        <p:spPr>
          <a:xfrm>
            <a:off x="2466956" y="177801"/>
            <a:ext cx="5229244" cy="584775"/>
          </a:xfrm>
          <a:prstGeom prst="rect">
            <a:avLst/>
          </a:prstGeom>
        </p:spPr>
        <p:txBody>
          <a:bodyPr wrap="square">
            <a:spAutoFit/>
          </a:bodyPr>
          <a:lstStyle/>
          <a:p>
            <a:r>
              <a:rPr lang="fa-IR" sz="3200" b="1" dirty="0" smtClean="0">
                <a:ln w="12700">
                  <a:solidFill>
                    <a:srgbClr val="000000">
                      <a:satMod val="155000"/>
                    </a:srgbClr>
                  </a:solidFill>
                  <a:prstDash val="solid"/>
                </a:ln>
                <a:solidFill>
                  <a:srgbClr val="FFFF00"/>
                </a:solidFill>
                <a:effectLst>
                  <a:innerShdw blurRad="63500" dist="50800" dir="8100000">
                    <a:prstClr val="black">
                      <a:alpha val="50000"/>
                    </a:prstClr>
                  </a:innerShdw>
                </a:effectLst>
                <a:latin typeface="Verdana" pitchFamily="34" charset="0"/>
                <a:cs typeface="B Titr" pitchFamily="2" charset="-78"/>
              </a:rPr>
              <a:t>      پست 63 کیلوولت قائم اسلامشهر</a:t>
            </a:r>
            <a:endParaRPr lang="en-US" dirty="0"/>
          </a:p>
        </p:txBody>
      </p:sp>
    </p:spTree>
    <p:extLst>
      <p:ext uri="{BB962C8B-B14F-4D97-AF65-F5344CB8AC3E}">
        <p14:creationId xmlns:p14="http://schemas.microsoft.com/office/powerpoint/2010/main" val="163734922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nazer1.ah\Desktop\1234\445212251_64758.jpg"/>
          <p:cNvPicPr>
            <a:picLocks noChangeAspect="1" noChangeArrowheads="1"/>
          </p:cNvPicPr>
          <p:nvPr/>
        </p:nvPicPr>
        <p:blipFill>
          <a:blip r:embed="rId2"/>
          <a:srcRect t="13329"/>
          <a:stretch>
            <a:fillRect/>
          </a:stretch>
        </p:blipFill>
        <p:spPr bwMode="auto">
          <a:xfrm>
            <a:off x="5503748" y="1193800"/>
            <a:ext cx="3276600" cy="4978400"/>
          </a:xfrm>
          <a:prstGeom prst="rect">
            <a:avLst/>
          </a:prstGeom>
          <a:ln>
            <a:noFill/>
          </a:ln>
          <a:effectLst>
            <a:softEdge rad="112500"/>
          </a:effectLst>
        </p:spPr>
      </p:pic>
      <p:pic>
        <p:nvPicPr>
          <p:cNvPr id="5" name="Picture 2" descr="C:\Users\nazer1.ah\Desktop\1234\445205220_65059.jpg"/>
          <p:cNvPicPr>
            <a:picLocks noChangeAspect="1" noChangeArrowheads="1"/>
          </p:cNvPicPr>
          <p:nvPr/>
        </p:nvPicPr>
        <p:blipFill>
          <a:blip r:embed="rId3"/>
          <a:srcRect t="13924"/>
          <a:stretch>
            <a:fillRect/>
          </a:stretch>
        </p:blipFill>
        <p:spPr bwMode="auto">
          <a:xfrm>
            <a:off x="2209800" y="1194249"/>
            <a:ext cx="3299988" cy="4979484"/>
          </a:xfrm>
          <a:prstGeom prst="rect">
            <a:avLst/>
          </a:prstGeom>
          <a:ln>
            <a:noFill/>
          </a:ln>
          <a:effectLst>
            <a:softEdge rad="112500"/>
          </a:effectLst>
        </p:spPr>
      </p:pic>
      <p:sp>
        <p:nvSpPr>
          <p:cNvPr id="6" name="Rectangle 5"/>
          <p:cNvSpPr/>
          <p:nvPr/>
        </p:nvSpPr>
        <p:spPr>
          <a:xfrm>
            <a:off x="-533400" y="2819400"/>
            <a:ext cx="3309950" cy="1477328"/>
          </a:xfrm>
          <a:prstGeom prst="rect">
            <a:avLst/>
          </a:prstGeom>
        </p:spPr>
        <p:txBody>
          <a:bodyPr wrap="square">
            <a:spAutoFit/>
          </a:bodyPr>
          <a:lstStyle/>
          <a:p>
            <a:pPr algn="ctr"/>
            <a:r>
              <a:rPr lang="fa-IR" b="1" dirty="0" smtClean="0">
                <a:ln w="12700">
                  <a:solidFill>
                    <a:schemeClr val="tx2">
                      <a:satMod val="155000"/>
                    </a:schemeClr>
                  </a:solidFill>
                  <a:prstDash val="solid"/>
                </a:ln>
                <a:solidFill>
                  <a:schemeClr val="tx1">
                    <a:lumMod val="95000"/>
                    <a:lumOff val="5000"/>
                  </a:schemeClr>
                </a:solidFill>
                <a:effectLst>
                  <a:outerShdw blurRad="41275" dist="20320" dir="1800000" algn="tl" rotWithShape="0">
                    <a:srgbClr val="000000">
                      <a:alpha val="40000"/>
                    </a:srgbClr>
                  </a:outerShdw>
                </a:effectLst>
                <a:cs typeface="B Nazanin" pitchFamily="2" charset="-78"/>
              </a:rPr>
              <a:t>اتمام کابل کشی خروجی</a:t>
            </a:r>
          </a:p>
          <a:p>
            <a:pPr algn="ctr"/>
            <a:r>
              <a:rPr lang="fa-IR" b="1" dirty="0" smtClean="0">
                <a:ln w="12700">
                  <a:solidFill>
                    <a:schemeClr val="tx2">
                      <a:satMod val="155000"/>
                    </a:schemeClr>
                  </a:solidFill>
                  <a:prstDash val="solid"/>
                </a:ln>
                <a:solidFill>
                  <a:schemeClr val="tx1">
                    <a:lumMod val="95000"/>
                    <a:lumOff val="5000"/>
                  </a:schemeClr>
                </a:solidFill>
                <a:effectLst>
                  <a:outerShdw blurRad="41275" dist="20320" dir="1800000" algn="tl" rotWithShape="0">
                    <a:srgbClr val="000000">
                      <a:alpha val="40000"/>
                    </a:srgbClr>
                  </a:outerShdw>
                </a:effectLst>
                <a:cs typeface="B Nazanin" pitchFamily="2" charset="-78"/>
              </a:rPr>
              <a:t> پست 63 قائم</a:t>
            </a:r>
          </a:p>
          <a:p>
            <a:pPr algn="ctr"/>
            <a:r>
              <a:rPr lang="fa-IR" b="1" dirty="0" smtClean="0">
                <a:ln w="12700">
                  <a:solidFill>
                    <a:schemeClr val="tx2">
                      <a:satMod val="155000"/>
                    </a:schemeClr>
                  </a:solidFill>
                  <a:prstDash val="solid"/>
                </a:ln>
                <a:solidFill>
                  <a:schemeClr val="tx1">
                    <a:lumMod val="95000"/>
                    <a:lumOff val="5000"/>
                  </a:schemeClr>
                </a:solidFill>
                <a:effectLst>
                  <a:outerShdw blurRad="41275" dist="20320" dir="1800000" algn="tl" rotWithShape="0">
                    <a:srgbClr val="000000">
                      <a:alpha val="40000"/>
                    </a:srgbClr>
                  </a:outerShdw>
                </a:effectLst>
                <a:cs typeface="B Nazanin" pitchFamily="2" charset="-78"/>
              </a:rPr>
              <a:t>منطقه: اسلام شهر    </a:t>
            </a:r>
          </a:p>
          <a:p>
            <a:pPr algn="ctr"/>
            <a:r>
              <a:rPr lang="fa-IR" b="1" dirty="0" smtClean="0">
                <a:ln w="12700">
                  <a:solidFill>
                    <a:schemeClr val="tx2">
                      <a:satMod val="155000"/>
                    </a:schemeClr>
                  </a:solidFill>
                  <a:prstDash val="solid"/>
                </a:ln>
                <a:solidFill>
                  <a:schemeClr val="tx1">
                    <a:lumMod val="95000"/>
                    <a:lumOff val="5000"/>
                  </a:schemeClr>
                </a:solidFill>
                <a:effectLst>
                  <a:outerShdw blurRad="41275" dist="20320" dir="1800000" algn="tl" rotWithShape="0">
                    <a:srgbClr val="000000">
                      <a:alpha val="40000"/>
                    </a:srgbClr>
                  </a:outerShdw>
                </a:effectLst>
                <a:cs typeface="B Nazanin" pitchFamily="2" charset="-78"/>
              </a:rPr>
              <a:t>  شرکت : بهاور پرشین </a:t>
            </a:r>
          </a:p>
          <a:p>
            <a:pPr algn="ctr"/>
            <a:r>
              <a:rPr lang="fa-IR" b="1" dirty="0" smtClean="0">
                <a:ln w="12700">
                  <a:solidFill>
                    <a:schemeClr val="tx2">
                      <a:satMod val="155000"/>
                    </a:schemeClr>
                  </a:solidFill>
                  <a:prstDash val="solid"/>
                </a:ln>
                <a:solidFill>
                  <a:schemeClr val="tx1">
                    <a:lumMod val="95000"/>
                    <a:lumOff val="5000"/>
                  </a:schemeClr>
                </a:solidFill>
                <a:effectLst>
                  <a:outerShdw blurRad="41275" dist="20320" dir="1800000" algn="tl" rotWithShape="0">
                    <a:srgbClr val="000000">
                      <a:alpha val="40000"/>
                    </a:srgbClr>
                  </a:outerShdw>
                </a:effectLst>
                <a:cs typeface="B Nazanin" pitchFamily="2" charset="-78"/>
              </a:rPr>
              <a:t>     ناظر: پورملکی</a:t>
            </a:r>
            <a:endParaRPr lang="en-US" dirty="0"/>
          </a:p>
        </p:txBody>
      </p:sp>
      <p:sp>
        <p:nvSpPr>
          <p:cNvPr id="7" name="Rectangle 6"/>
          <p:cNvSpPr/>
          <p:nvPr/>
        </p:nvSpPr>
        <p:spPr>
          <a:xfrm>
            <a:off x="2466956" y="177801"/>
            <a:ext cx="5229244" cy="584775"/>
          </a:xfrm>
          <a:prstGeom prst="rect">
            <a:avLst/>
          </a:prstGeom>
        </p:spPr>
        <p:txBody>
          <a:bodyPr wrap="square">
            <a:spAutoFit/>
          </a:bodyPr>
          <a:lstStyle/>
          <a:p>
            <a:r>
              <a:rPr lang="fa-IR" sz="3200" b="1" dirty="0" smtClean="0">
                <a:ln w="12700">
                  <a:solidFill>
                    <a:srgbClr val="000000">
                      <a:satMod val="155000"/>
                    </a:srgbClr>
                  </a:solidFill>
                  <a:prstDash val="solid"/>
                </a:ln>
                <a:solidFill>
                  <a:srgbClr val="FFFF00"/>
                </a:solidFill>
                <a:effectLst>
                  <a:innerShdw blurRad="63500" dist="50800" dir="8100000">
                    <a:prstClr val="black">
                      <a:alpha val="50000"/>
                    </a:prstClr>
                  </a:innerShdw>
                </a:effectLst>
                <a:latin typeface="Verdana" pitchFamily="34" charset="0"/>
                <a:cs typeface="B Titr" pitchFamily="2" charset="-78"/>
              </a:rPr>
              <a:t>      پست 63 کیلوولت قائم اسلامشهر</a:t>
            </a:r>
            <a:endParaRPr lang="en-US" dirty="0"/>
          </a:p>
        </p:txBody>
      </p:sp>
    </p:spTree>
    <p:extLst>
      <p:ext uri="{BB962C8B-B14F-4D97-AF65-F5344CB8AC3E}">
        <p14:creationId xmlns:p14="http://schemas.microsoft.com/office/powerpoint/2010/main" val="364213455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h.pedramfar\Desktop\اقدامات انجام شده خروجی پستهای 63kv\منتخب پست پرند\1.jpg"/>
          <p:cNvPicPr>
            <a:picLocks noChangeAspect="1" noChangeArrowheads="1"/>
          </p:cNvPicPr>
          <p:nvPr/>
        </p:nvPicPr>
        <p:blipFill>
          <a:blip r:embed="rId2" cstate="print"/>
          <a:srcRect/>
          <a:stretch>
            <a:fillRect/>
          </a:stretch>
        </p:blipFill>
        <p:spPr bwMode="auto">
          <a:xfrm>
            <a:off x="1500166" y="783171"/>
            <a:ext cx="6500858" cy="5598600"/>
          </a:xfrm>
          <a:prstGeom prst="rect">
            <a:avLst/>
          </a:prstGeom>
          <a:ln>
            <a:noFill/>
          </a:ln>
          <a:effectLst>
            <a:softEdge rad="112500"/>
          </a:effectLst>
        </p:spPr>
      </p:pic>
      <p:sp>
        <p:nvSpPr>
          <p:cNvPr id="3" name="Rectangle 2"/>
          <p:cNvSpPr>
            <a:spLocks noGrp="1" noChangeArrowheads="1"/>
          </p:cNvSpPr>
          <p:nvPr>
            <p:ph type="title"/>
          </p:nvPr>
        </p:nvSpPr>
        <p:spPr>
          <a:xfrm>
            <a:off x="142844" y="476229"/>
            <a:ext cx="2603490" cy="740600"/>
          </a:xfrm>
        </p:spPr>
        <p:txBody>
          <a:bodyPr vert="horz" anchor="ctr">
            <a:normAutofit/>
          </a:bodyPr>
          <a:lstStyle/>
          <a:p>
            <a:pPr rtl="1"/>
            <a:r>
              <a:rPr lang="fa-IR" sz="2700" b="1" dirty="0" smtClean="0">
                <a:solidFill>
                  <a:srgbClr val="1D3A00"/>
                </a:solidFill>
                <a:latin typeface="Times New Roman" pitchFamily="18" charset="0"/>
                <a:cs typeface="B Titr" pitchFamily="2" charset="-78"/>
              </a:rPr>
              <a:t>پست 63 پرند</a:t>
            </a:r>
            <a:endParaRPr lang="en-US" sz="2700" b="1" dirty="0">
              <a:solidFill>
                <a:srgbClr val="1D3A00"/>
              </a:solidFill>
              <a:latin typeface="Times New Roman" pitchFamily="18" charset="0"/>
              <a:cs typeface="B Titr" pitchFamily="2" charset="-78"/>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cstate="print"/>
          <a:stretch>
            <a:fillRect/>
          </a:stretch>
        </p:blipFill>
        <p:spPr>
          <a:xfrm>
            <a:off x="1785918" y="762005"/>
            <a:ext cx="5357850" cy="5810267"/>
          </a:xfrm>
          <a:prstGeom prst="rect">
            <a:avLst/>
          </a:prstGeom>
          <a:ln>
            <a:noFill/>
          </a:ln>
          <a:effectLst>
            <a:softEdge rad="112500"/>
          </a:effectLst>
        </p:spPr>
      </p:pic>
      <p:sp>
        <p:nvSpPr>
          <p:cNvPr id="6" name="Rectangle 2"/>
          <p:cNvSpPr>
            <a:spLocks noGrp="1" noChangeArrowheads="1"/>
          </p:cNvSpPr>
          <p:nvPr>
            <p:ph type="title"/>
          </p:nvPr>
        </p:nvSpPr>
        <p:spPr>
          <a:xfrm>
            <a:off x="-357222" y="476229"/>
            <a:ext cx="2603490" cy="740600"/>
          </a:xfrm>
        </p:spPr>
        <p:txBody>
          <a:bodyPr vert="horz" anchor="ctr">
            <a:normAutofit/>
          </a:bodyPr>
          <a:lstStyle/>
          <a:p>
            <a:pPr rtl="1"/>
            <a:r>
              <a:rPr lang="fa-IR" sz="2700" b="1" dirty="0" smtClean="0">
                <a:solidFill>
                  <a:srgbClr val="1D3A00"/>
                </a:solidFill>
                <a:latin typeface="Times New Roman" pitchFamily="18" charset="0"/>
                <a:cs typeface="B Titr" pitchFamily="2" charset="-78"/>
              </a:rPr>
              <a:t>پست 63 پرند</a:t>
            </a:r>
            <a:endParaRPr lang="en-US" sz="2700" b="1" dirty="0">
              <a:solidFill>
                <a:srgbClr val="1D3A00"/>
              </a:solidFill>
              <a:latin typeface="Times New Roman" pitchFamily="18" charset="0"/>
              <a:cs typeface="B Titr" pitchFamily="2" charset="-78"/>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8.jpg"/>
          <p:cNvPicPr>
            <a:picLocks noChangeAspect="1"/>
          </p:cNvPicPr>
          <p:nvPr/>
        </p:nvPicPr>
        <p:blipFill>
          <a:blip r:embed="rId2" cstate="print"/>
          <a:stretch>
            <a:fillRect/>
          </a:stretch>
        </p:blipFill>
        <p:spPr>
          <a:xfrm>
            <a:off x="714348" y="839398"/>
            <a:ext cx="7643834" cy="57328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2"/>
          <p:cNvSpPr>
            <a:spLocks noGrp="1" noChangeArrowheads="1"/>
          </p:cNvSpPr>
          <p:nvPr>
            <p:ph type="title"/>
          </p:nvPr>
        </p:nvSpPr>
        <p:spPr>
          <a:xfrm>
            <a:off x="3214678" y="175425"/>
            <a:ext cx="2603490" cy="740600"/>
          </a:xfrm>
        </p:spPr>
        <p:txBody>
          <a:bodyPr vert="horz" anchor="ctr">
            <a:normAutofit/>
          </a:bodyPr>
          <a:lstStyle/>
          <a:p>
            <a:pPr rtl="1"/>
            <a:r>
              <a:rPr lang="fa-IR" sz="2500" b="1" dirty="0" smtClean="0">
                <a:solidFill>
                  <a:srgbClr val="003296"/>
                </a:solidFill>
                <a:latin typeface="Times New Roman" pitchFamily="18" charset="0"/>
                <a:cs typeface="B Titr" pitchFamily="2" charset="-78"/>
              </a:rPr>
              <a:t>پست 63 پرند</a:t>
            </a:r>
            <a:endParaRPr lang="en-US" sz="2500" b="1" dirty="0">
              <a:solidFill>
                <a:srgbClr val="003296"/>
              </a:solidFill>
              <a:latin typeface="Times New Roman" pitchFamily="18" charset="0"/>
              <a:cs typeface="B Titr" pitchFamily="2" charset="-78"/>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9.jpg"/>
          <p:cNvPicPr>
            <a:picLocks noChangeAspect="1"/>
          </p:cNvPicPr>
          <p:nvPr/>
        </p:nvPicPr>
        <p:blipFill>
          <a:blip r:embed="rId2" cstate="print"/>
          <a:srcRect l="35883" r="22414"/>
          <a:stretch>
            <a:fillRect/>
          </a:stretch>
        </p:blipFill>
        <p:spPr>
          <a:xfrm>
            <a:off x="285720" y="761981"/>
            <a:ext cx="3643338" cy="55245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10.jpg"/>
          <p:cNvPicPr>
            <a:picLocks noChangeAspect="1"/>
          </p:cNvPicPr>
          <p:nvPr/>
        </p:nvPicPr>
        <p:blipFill>
          <a:blip r:embed="rId3" cstate="print"/>
          <a:stretch>
            <a:fillRect/>
          </a:stretch>
        </p:blipFill>
        <p:spPr>
          <a:xfrm>
            <a:off x="4857752" y="761981"/>
            <a:ext cx="3714776" cy="55245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2"/>
          <p:cNvSpPr>
            <a:spLocks noGrp="1" noChangeArrowheads="1"/>
          </p:cNvSpPr>
          <p:nvPr>
            <p:ph type="title"/>
          </p:nvPr>
        </p:nvSpPr>
        <p:spPr>
          <a:xfrm rot="16200000">
            <a:off x="2630053" y="3362924"/>
            <a:ext cx="3471320" cy="555450"/>
          </a:xfrm>
        </p:spPr>
        <p:txBody>
          <a:bodyPr vert="horz" anchor="ctr">
            <a:normAutofit/>
          </a:bodyPr>
          <a:lstStyle/>
          <a:p>
            <a:pPr rtl="1"/>
            <a:r>
              <a:rPr lang="fa-IR" sz="2700" b="1" dirty="0" smtClean="0">
                <a:solidFill>
                  <a:srgbClr val="1D3A00"/>
                </a:solidFill>
                <a:latin typeface="Times New Roman" pitchFamily="18" charset="0"/>
                <a:cs typeface="B Titr" pitchFamily="2" charset="-78"/>
              </a:rPr>
              <a:t>پست 63 پرند</a:t>
            </a:r>
            <a:endParaRPr lang="en-US" sz="2700" b="1" dirty="0">
              <a:solidFill>
                <a:srgbClr val="1D3A00"/>
              </a:solidFill>
              <a:latin typeface="Times New Roman" pitchFamily="18" charset="0"/>
              <a:cs typeface="B Titr" pitchFamily="2" charset="-78"/>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0" y="381000"/>
            <a:ext cx="3810000" cy="762000"/>
          </a:xfrm>
        </p:spPr>
        <p:txBody>
          <a:bodyPr>
            <a:noAutofit/>
          </a:bodyPr>
          <a:lstStyle/>
          <a:p>
            <a:pPr algn="r"/>
            <a:r>
              <a:rPr lang="fa-IR" sz="2400" b="1" dirty="0" smtClean="0">
                <a:effectLst>
                  <a:outerShdw blurRad="38100" dist="38100" dir="2700000" algn="tl">
                    <a:srgbClr val="000000">
                      <a:alpha val="43137"/>
                    </a:srgbClr>
                  </a:outerShdw>
                </a:effectLst>
                <a:cs typeface="B Nazanin" pitchFamily="2" charset="-78"/>
              </a:rPr>
              <a:t>وضعیت کل پست ها در 6 منطقه</a:t>
            </a:r>
            <a:r>
              <a:rPr lang="fa-IR" sz="2400" dirty="0">
                <a:effectLst>
                  <a:outerShdw blurRad="38100" dist="38100" dir="2700000" algn="tl">
                    <a:srgbClr val="000000">
                      <a:alpha val="43137"/>
                    </a:srgbClr>
                  </a:outerShdw>
                </a:effectLst>
                <a:cs typeface="B Nazanin" pitchFamily="2" charset="-78"/>
              </a:rPr>
              <a:t>:</a:t>
            </a:r>
            <a:endParaRPr lang="en-US" sz="2400" b="1" dirty="0">
              <a:effectLst>
                <a:outerShdw blurRad="38100" dist="38100" dir="2700000" algn="tl">
                  <a:srgbClr val="000000">
                    <a:alpha val="43137"/>
                  </a:srgbClr>
                </a:outerShdw>
              </a:effectLst>
              <a:cs typeface="B Nazanin" pitchFamily="2" charset="-78"/>
            </a:endParaRPr>
          </a:p>
        </p:txBody>
      </p:sp>
      <p:graphicFrame>
        <p:nvGraphicFramePr>
          <p:cNvPr id="9" name="Chart 8"/>
          <p:cNvGraphicFramePr/>
          <p:nvPr>
            <p:extLst>
              <p:ext uri="{D42A27DB-BD31-4B8C-83A1-F6EECF244321}">
                <p14:modId xmlns:p14="http://schemas.microsoft.com/office/powerpoint/2010/main" val="1098366227"/>
              </p:ext>
            </p:extLst>
          </p:nvPr>
        </p:nvGraphicFramePr>
        <p:xfrm>
          <a:off x="304800" y="1524000"/>
          <a:ext cx="8001000"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4572000" y="2350532"/>
            <a:ext cx="2209800" cy="369332"/>
          </a:xfrm>
          <a:prstGeom prst="rect">
            <a:avLst/>
          </a:prstGeom>
          <a:noFill/>
        </p:spPr>
        <p:txBody>
          <a:bodyPr wrap="square" rtlCol="0">
            <a:spAutoFit/>
          </a:bodyPr>
          <a:lstStyle/>
          <a:p>
            <a:pPr algn="r"/>
            <a:r>
              <a:rPr lang="fa-IR" b="1" dirty="0" smtClean="0">
                <a:cs typeface="B Nazanin" pitchFamily="2" charset="-78"/>
              </a:rPr>
              <a:t>تعداد کل : 363 دستگاه</a:t>
            </a:r>
            <a:endParaRPr lang="en-US" b="1" dirty="0">
              <a:cs typeface="B Nazanin" pitchFamily="2" charset="-78"/>
            </a:endParaRPr>
          </a:p>
        </p:txBody>
      </p:sp>
    </p:spTree>
    <p:extLst>
      <p:ext uri="{BB962C8B-B14F-4D97-AF65-F5344CB8AC3E}">
        <p14:creationId xmlns:p14="http://schemas.microsoft.com/office/powerpoint/2010/main" val="389221793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heel(1)">
                                      <p:cBhvr>
                                        <p:cTn id="14" dur="1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9" grpId="0">
        <p:bldAsOne/>
      </p:bldGraphic>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1353" y="381000"/>
            <a:ext cx="4661647" cy="2708434"/>
          </a:xfrm>
          <a:prstGeom prst="rect">
            <a:avLst/>
          </a:prstGeom>
          <a:noFill/>
        </p:spPr>
        <p:txBody>
          <a:bodyPr wrap="square" numCol="1" rtlCol="0">
            <a:spAutoFit/>
          </a:bodyPr>
          <a:lstStyle/>
          <a:p>
            <a:pPr algn="r"/>
            <a:r>
              <a:rPr lang="fa-IR" b="1" dirty="0" smtClean="0">
                <a:effectLst>
                  <a:outerShdw blurRad="38100" dist="38100" dir="2700000" algn="tl">
                    <a:srgbClr val="000000">
                      <a:alpha val="43137"/>
                    </a:srgbClr>
                  </a:outerShdw>
                </a:effectLst>
                <a:cs typeface="B Nazanin" pitchFamily="2" charset="-78"/>
              </a:rPr>
              <a:t>بیشترین هزینه بازسازی پست ها به ترتیب مناطق :</a:t>
            </a:r>
          </a:p>
          <a:p>
            <a:pPr algn="r"/>
            <a:r>
              <a:rPr lang="fa-IR" sz="1600" b="1" dirty="0" smtClean="0">
                <a:cs typeface="B Nazanin" pitchFamily="2" charset="-78"/>
              </a:rPr>
              <a:t> </a:t>
            </a:r>
          </a:p>
          <a:p>
            <a:pPr algn="r"/>
            <a:r>
              <a:rPr lang="fa-IR" sz="1600" b="1" dirty="0" smtClean="0">
                <a:effectLst>
                  <a:outerShdw blurRad="38100" dist="38100" dir="2700000" algn="tl">
                    <a:srgbClr val="000000">
                      <a:alpha val="43137"/>
                    </a:srgbClr>
                  </a:outerShdw>
                </a:effectLst>
                <a:cs typeface="B Nazanin" pitchFamily="2" charset="-78"/>
              </a:rPr>
              <a:t>1 – منطقه برق شهر ری            16.114.000.000 ریال  </a:t>
            </a:r>
          </a:p>
          <a:p>
            <a:pPr algn="r"/>
            <a:r>
              <a:rPr lang="fa-IR" sz="1600" b="1" dirty="0" smtClean="0">
                <a:effectLst>
                  <a:outerShdw blurRad="38100" dist="38100" dir="2700000" algn="tl">
                    <a:srgbClr val="000000">
                      <a:alpha val="43137"/>
                    </a:srgbClr>
                  </a:outerShdw>
                </a:effectLst>
                <a:cs typeface="B Nazanin" pitchFamily="2" charset="-78"/>
              </a:rPr>
              <a:t>2 – منطقه برق دماوند              5.556.000.000 ریال</a:t>
            </a:r>
          </a:p>
          <a:p>
            <a:pPr algn="r"/>
            <a:r>
              <a:rPr lang="fa-IR" sz="1600" b="1" dirty="0" smtClean="0">
                <a:effectLst>
                  <a:outerShdw blurRad="38100" dist="38100" dir="2700000" algn="tl">
                    <a:srgbClr val="000000">
                      <a:alpha val="43137"/>
                    </a:srgbClr>
                  </a:outerShdw>
                </a:effectLst>
                <a:cs typeface="B Nazanin" pitchFamily="2" charset="-78"/>
              </a:rPr>
              <a:t>3 – منطقه برق رود هن            2.402.000.000 ریال</a:t>
            </a:r>
          </a:p>
          <a:p>
            <a:pPr algn="r"/>
            <a:r>
              <a:rPr lang="fa-IR" sz="1600" b="1" dirty="0" smtClean="0">
                <a:effectLst>
                  <a:outerShdw blurRad="38100" dist="38100" dir="2700000" algn="tl">
                    <a:srgbClr val="000000">
                      <a:alpha val="43137"/>
                    </a:srgbClr>
                  </a:outerShdw>
                </a:effectLst>
                <a:cs typeface="B Nazanin" pitchFamily="2" charset="-78"/>
              </a:rPr>
              <a:t>4 – منطقه برق لواسانات          1.532.000.000 ریال</a:t>
            </a:r>
          </a:p>
          <a:p>
            <a:pPr algn="r"/>
            <a:r>
              <a:rPr lang="fa-IR" sz="1600" b="1" dirty="0" smtClean="0">
                <a:effectLst>
                  <a:outerShdw blurRad="38100" dist="38100" dir="2700000" algn="tl">
                    <a:srgbClr val="000000">
                      <a:alpha val="43137"/>
                    </a:srgbClr>
                  </a:outerShdw>
                </a:effectLst>
                <a:cs typeface="B Nazanin" pitchFamily="2" charset="-78"/>
              </a:rPr>
              <a:t>5 – منطقه برق پردیس            1.440.000.000 ریال </a:t>
            </a:r>
          </a:p>
          <a:p>
            <a:pPr algn="r"/>
            <a:r>
              <a:rPr lang="fa-IR" sz="1600" b="1" dirty="0" smtClean="0">
                <a:effectLst>
                  <a:outerShdw blurRad="38100" dist="38100" dir="2700000" algn="tl">
                    <a:srgbClr val="000000">
                      <a:alpha val="43137"/>
                    </a:srgbClr>
                  </a:outerShdw>
                </a:effectLst>
                <a:cs typeface="B Nazanin" pitchFamily="2" charset="-78"/>
              </a:rPr>
              <a:t>6 – منطقه برق فیروز کوه        950.000.000 ریال</a:t>
            </a:r>
          </a:p>
          <a:p>
            <a:pPr algn="r"/>
            <a:r>
              <a:rPr lang="fa-IR" sz="1600" b="1" dirty="0" smtClean="0">
                <a:solidFill>
                  <a:srgbClr val="E95411"/>
                </a:solidFill>
                <a:cs typeface="B Nazanin" pitchFamily="2" charset="-78"/>
              </a:rPr>
              <a:t>   </a:t>
            </a:r>
            <a:r>
              <a:rPr lang="fa-IR" sz="2400" b="1" dirty="0">
                <a:ln w="50800"/>
                <a:solidFill>
                  <a:srgbClr val="E95411"/>
                </a:solidFill>
                <a:effectLst>
                  <a:outerShdw blurRad="38100" dist="38100" dir="2700000" algn="tl">
                    <a:srgbClr val="000000">
                      <a:alpha val="43137"/>
                    </a:srgbClr>
                  </a:outerShdw>
                </a:effectLst>
                <a:cs typeface="B Nazanin" pitchFamily="2" charset="-78"/>
              </a:rPr>
              <a:t>جمع کل :         </a:t>
            </a:r>
            <a:r>
              <a:rPr lang="fa-IR" sz="2400" b="1" dirty="0" smtClean="0">
                <a:ln w="50800"/>
                <a:solidFill>
                  <a:srgbClr val="E95411"/>
                </a:solidFill>
                <a:effectLst>
                  <a:outerShdw blurRad="38100" dist="38100" dir="2700000" algn="tl">
                    <a:srgbClr val="000000">
                      <a:alpha val="43137"/>
                    </a:srgbClr>
                  </a:outerShdw>
                </a:effectLst>
                <a:cs typeface="B Nazanin" pitchFamily="2" charset="-78"/>
              </a:rPr>
              <a:t>26.890.000.000 </a:t>
            </a:r>
            <a:r>
              <a:rPr lang="fa-IR" sz="2400" b="1" dirty="0">
                <a:ln w="50800"/>
                <a:solidFill>
                  <a:srgbClr val="E95411"/>
                </a:solidFill>
                <a:effectLst>
                  <a:outerShdw blurRad="38100" dist="38100" dir="2700000" algn="tl">
                    <a:srgbClr val="000000">
                      <a:alpha val="43137"/>
                    </a:srgbClr>
                  </a:outerShdw>
                </a:effectLst>
                <a:cs typeface="B Nazanin" pitchFamily="2" charset="-78"/>
              </a:rPr>
              <a:t>ریال</a:t>
            </a:r>
            <a:endParaRPr lang="en-US" sz="1600" b="1" dirty="0">
              <a:ln w="50800"/>
              <a:solidFill>
                <a:srgbClr val="E95411"/>
              </a:solidFill>
              <a:effectLst>
                <a:outerShdw blurRad="38100" dist="38100" dir="2700000" algn="tl">
                  <a:srgbClr val="000000">
                    <a:alpha val="43137"/>
                  </a:srgbClr>
                </a:outerShdw>
              </a:effectLst>
              <a:cs typeface="B Nazanin" pitchFamily="2" charset="-78"/>
            </a:endParaRPr>
          </a:p>
          <a:p>
            <a:pPr algn="r"/>
            <a:endParaRPr lang="en-US" sz="1600" b="1" dirty="0">
              <a:cs typeface="B Nazanin" pitchFamily="2" charset="-78"/>
            </a:endParaRPr>
          </a:p>
        </p:txBody>
      </p:sp>
      <p:sp>
        <p:nvSpPr>
          <p:cNvPr id="4" name="TextBox 3"/>
          <p:cNvSpPr txBox="1"/>
          <p:nvPr/>
        </p:nvSpPr>
        <p:spPr>
          <a:xfrm>
            <a:off x="5105400" y="3089434"/>
            <a:ext cx="3962400" cy="2862322"/>
          </a:xfrm>
          <a:prstGeom prst="rect">
            <a:avLst/>
          </a:prstGeom>
          <a:noFill/>
        </p:spPr>
        <p:txBody>
          <a:bodyPr wrap="square" rtlCol="0">
            <a:spAutoFit/>
          </a:bodyPr>
          <a:lstStyle/>
          <a:p>
            <a:pPr algn="r"/>
            <a:r>
              <a:rPr lang="fa-IR" b="1" dirty="0" smtClean="0">
                <a:cs typeface="B Nazanin" pitchFamily="2" charset="-78"/>
              </a:rPr>
              <a:t>بیشترین هزینه بازسازی پست های نیاز به تعمیر فوری به ترتیب مناطق ( اولویت اول ) : </a:t>
            </a:r>
          </a:p>
          <a:p>
            <a:pPr algn="r"/>
            <a:r>
              <a:rPr lang="fa-IR" dirty="0" smtClean="0">
                <a:cs typeface="B Nazanin" pitchFamily="2" charset="-78"/>
              </a:rPr>
              <a:t>1 -  منطقه برق شهر ری       10.536.000.000 ریال</a:t>
            </a:r>
          </a:p>
          <a:p>
            <a:pPr algn="r"/>
            <a:r>
              <a:rPr lang="fa-IR" dirty="0" smtClean="0">
                <a:cs typeface="B Nazanin" pitchFamily="2" charset="-78"/>
              </a:rPr>
              <a:t>2 -  منطقه برق دماوند         4.036.000.000 ریال </a:t>
            </a:r>
            <a:r>
              <a:rPr lang="fa-IR" dirty="0">
                <a:cs typeface="B Nazanin" pitchFamily="2" charset="-78"/>
              </a:rPr>
              <a:t> </a:t>
            </a:r>
            <a:endParaRPr lang="fa-IR" dirty="0" smtClean="0">
              <a:cs typeface="B Nazanin" pitchFamily="2" charset="-78"/>
            </a:endParaRPr>
          </a:p>
          <a:p>
            <a:pPr algn="r"/>
            <a:r>
              <a:rPr lang="fa-IR" dirty="0" smtClean="0">
                <a:cs typeface="B Nazanin" pitchFamily="2" charset="-78"/>
              </a:rPr>
              <a:t>3 -  منطقه برق  رودهن       1.732.000.000 ریال</a:t>
            </a:r>
          </a:p>
          <a:p>
            <a:pPr algn="r"/>
            <a:r>
              <a:rPr lang="fa-IR" dirty="0" smtClean="0">
                <a:cs typeface="B Nazanin" pitchFamily="2" charset="-78"/>
              </a:rPr>
              <a:t>4 -  منطقه برق لواسانات      1.092.000.000 ریال </a:t>
            </a:r>
          </a:p>
          <a:p>
            <a:pPr algn="r"/>
            <a:r>
              <a:rPr lang="fa-IR" dirty="0" smtClean="0">
                <a:cs typeface="B Nazanin" pitchFamily="2" charset="-78"/>
              </a:rPr>
              <a:t>5 -  منطقه برق رودهن        960.000.000   ریال </a:t>
            </a:r>
          </a:p>
          <a:p>
            <a:pPr algn="r"/>
            <a:r>
              <a:rPr lang="fa-IR" dirty="0" smtClean="0">
                <a:cs typeface="B Nazanin" pitchFamily="2" charset="-78"/>
              </a:rPr>
              <a:t>6 -  منطقه </a:t>
            </a:r>
            <a:r>
              <a:rPr lang="fa-IR" dirty="0">
                <a:cs typeface="B Nazanin" pitchFamily="2" charset="-78"/>
              </a:rPr>
              <a:t>برق فیروز کوه      </a:t>
            </a:r>
            <a:r>
              <a:rPr lang="fa-IR" dirty="0" smtClean="0">
                <a:cs typeface="B Nazanin" pitchFamily="2" charset="-78"/>
              </a:rPr>
              <a:t>0                  ریال </a:t>
            </a:r>
          </a:p>
          <a:p>
            <a:pPr algn="r"/>
            <a:r>
              <a:rPr lang="fa-IR" dirty="0">
                <a:cs typeface="B Nazanin" pitchFamily="2" charset="-78"/>
              </a:rPr>
              <a:t> </a:t>
            </a:r>
            <a:r>
              <a:rPr lang="fa-IR" dirty="0" smtClean="0">
                <a:cs typeface="B Nazanin" pitchFamily="2" charset="-78"/>
              </a:rPr>
              <a:t>        </a:t>
            </a:r>
          </a:p>
          <a:p>
            <a:pPr algn="r"/>
            <a:r>
              <a:rPr lang="fa-IR" b="1" dirty="0" smtClean="0">
                <a:solidFill>
                  <a:srgbClr val="E95411"/>
                </a:solidFill>
                <a:cs typeface="B Nazanin" pitchFamily="2" charset="-78"/>
              </a:rPr>
              <a:t>جمع کل :       18.356.000.000 ریال </a:t>
            </a:r>
            <a:endParaRPr lang="en-US" b="1" dirty="0">
              <a:solidFill>
                <a:srgbClr val="E95411"/>
              </a:solidFill>
              <a:cs typeface="B Nazanin" pitchFamily="2" charset="-78"/>
            </a:endParaRPr>
          </a:p>
        </p:txBody>
      </p:sp>
      <p:sp>
        <p:nvSpPr>
          <p:cNvPr id="8" name="TextBox 7"/>
          <p:cNvSpPr txBox="1"/>
          <p:nvPr/>
        </p:nvSpPr>
        <p:spPr>
          <a:xfrm>
            <a:off x="533400" y="3029527"/>
            <a:ext cx="3962400" cy="2862322"/>
          </a:xfrm>
          <a:prstGeom prst="rect">
            <a:avLst/>
          </a:prstGeom>
          <a:noFill/>
        </p:spPr>
        <p:txBody>
          <a:bodyPr wrap="square" rtlCol="0">
            <a:spAutoFit/>
          </a:bodyPr>
          <a:lstStyle/>
          <a:p>
            <a:pPr algn="r"/>
            <a:r>
              <a:rPr lang="fa-IR" b="1" dirty="0" smtClean="0">
                <a:cs typeface="B Nazanin" pitchFamily="2" charset="-78"/>
              </a:rPr>
              <a:t>بیشترین هزینه بازسازی پست های نیاز به تعمیر به ترتیب مناطق ( اولویت دوم ) : </a:t>
            </a:r>
          </a:p>
          <a:p>
            <a:pPr algn="r"/>
            <a:r>
              <a:rPr lang="fa-IR" dirty="0" smtClean="0">
                <a:cs typeface="B Nazanin" pitchFamily="2" charset="-78"/>
              </a:rPr>
              <a:t>1 -  منطقه برق شهر ری       5.578.000.000 ریال</a:t>
            </a:r>
          </a:p>
          <a:p>
            <a:pPr algn="r"/>
            <a:r>
              <a:rPr lang="fa-IR" dirty="0" smtClean="0">
                <a:cs typeface="B Nazanin" pitchFamily="2" charset="-78"/>
              </a:rPr>
              <a:t>2 -  منطقه برق دماوند         1.520.000.000 ریال </a:t>
            </a:r>
            <a:r>
              <a:rPr lang="fa-IR" dirty="0">
                <a:cs typeface="B Nazanin" pitchFamily="2" charset="-78"/>
              </a:rPr>
              <a:t> </a:t>
            </a:r>
            <a:endParaRPr lang="fa-IR" dirty="0" smtClean="0">
              <a:cs typeface="B Nazanin" pitchFamily="2" charset="-78"/>
            </a:endParaRPr>
          </a:p>
          <a:p>
            <a:pPr algn="r"/>
            <a:r>
              <a:rPr lang="fa-IR" dirty="0" smtClean="0">
                <a:cs typeface="B Nazanin" pitchFamily="2" charset="-78"/>
              </a:rPr>
              <a:t>3 -  منطقه برق  فیروز کوه    950.000.000  ریال</a:t>
            </a:r>
          </a:p>
          <a:p>
            <a:pPr algn="r"/>
            <a:r>
              <a:rPr lang="fa-IR" dirty="0" smtClean="0">
                <a:cs typeface="B Nazanin" pitchFamily="2" charset="-78"/>
              </a:rPr>
              <a:t>4 -  منطقه برق پردیس        816.000.000  ریال </a:t>
            </a:r>
          </a:p>
          <a:p>
            <a:pPr algn="r"/>
            <a:r>
              <a:rPr lang="fa-IR" dirty="0" smtClean="0">
                <a:cs typeface="B Nazanin" pitchFamily="2" charset="-78"/>
              </a:rPr>
              <a:t>5 -  منطقه برق رودهن        670.000.000  ریال </a:t>
            </a:r>
          </a:p>
          <a:p>
            <a:pPr algn="r"/>
            <a:r>
              <a:rPr lang="fa-IR" dirty="0" smtClean="0">
                <a:cs typeface="B Nazanin" pitchFamily="2" charset="-78"/>
              </a:rPr>
              <a:t>6 -  منطقه برق لواسانات      440.000.000  ریال</a:t>
            </a:r>
          </a:p>
          <a:p>
            <a:pPr algn="r"/>
            <a:r>
              <a:rPr lang="fa-IR" dirty="0">
                <a:cs typeface="B Nazanin" pitchFamily="2" charset="-78"/>
              </a:rPr>
              <a:t> </a:t>
            </a:r>
            <a:r>
              <a:rPr lang="fa-IR" dirty="0" smtClean="0">
                <a:cs typeface="B Nazanin" pitchFamily="2" charset="-78"/>
              </a:rPr>
              <a:t>           </a:t>
            </a:r>
          </a:p>
          <a:p>
            <a:pPr algn="r"/>
            <a:r>
              <a:rPr lang="fa-IR" dirty="0" smtClean="0">
                <a:cs typeface="B Nazanin" pitchFamily="2" charset="-78"/>
              </a:rPr>
              <a:t> </a:t>
            </a:r>
            <a:r>
              <a:rPr lang="fa-IR" b="1" dirty="0" smtClean="0">
                <a:solidFill>
                  <a:srgbClr val="E95411"/>
                </a:solidFill>
                <a:cs typeface="B Nazanin" pitchFamily="2" charset="-78"/>
              </a:rPr>
              <a:t>جمع کل :       8.534.000.000    ریال   </a:t>
            </a:r>
            <a:endParaRPr lang="en-US" b="1" dirty="0">
              <a:solidFill>
                <a:srgbClr val="E95411"/>
              </a:solidFill>
              <a:cs typeface="B Nazanin" pitchFamily="2" charset="-78"/>
            </a:endParaRPr>
          </a:p>
        </p:txBody>
      </p:sp>
      <p:sp>
        <p:nvSpPr>
          <p:cNvPr id="5" name="Title 4"/>
          <p:cNvSpPr>
            <a:spLocks noGrp="1"/>
          </p:cNvSpPr>
          <p:nvPr>
            <p:ph type="title"/>
          </p:nvPr>
        </p:nvSpPr>
        <p:spPr>
          <a:xfrm>
            <a:off x="5181600" y="152400"/>
            <a:ext cx="3886200" cy="1143000"/>
          </a:xfrm>
        </p:spPr>
        <p:txBody>
          <a:bodyPr>
            <a:normAutofit/>
          </a:bodyPr>
          <a:lstStyle/>
          <a:p>
            <a:pPr algn="r"/>
            <a:r>
              <a:rPr lang="fa-IR" sz="2000" dirty="0" smtClean="0">
                <a:latin typeface="+mn-lt"/>
                <a:cs typeface="B Nazanin" pitchFamily="2" charset="-78"/>
              </a:rPr>
              <a:t>برآورد هزینه بازسازی مناطق به ترتیب :</a:t>
            </a:r>
            <a:endParaRPr lang="en-US" sz="2000" dirty="0">
              <a:latin typeface="+mn-lt"/>
              <a:cs typeface="B Nazanin" pitchFamily="2" charset="-78"/>
            </a:endParaRPr>
          </a:p>
        </p:txBody>
      </p:sp>
    </p:spTree>
    <p:extLst>
      <p:ext uri="{BB962C8B-B14F-4D97-AF65-F5344CB8AC3E}">
        <p14:creationId xmlns:p14="http://schemas.microsoft.com/office/powerpoint/2010/main" val="378250235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06.jpg"/>
          <p:cNvPicPr>
            <a:picLocks noChangeAspect="1"/>
          </p:cNvPicPr>
          <p:nvPr/>
        </p:nvPicPr>
        <p:blipFill>
          <a:blip r:embed="rId2" cstate="print">
            <a:grayscl/>
          </a:blip>
          <a:stretch>
            <a:fillRect/>
          </a:stretch>
        </p:blipFill>
        <p:spPr>
          <a:xfrm flipV="1">
            <a:off x="0" y="0"/>
            <a:ext cx="9144000" cy="6858000"/>
          </a:xfrm>
          <a:prstGeom prst="rect">
            <a:avLst/>
          </a:prstGeom>
        </p:spPr>
      </p:pic>
      <p:sp>
        <p:nvSpPr>
          <p:cNvPr id="39" name="Rounded Rectangle 38"/>
          <p:cNvSpPr/>
          <p:nvPr/>
        </p:nvSpPr>
        <p:spPr>
          <a:xfrm>
            <a:off x="1357290" y="857232"/>
            <a:ext cx="7632000" cy="142876"/>
          </a:xfrm>
          <a:prstGeom prst="roundRect">
            <a:avLst/>
          </a:prstGeom>
          <a:gradFill flip="none" rotWithShape="1">
            <a:gsLst>
              <a:gs pos="100000">
                <a:schemeClr val="accent2">
                  <a:lumMod val="20000"/>
                  <a:lumOff val="80000"/>
                  <a:alpha val="0"/>
                </a:schemeClr>
              </a:gs>
              <a:gs pos="100000">
                <a:schemeClr val="bg1">
                  <a:lumMod val="85000"/>
                </a:schemeClr>
              </a:gs>
              <a:gs pos="81000">
                <a:schemeClr val="accent2">
                  <a:lumMod val="40000"/>
                  <a:lumOff val="60000"/>
                </a:schemeClr>
              </a:gs>
              <a:gs pos="60000">
                <a:schemeClr val="accent2">
                  <a:lumMod val="60000"/>
                  <a:lumOff val="40000"/>
                </a:schemeClr>
              </a:gs>
              <a:gs pos="32000">
                <a:schemeClr val="accent2">
                  <a:lumMod val="75000"/>
                </a:schemeClr>
              </a:gs>
            </a:gsLst>
            <a:path path="circle">
              <a:fillToRect l="100000" t="100000"/>
            </a:path>
            <a:tileRect r="-100000" b="-100000"/>
          </a:gradFill>
          <a:ln>
            <a:noFill/>
          </a:ln>
          <a:effectLst>
            <a:outerShdw blurRad="149987" dist="250190" dir="8460000" algn="ctr">
              <a:srgbClr val="000000">
                <a:alpha val="28000"/>
              </a:srgbClr>
            </a:outerShdw>
          </a:effectLst>
        </p:spPr>
        <p:style>
          <a:lnRef idx="1">
            <a:schemeClr val="dk1"/>
          </a:lnRef>
          <a:fillRef idx="2">
            <a:schemeClr val="dk1"/>
          </a:fillRef>
          <a:effectRef idx="1">
            <a:schemeClr val="dk1"/>
          </a:effectRef>
          <a:fontRef idx="minor">
            <a:schemeClr val="dk1"/>
          </a:fontRef>
        </p:style>
        <p:txBody>
          <a:bodyPr rtlCol="0" anchor="ctr"/>
          <a:lstStyle/>
          <a:p>
            <a:r>
              <a:rPr lang="fa-IR" sz="2400" dirty="0">
                <a:solidFill>
                  <a:schemeClr val="bg1"/>
                </a:solidFill>
                <a:cs typeface="B Titr" pitchFamily="2" charset="-78"/>
              </a:rPr>
              <a:t>  </a:t>
            </a:r>
            <a:endParaRPr lang="en-US" sz="2400" dirty="0">
              <a:solidFill>
                <a:schemeClr val="bg1"/>
              </a:solidFill>
              <a:cs typeface="B Titr" pitchFamily="2" charset="-78"/>
            </a:endParaRPr>
          </a:p>
        </p:txBody>
      </p:sp>
      <p:sp>
        <p:nvSpPr>
          <p:cNvPr id="5" name="Title 1"/>
          <p:cNvSpPr txBox="1">
            <a:spLocks/>
          </p:cNvSpPr>
          <p:nvPr/>
        </p:nvSpPr>
        <p:spPr>
          <a:xfrm>
            <a:off x="457200" y="1295400"/>
            <a:ext cx="8186766" cy="4876800"/>
          </a:xfrm>
          <a:prstGeom prst="rect">
            <a:avLst/>
          </a:prstGeom>
        </p:spPr>
        <p:txBody>
          <a:bodyPr vert="horz" lIns="91440" tIns="45720" rIns="91440" bIns="45720" rtlCol="0" anchor="t">
            <a:normAutofit/>
          </a:bodyPr>
          <a:lstStyle/>
          <a:p>
            <a:pPr marL="0" marR="0" lvl="0" indent="0" algn="ctr" defTabSz="914400" rtl="1" eaLnBrk="1" fontAlgn="auto" latinLnBrk="0" hangingPunct="1">
              <a:lnSpc>
                <a:spcPct val="150000"/>
              </a:lnSpc>
              <a:spcBef>
                <a:spcPct val="0"/>
              </a:spcBef>
              <a:spcAft>
                <a:spcPts val="0"/>
              </a:spcAft>
              <a:buClrTx/>
              <a:buSzTx/>
              <a:buFontTx/>
              <a:buNone/>
              <a:tabLst/>
              <a:defRPr/>
            </a:pPr>
            <a:r>
              <a:rPr kumimoji="0" lang="fa-IR" sz="3100" b="1" i="0" u="none" strike="noStrike" kern="1200" cap="none" spc="0" normalizeH="0" baseline="0" noProof="0" smtClean="0">
                <a:ln>
                  <a:noFill/>
                </a:ln>
                <a:solidFill>
                  <a:schemeClr val="tx1"/>
                </a:solidFill>
                <a:effectLst/>
                <a:uLnTx/>
                <a:uFillTx/>
                <a:latin typeface="+mj-lt"/>
                <a:ea typeface="+mj-ea"/>
                <a:cs typeface="B Titr" pitchFamily="2" charset="-78"/>
              </a:rPr>
              <a:t>شرکت توزیع برق استان تهران</a:t>
            </a:r>
            <a:r>
              <a:rPr kumimoji="0" lang="en-US" sz="3100" b="1" i="0" u="none" strike="noStrike" kern="1200" cap="none" spc="0" normalizeH="0" baseline="0" noProof="0" smtClean="0">
                <a:ln>
                  <a:noFill/>
                </a:ln>
                <a:solidFill>
                  <a:schemeClr val="tx1"/>
                </a:solidFill>
                <a:effectLst/>
                <a:uLnTx/>
                <a:uFillTx/>
                <a:latin typeface="+mj-lt"/>
                <a:ea typeface="+mj-ea"/>
                <a:cs typeface="B Titr" pitchFamily="2" charset="-78"/>
              </a:rPr>
              <a:t/>
            </a:r>
            <a:br>
              <a:rPr kumimoji="0" lang="en-US" sz="3100" b="1" i="0" u="none" strike="noStrike" kern="1200" cap="none" spc="0" normalizeH="0" baseline="0" noProof="0" smtClean="0">
                <a:ln>
                  <a:noFill/>
                </a:ln>
                <a:solidFill>
                  <a:schemeClr val="tx1"/>
                </a:solidFill>
                <a:effectLst/>
                <a:uLnTx/>
                <a:uFillTx/>
                <a:latin typeface="+mj-lt"/>
                <a:ea typeface="+mj-ea"/>
                <a:cs typeface="B Titr" pitchFamily="2" charset="-78"/>
              </a:rPr>
            </a:br>
            <a:r>
              <a:rPr kumimoji="0" lang="en-US" sz="2400" b="1" i="0" u="none" strike="noStrike" kern="1200" cap="none" spc="0" normalizeH="0" baseline="0" noProof="0" smtClean="0">
                <a:ln>
                  <a:noFill/>
                </a:ln>
                <a:solidFill>
                  <a:schemeClr val="tx1"/>
                </a:solidFill>
                <a:effectLst/>
                <a:uLnTx/>
                <a:uFillTx/>
                <a:latin typeface="+mj-lt"/>
                <a:ea typeface="+mj-ea"/>
                <a:cs typeface="B Titr" pitchFamily="2" charset="-78"/>
              </a:rPr>
              <a:t/>
            </a:r>
            <a:br>
              <a:rPr kumimoji="0" lang="en-US" sz="2400" b="1" i="0" u="none" strike="noStrike" kern="1200" cap="none" spc="0" normalizeH="0" baseline="0" noProof="0" smtClean="0">
                <a:ln>
                  <a:noFill/>
                </a:ln>
                <a:solidFill>
                  <a:schemeClr val="tx1"/>
                </a:solidFill>
                <a:effectLst/>
                <a:uLnTx/>
                <a:uFillTx/>
                <a:latin typeface="+mj-lt"/>
                <a:ea typeface="+mj-ea"/>
                <a:cs typeface="B Titr" pitchFamily="2" charset="-78"/>
              </a:rPr>
            </a:br>
            <a:r>
              <a:rPr kumimoji="0" lang="en-US" sz="3100" b="1" i="0" u="none" strike="noStrike" kern="1200" cap="none" spc="0" normalizeH="0" baseline="0" noProof="0" smtClean="0">
                <a:ln>
                  <a:noFill/>
                </a:ln>
                <a:solidFill>
                  <a:schemeClr val="tx1"/>
                </a:solidFill>
                <a:effectLst/>
                <a:uLnTx/>
                <a:uFillTx/>
                <a:latin typeface="+mj-lt"/>
                <a:ea typeface="+mj-ea"/>
                <a:cs typeface="B Titr" pitchFamily="2" charset="-78"/>
              </a:rPr>
              <a:t/>
            </a:r>
            <a:br>
              <a:rPr kumimoji="0" lang="en-US" sz="3100" b="1" i="0" u="none" strike="noStrike" kern="1200" cap="none" spc="0" normalizeH="0" baseline="0" noProof="0" smtClean="0">
                <a:ln>
                  <a:noFill/>
                </a:ln>
                <a:solidFill>
                  <a:schemeClr val="tx1"/>
                </a:solidFill>
                <a:effectLst/>
                <a:uLnTx/>
                <a:uFillTx/>
                <a:latin typeface="+mj-lt"/>
                <a:ea typeface="+mj-ea"/>
                <a:cs typeface="B Titr" pitchFamily="2" charset="-78"/>
              </a:rPr>
            </a:br>
            <a:r>
              <a:rPr kumimoji="0" lang="en-US" sz="800" b="1" i="0" u="none" strike="noStrike" kern="1200" cap="none" spc="0" normalizeH="0" baseline="0" noProof="0" smtClean="0">
                <a:ln>
                  <a:noFill/>
                </a:ln>
                <a:solidFill>
                  <a:schemeClr val="tx1"/>
                </a:solidFill>
                <a:effectLst/>
                <a:uLnTx/>
                <a:uFillTx/>
                <a:latin typeface="+mj-lt"/>
                <a:ea typeface="+mj-ea"/>
                <a:cs typeface="B Nazanin" pitchFamily="2" charset="-78"/>
              </a:rPr>
              <a:t/>
            </a:r>
            <a:br>
              <a:rPr kumimoji="0" lang="en-US" sz="800" b="1" i="0" u="none" strike="noStrike" kern="1200" cap="none" spc="0" normalizeH="0" baseline="0" noProof="0" smtClean="0">
                <a:ln>
                  <a:noFill/>
                </a:ln>
                <a:solidFill>
                  <a:schemeClr val="tx1"/>
                </a:solidFill>
                <a:effectLst/>
                <a:uLnTx/>
                <a:uFillTx/>
                <a:latin typeface="+mj-lt"/>
                <a:ea typeface="+mj-ea"/>
                <a:cs typeface="B Nazanin" pitchFamily="2" charset="-78"/>
              </a:rPr>
            </a:br>
            <a:r>
              <a:rPr kumimoji="0" lang="fa-IR" sz="4400" b="0" i="0" u="none" strike="noStrike" kern="1200" cap="none" spc="0" normalizeH="0" baseline="0" noProof="0" smtClean="0">
                <a:ln>
                  <a:noFill/>
                </a:ln>
                <a:solidFill>
                  <a:schemeClr val="tx1"/>
                </a:solidFill>
                <a:effectLst/>
                <a:uLnTx/>
                <a:uFillTx/>
                <a:latin typeface="+mj-lt"/>
                <a:ea typeface="+mj-ea"/>
                <a:cs typeface="B Titr" pitchFamily="2" charset="-78"/>
              </a:rPr>
              <a:t>اعتبارات و بودجه سال 1398</a:t>
            </a:r>
            <a:br>
              <a:rPr kumimoji="0" lang="fa-IR" sz="4400" b="0" i="0" u="none" strike="noStrike" kern="1200" cap="none" spc="0" normalizeH="0" baseline="0" noProof="0" smtClean="0">
                <a:ln>
                  <a:noFill/>
                </a:ln>
                <a:solidFill>
                  <a:schemeClr val="tx1"/>
                </a:solidFill>
                <a:effectLst/>
                <a:uLnTx/>
                <a:uFillTx/>
                <a:latin typeface="+mj-lt"/>
                <a:ea typeface="+mj-ea"/>
                <a:cs typeface="B Titr" pitchFamily="2" charset="-78"/>
              </a:rPr>
            </a:br>
            <a:r>
              <a:rPr kumimoji="0" lang="fa-IR" sz="3600" b="0" i="0" u="none" strike="noStrike" kern="1200" cap="none" spc="0" normalizeH="0" baseline="0" noProof="0" smtClean="0">
                <a:ln>
                  <a:noFill/>
                </a:ln>
                <a:solidFill>
                  <a:schemeClr val="tx1"/>
                </a:solidFill>
                <a:effectLst/>
                <a:uLnTx/>
                <a:uFillTx/>
                <a:latin typeface="+mj-lt"/>
                <a:ea typeface="+mj-ea"/>
                <a:cs typeface="B Titr" pitchFamily="2" charset="-78"/>
              </a:rPr>
              <a:t>مربوط به معاونت بهره برداری و دیسپاچینگ</a:t>
            </a:r>
            <a:endParaRPr kumimoji="0" lang="en-US" sz="4400" b="0" i="0" u="none" strike="noStrike" kern="1200" cap="none" spc="0" normalizeH="0" baseline="0" noProof="0" dirty="0">
              <a:ln>
                <a:noFill/>
              </a:ln>
              <a:solidFill>
                <a:schemeClr val="tx1"/>
              </a:solidFill>
              <a:effectLst/>
              <a:uLnTx/>
              <a:uFillTx/>
              <a:latin typeface="+mj-lt"/>
              <a:ea typeface="+mj-ea"/>
              <a:cs typeface="B Titr"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right)">
                                      <p:cBhvr>
                                        <p:cTn id="7" dur="7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06.jpg"/>
          <p:cNvPicPr>
            <a:picLocks noChangeAspect="1"/>
          </p:cNvPicPr>
          <p:nvPr/>
        </p:nvPicPr>
        <p:blipFill>
          <a:blip r:embed="rId2" cstate="print">
            <a:grayscl/>
          </a:blip>
          <a:stretch>
            <a:fillRect/>
          </a:stretch>
        </p:blipFill>
        <p:spPr>
          <a:xfrm flipV="1">
            <a:off x="0" y="0"/>
            <a:ext cx="9144000" cy="6858000"/>
          </a:xfrm>
          <a:prstGeom prst="rect">
            <a:avLst/>
          </a:prstGeom>
        </p:spPr>
      </p:pic>
      <p:sp>
        <p:nvSpPr>
          <p:cNvPr id="39" name="Rounded Rectangle 38"/>
          <p:cNvSpPr/>
          <p:nvPr/>
        </p:nvSpPr>
        <p:spPr>
          <a:xfrm>
            <a:off x="1357290" y="857232"/>
            <a:ext cx="7632000" cy="142876"/>
          </a:xfrm>
          <a:prstGeom prst="roundRect">
            <a:avLst/>
          </a:prstGeom>
          <a:gradFill flip="none" rotWithShape="1">
            <a:gsLst>
              <a:gs pos="100000">
                <a:schemeClr val="accent2">
                  <a:lumMod val="20000"/>
                  <a:lumOff val="80000"/>
                  <a:alpha val="0"/>
                </a:schemeClr>
              </a:gs>
              <a:gs pos="100000">
                <a:schemeClr val="bg1">
                  <a:lumMod val="85000"/>
                </a:schemeClr>
              </a:gs>
              <a:gs pos="81000">
                <a:schemeClr val="accent2">
                  <a:lumMod val="40000"/>
                  <a:lumOff val="60000"/>
                </a:schemeClr>
              </a:gs>
              <a:gs pos="60000">
                <a:schemeClr val="accent2">
                  <a:lumMod val="60000"/>
                  <a:lumOff val="40000"/>
                </a:schemeClr>
              </a:gs>
              <a:gs pos="32000">
                <a:schemeClr val="accent2">
                  <a:lumMod val="75000"/>
                </a:schemeClr>
              </a:gs>
            </a:gsLst>
            <a:path path="circle">
              <a:fillToRect l="100000" t="100000"/>
            </a:path>
            <a:tileRect r="-100000" b="-100000"/>
          </a:gradFill>
          <a:ln>
            <a:noFill/>
          </a:ln>
          <a:effectLst>
            <a:outerShdw blurRad="149987" dist="250190" dir="8460000" algn="ctr">
              <a:srgbClr val="000000">
                <a:alpha val="28000"/>
              </a:srgbClr>
            </a:outerShdw>
          </a:effectLst>
        </p:spPr>
        <p:style>
          <a:lnRef idx="1">
            <a:schemeClr val="dk1"/>
          </a:lnRef>
          <a:fillRef idx="2">
            <a:schemeClr val="dk1"/>
          </a:fillRef>
          <a:effectRef idx="1">
            <a:schemeClr val="dk1"/>
          </a:effectRef>
          <a:fontRef idx="minor">
            <a:schemeClr val="dk1"/>
          </a:fontRef>
        </p:style>
        <p:txBody>
          <a:bodyPr rtlCol="0" anchor="ctr"/>
          <a:lstStyle/>
          <a:p>
            <a:r>
              <a:rPr lang="fa-IR" sz="2400" dirty="0">
                <a:solidFill>
                  <a:schemeClr val="bg1"/>
                </a:solidFill>
                <a:cs typeface="B Titr" pitchFamily="2" charset="-78"/>
              </a:rPr>
              <a:t>  </a:t>
            </a:r>
            <a:endParaRPr lang="en-US" sz="2400" dirty="0">
              <a:solidFill>
                <a:schemeClr val="bg1"/>
              </a:solidFill>
              <a:cs typeface="B Titr" pitchFamily="2" charset="-78"/>
            </a:endParaRPr>
          </a:p>
        </p:txBody>
      </p:sp>
      <p:sp>
        <p:nvSpPr>
          <p:cNvPr id="29" name="TextBox 28"/>
          <p:cNvSpPr txBox="1"/>
          <p:nvPr/>
        </p:nvSpPr>
        <p:spPr>
          <a:xfrm>
            <a:off x="928661" y="2500306"/>
            <a:ext cx="6858049" cy="707886"/>
          </a:xfrm>
          <a:prstGeom prst="rect">
            <a:avLst/>
          </a:prstGeom>
          <a:noFill/>
        </p:spPr>
        <p:txBody>
          <a:bodyPr wrap="square" rtlCol="0">
            <a:spAutoFit/>
          </a:bodyPr>
          <a:lstStyle/>
          <a:p>
            <a:pPr algn="ctr"/>
            <a:r>
              <a:rPr lang="fa-IR" sz="4000" dirty="0" smtClean="0">
                <a:solidFill>
                  <a:schemeClr val="tx2">
                    <a:lumMod val="60000"/>
                    <a:lumOff val="40000"/>
                  </a:schemeClr>
                </a:solidFill>
                <a:cs typeface="B Titr" pitchFamily="2" charset="-78"/>
              </a:rPr>
              <a:t>معاونت منابع انسانی</a:t>
            </a:r>
            <a:endParaRPr lang="en-US" sz="4000" dirty="0">
              <a:solidFill>
                <a:schemeClr val="tx2">
                  <a:lumMod val="60000"/>
                  <a:lumOff val="40000"/>
                </a:schemeClr>
              </a:solidFill>
              <a:cs typeface="B Titr"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right)">
                                      <p:cBhvr>
                                        <p:cTn id="7" dur="7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nvGraphicFramePr>
        <p:xfrm>
          <a:off x="142780" y="142852"/>
          <a:ext cx="9001220" cy="7858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p:cNvSpPr/>
          <p:nvPr/>
        </p:nvSpPr>
        <p:spPr>
          <a:xfrm>
            <a:off x="928662" y="252691"/>
            <a:ext cx="5929354" cy="523220"/>
          </a:xfrm>
          <a:prstGeom prst="rect">
            <a:avLst/>
          </a:prstGeom>
        </p:spPr>
        <p:txBody>
          <a:bodyPr>
            <a:spAutoFit/>
          </a:bodyPr>
          <a:lstStyle/>
          <a:p>
            <a:pPr algn="ctr" rtl="1" fontAlgn="auto">
              <a:spcBef>
                <a:spcPts val="0"/>
              </a:spcBef>
              <a:spcAft>
                <a:spcPts val="0"/>
              </a:spcAft>
              <a:defRPr/>
            </a:pPr>
            <a:r>
              <a:rPr lang="fa-IR"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B Titr" pitchFamily="2" charset="-78"/>
              </a:rPr>
              <a:t>فراوانی نیروی انسانی</a:t>
            </a:r>
          </a:p>
        </p:txBody>
      </p:sp>
      <p:graphicFrame>
        <p:nvGraphicFramePr>
          <p:cNvPr id="8" name="Table 7"/>
          <p:cNvGraphicFramePr>
            <a:graphicFrameLocks noGrp="1"/>
          </p:cNvGraphicFramePr>
          <p:nvPr/>
        </p:nvGraphicFramePr>
        <p:xfrm>
          <a:off x="214254" y="785813"/>
          <a:ext cx="8715434" cy="5643597"/>
        </p:xfrm>
        <a:graphic>
          <a:graphicData uri="http://schemas.openxmlformats.org/drawingml/2006/table">
            <a:tbl>
              <a:tblPr rtl="1"/>
              <a:tblGrid>
                <a:gridCol w="3148802">
                  <a:extLst>
                    <a:ext uri="{9D8B030D-6E8A-4147-A177-3AD203B41FA5}">
                      <a16:colId xmlns:a16="http://schemas.microsoft.com/office/drawing/2014/main" val="20000"/>
                    </a:ext>
                  </a:extLst>
                </a:gridCol>
                <a:gridCol w="487315">
                  <a:extLst>
                    <a:ext uri="{9D8B030D-6E8A-4147-A177-3AD203B41FA5}">
                      <a16:colId xmlns:a16="http://schemas.microsoft.com/office/drawing/2014/main" val="20001"/>
                    </a:ext>
                  </a:extLst>
                </a:gridCol>
                <a:gridCol w="356116">
                  <a:extLst>
                    <a:ext uri="{9D8B030D-6E8A-4147-A177-3AD203B41FA5}">
                      <a16:colId xmlns:a16="http://schemas.microsoft.com/office/drawing/2014/main" val="20002"/>
                    </a:ext>
                  </a:extLst>
                </a:gridCol>
                <a:gridCol w="393599">
                  <a:extLst>
                    <a:ext uri="{9D8B030D-6E8A-4147-A177-3AD203B41FA5}">
                      <a16:colId xmlns:a16="http://schemas.microsoft.com/office/drawing/2014/main" val="20003"/>
                    </a:ext>
                  </a:extLst>
                </a:gridCol>
                <a:gridCol w="412344">
                  <a:extLst>
                    <a:ext uri="{9D8B030D-6E8A-4147-A177-3AD203B41FA5}">
                      <a16:colId xmlns:a16="http://schemas.microsoft.com/office/drawing/2014/main" val="20004"/>
                    </a:ext>
                  </a:extLst>
                </a:gridCol>
                <a:gridCol w="487315">
                  <a:extLst>
                    <a:ext uri="{9D8B030D-6E8A-4147-A177-3AD203B41FA5}">
                      <a16:colId xmlns:a16="http://schemas.microsoft.com/office/drawing/2014/main" val="20005"/>
                    </a:ext>
                  </a:extLst>
                </a:gridCol>
                <a:gridCol w="487315">
                  <a:extLst>
                    <a:ext uri="{9D8B030D-6E8A-4147-A177-3AD203B41FA5}">
                      <a16:colId xmlns:a16="http://schemas.microsoft.com/office/drawing/2014/main" val="20006"/>
                    </a:ext>
                  </a:extLst>
                </a:gridCol>
                <a:gridCol w="599771">
                  <a:extLst>
                    <a:ext uri="{9D8B030D-6E8A-4147-A177-3AD203B41FA5}">
                      <a16:colId xmlns:a16="http://schemas.microsoft.com/office/drawing/2014/main" val="20007"/>
                    </a:ext>
                  </a:extLst>
                </a:gridCol>
                <a:gridCol w="487315">
                  <a:extLst>
                    <a:ext uri="{9D8B030D-6E8A-4147-A177-3AD203B41FA5}">
                      <a16:colId xmlns:a16="http://schemas.microsoft.com/office/drawing/2014/main" val="20008"/>
                    </a:ext>
                  </a:extLst>
                </a:gridCol>
                <a:gridCol w="599771">
                  <a:extLst>
                    <a:ext uri="{9D8B030D-6E8A-4147-A177-3AD203B41FA5}">
                      <a16:colId xmlns:a16="http://schemas.microsoft.com/office/drawing/2014/main" val="20009"/>
                    </a:ext>
                  </a:extLst>
                </a:gridCol>
                <a:gridCol w="487315">
                  <a:extLst>
                    <a:ext uri="{9D8B030D-6E8A-4147-A177-3AD203B41FA5}">
                      <a16:colId xmlns:a16="http://schemas.microsoft.com/office/drawing/2014/main" val="20010"/>
                    </a:ext>
                  </a:extLst>
                </a:gridCol>
                <a:gridCol w="768456">
                  <a:extLst>
                    <a:ext uri="{9D8B030D-6E8A-4147-A177-3AD203B41FA5}">
                      <a16:colId xmlns:a16="http://schemas.microsoft.com/office/drawing/2014/main" val="20011"/>
                    </a:ext>
                  </a:extLst>
                </a:gridCol>
              </a:tblGrid>
              <a:tr h="390561">
                <a:tc gridSpan="12">
                  <a:txBody>
                    <a:bodyPr/>
                    <a:lstStyle/>
                    <a:p>
                      <a:pPr algn="ctr" rtl="1" fontAlgn="ctr"/>
                      <a:r>
                        <a:rPr lang="fa-IR" sz="1800" b="1" i="0" u="none" strike="noStrike">
                          <a:solidFill>
                            <a:srgbClr val="000000"/>
                          </a:solidFill>
                          <a:latin typeface="B Mitra"/>
                        </a:rPr>
                        <a:t>فراوانی نیروی انسانی شرکت توزیع نیروی برق استان تهران به تفکیک فعالیت</a:t>
                      </a:r>
                    </a:p>
                  </a:txBody>
                  <a:tcPr marL="9525" marR="9525" marT="9525" marB="0" anchor="ctr">
                    <a:lnL w="1905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90561">
                <a:tc rowSpan="3">
                  <a:txBody>
                    <a:bodyPr/>
                    <a:lstStyle/>
                    <a:p>
                      <a:pPr algn="ctr" rtl="1" fontAlgn="ctr"/>
                      <a:r>
                        <a:rPr lang="fa-IR" sz="1800" b="1" i="0" u="none" strike="noStrike">
                          <a:solidFill>
                            <a:srgbClr val="000000"/>
                          </a:solidFill>
                          <a:latin typeface="B Mitra"/>
                        </a:rPr>
                        <a:t>عنوان فعالیت</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gn="ctr" rtl="1" fontAlgn="ctr"/>
                      <a:r>
                        <a:rPr lang="fa-IR" sz="1800" b="1" i="0" u="none" strike="noStrike">
                          <a:solidFill>
                            <a:srgbClr val="000000"/>
                          </a:solidFill>
                          <a:latin typeface="B Mitra"/>
                        </a:rPr>
                        <a:t>رسمی</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rtl="1" fontAlgn="ctr"/>
                      <a:r>
                        <a:rPr lang="fa-IR" sz="1800" b="1" i="0" u="none" strike="noStrike">
                          <a:solidFill>
                            <a:srgbClr val="000000"/>
                          </a:solidFill>
                          <a:latin typeface="B Mitra"/>
                        </a:rPr>
                        <a:t>شرکتی</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rtl="1" fontAlgn="ctr"/>
                      <a:r>
                        <a:rPr lang="fa-IR" sz="1800" b="1" i="0" u="none" strike="noStrike">
                          <a:solidFill>
                            <a:srgbClr val="000000"/>
                          </a:solidFill>
                          <a:latin typeface="B Mitra"/>
                        </a:rPr>
                        <a:t>حجمی</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rowSpan="3">
                  <a:txBody>
                    <a:bodyPr/>
                    <a:lstStyle/>
                    <a:p>
                      <a:pPr algn="ctr" rtl="1" fontAlgn="ctr"/>
                      <a:r>
                        <a:rPr lang="fa-IR" sz="1800" b="1" i="0" u="none" strike="noStrike">
                          <a:solidFill>
                            <a:srgbClr val="000000"/>
                          </a:solidFill>
                          <a:latin typeface="B Mitra"/>
                        </a:rPr>
                        <a:t>جمع</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90561">
                <a:tc vMerge="1">
                  <a:txBody>
                    <a:bodyPr/>
                    <a:lstStyle/>
                    <a:p>
                      <a:endParaRPr lang="en-US"/>
                    </a:p>
                  </a:txBody>
                  <a:tcPr/>
                </a:tc>
                <a:tc gridSpan="2">
                  <a:txBody>
                    <a:bodyPr/>
                    <a:lstStyle/>
                    <a:p>
                      <a:pPr algn="ctr" rtl="1" fontAlgn="ctr"/>
                      <a:r>
                        <a:rPr lang="fa-IR" sz="1800" b="1" i="0" u="none" strike="noStrike">
                          <a:solidFill>
                            <a:srgbClr val="000000"/>
                          </a:solidFill>
                          <a:latin typeface="B Mitra"/>
                        </a:rPr>
                        <a:t>دائم</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rtl="1" fontAlgn="ctr"/>
                      <a:r>
                        <a:rPr lang="fa-IR" sz="1800" b="1" i="0" u="none" strike="noStrike">
                          <a:solidFill>
                            <a:srgbClr val="000000"/>
                          </a:solidFill>
                          <a:latin typeface="B Mitra"/>
                        </a:rPr>
                        <a:t>مدت معین</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rtl="1" fontAlgn="ctr"/>
                      <a:r>
                        <a:rPr lang="fa-IR" sz="1800" b="1" i="0" u="none" strike="noStrike">
                          <a:solidFill>
                            <a:srgbClr val="000000"/>
                          </a:solidFill>
                          <a:latin typeface="B Mitra"/>
                        </a:rPr>
                        <a:t>خدماتی</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rowSpan="2">
                  <a:txBody>
                    <a:bodyPr/>
                    <a:lstStyle/>
                    <a:p>
                      <a:pPr algn="ctr" rtl="1" fontAlgn="ctr"/>
                      <a:r>
                        <a:rPr lang="fa-IR" sz="1800" b="1" i="0" u="none" strike="noStrike">
                          <a:solidFill>
                            <a:srgbClr val="000000"/>
                          </a:solidFill>
                          <a:latin typeface="B Mitra"/>
                        </a:rPr>
                        <a:t>برقکار</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rtl="1" fontAlgn="ctr"/>
                      <a:r>
                        <a:rPr lang="fa-IR" sz="1800" b="1" i="0" u="none" strike="noStrike">
                          <a:solidFill>
                            <a:srgbClr val="000000"/>
                          </a:solidFill>
                          <a:latin typeface="B Mitra"/>
                        </a:rPr>
                        <a:t>حفار</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rtl="1" fontAlgn="ctr"/>
                      <a:r>
                        <a:rPr lang="fa-IR" sz="1800" b="1" i="0" u="none" strike="noStrike">
                          <a:solidFill>
                            <a:srgbClr val="000000"/>
                          </a:solidFill>
                          <a:latin typeface="B Mitra"/>
                        </a:rPr>
                        <a:t>مرد</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rtl="1" fontAlgn="ctr"/>
                      <a:r>
                        <a:rPr lang="fa-IR" sz="1800" b="1" i="0" u="none" strike="noStrike">
                          <a:solidFill>
                            <a:srgbClr val="000000"/>
                          </a:solidFill>
                          <a:latin typeface="B Mitra"/>
                        </a:rPr>
                        <a:t>زن</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2"/>
                  </a:ext>
                </a:extLst>
              </a:tr>
              <a:tr h="390561">
                <a:tc vMerge="1">
                  <a:txBody>
                    <a:bodyPr/>
                    <a:lstStyle/>
                    <a:p>
                      <a:endParaRPr lang="en-US"/>
                    </a:p>
                  </a:txBody>
                  <a:tcPr/>
                </a:tc>
                <a:tc>
                  <a:txBody>
                    <a:bodyPr/>
                    <a:lstStyle/>
                    <a:p>
                      <a:pPr algn="ctr" rtl="1" fontAlgn="ctr"/>
                      <a:r>
                        <a:rPr lang="fa-IR" sz="1800" b="1" i="0" u="none" strike="noStrike">
                          <a:solidFill>
                            <a:srgbClr val="000000"/>
                          </a:solidFill>
                          <a:latin typeface="B Mitra"/>
                        </a:rPr>
                        <a:t>مرد</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fontAlgn="ctr"/>
                      <a:r>
                        <a:rPr lang="fa-IR" sz="1800" b="1" i="0" u="none" strike="noStrike">
                          <a:solidFill>
                            <a:srgbClr val="000000"/>
                          </a:solidFill>
                          <a:latin typeface="B Mitra"/>
                        </a:rPr>
                        <a:t>زن</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fontAlgn="ctr"/>
                      <a:r>
                        <a:rPr lang="fa-IR" sz="1800" b="1" i="0" u="none" strike="noStrike">
                          <a:solidFill>
                            <a:srgbClr val="000000"/>
                          </a:solidFill>
                          <a:latin typeface="B Mitra"/>
                        </a:rPr>
                        <a:t>مرد</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fontAlgn="ctr"/>
                      <a:r>
                        <a:rPr lang="fa-IR" sz="1800" b="1" i="0" u="none" strike="noStrike">
                          <a:solidFill>
                            <a:srgbClr val="000000"/>
                          </a:solidFill>
                          <a:latin typeface="B Mitra"/>
                        </a:rPr>
                        <a:t>زن</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fontAlgn="ctr"/>
                      <a:r>
                        <a:rPr lang="fa-IR" sz="1800" b="1" i="0" u="none" strike="noStrike">
                          <a:solidFill>
                            <a:srgbClr val="000000"/>
                          </a:solidFill>
                          <a:latin typeface="B Mitra"/>
                        </a:rPr>
                        <a:t>مرد</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fontAlgn="ctr"/>
                      <a:r>
                        <a:rPr lang="fa-IR" sz="1800" b="1" i="0" u="none" strike="noStrike">
                          <a:solidFill>
                            <a:srgbClr val="000000"/>
                          </a:solidFill>
                          <a:latin typeface="B Mitra"/>
                        </a:rPr>
                        <a:t>زن</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r h="390561">
                <a:tc>
                  <a:txBody>
                    <a:bodyPr/>
                    <a:lstStyle/>
                    <a:p>
                      <a:pPr algn="ctr" rtl="1" fontAlgn="ctr"/>
                      <a:r>
                        <a:rPr lang="fa-IR" sz="1800" b="1" i="0" u="none" strike="noStrike">
                          <a:solidFill>
                            <a:srgbClr val="000000"/>
                          </a:solidFill>
                          <a:latin typeface="B Mitra"/>
                        </a:rPr>
                        <a:t>جمع نهایی طبق قرارداد97 پرسنل شرکتی</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rtl="0" fontAlgn="ctr"/>
                      <a:r>
                        <a:rPr lang="en-US" sz="1800" b="1" i="0" u="none" strike="noStrike">
                          <a:solidFill>
                            <a:srgbClr val="000000"/>
                          </a:solidFill>
                          <a:latin typeface="B Mitra"/>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rtl="0" fontAlgn="ctr"/>
                      <a:r>
                        <a:rPr lang="en-US" sz="1800" b="1" i="0" u="none" strike="noStrike">
                          <a:solidFill>
                            <a:srgbClr val="000000"/>
                          </a:solidFill>
                          <a:latin typeface="B Mitra"/>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rtl="0" fontAlgn="ctr"/>
                      <a:r>
                        <a:rPr lang="en-US" sz="1800" b="1" i="0" u="none" strike="noStrike">
                          <a:solidFill>
                            <a:srgbClr val="000000"/>
                          </a:solidFill>
                          <a:latin typeface="B Mitra"/>
                        </a:rPr>
                        <a:t>467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rtl="0" fontAlgn="ctr"/>
                      <a:r>
                        <a:rPr lang="en-US" sz="1800" b="1" i="0" u="none" strike="noStrike">
                          <a:solidFill>
                            <a:srgbClr val="000000"/>
                          </a:solidFill>
                          <a:latin typeface="B Mitra"/>
                        </a:rPr>
                        <a:t>762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800" b="1" i="0" u="none" strike="noStrike">
                          <a:solidFill>
                            <a:srgbClr val="000000"/>
                          </a:solidFill>
                          <a:latin typeface="B Mitra"/>
                        </a:rPr>
                        <a:t>56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rtl="0" fontAlgn="ctr"/>
                      <a:r>
                        <a:rPr lang="en-US" sz="1800" b="1" i="0" u="none" strike="noStrike">
                          <a:solidFill>
                            <a:srgbClr val="000000"/>
                          </a:solidFill>
                          <a:latin typeface="B Mitra"/>
                        </a:rPr>
                        <a:t>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rtl="0" fontAlgn="ctr"/>
                      <a:r>
                        <a:rPr lang="en-US" sz="1800" b="1" i="0" u="none" strike="noStrike">
                          <a:solidFill>
                            <a:srgbClr val="000000"/>
                          </a:solidFill>
                          <a:latin typeface="B Mitra"/>
                        </a:rPr>
                        <a:t>1285</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10088">
                <a:tc rowSpan="3">
                  <a:txBody>
                    <a:bodyPr/>
                    <a:lstStyle/>
                    <a:p>
                      <a:pPr algn="ctr" rtl="1" fontAlgn="ctr"/>
                      <a:r>
                        <a:rPr lang="fa-IR" sz="1800" b="1" i="0" u="none" strike="noStrike">
                          <a:solidFill>
                            <a:srgbClr val="000000"/>
                          </a:solidFill>
                          <a:latin typeface="B Mitra"/>
                        </a:rPr>
                        <a:t>جمع نهایی موجود</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800" b="1" i="0" u="none" strike="noStrike">
                          <a:solidFill>
                            <a:srgbClr val="000000"/>
                          </a:solidFill>
                          <a:latin typeface="B Mitra"/>
                        </a:rPr>
                        <a:t>553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800" b="1" i="0" u="none" strike="noStrike">
                          <a:solidFill>
                            <a:srgbClr val="000000"/>
                          </a:solidFill>
                          <a:latin typeface="B Mitra"/>
                        </a:rPr>
                        <a:t>79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800" b="1" i="0" u="none" strike="noStrike">
                          <a:solidFill>
                            <a:srgbClr val="000000"/>
                          </a:solidFill>
                          <a:latin typeface="B Mitra"/>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800" b="1" i="0" u="none" strike="noStrike">
                          <a:solidFill>
                            <a:srgbClr val="000000"/>
                          </a:solidFill>
                          <a:latin typeface="B Mitra"/>
                        </a:rPr>
                        <a:t>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800" b="1" i="0" u="none" strike="noStrike">
                          <a:solidFill>
                            <a:srgbClr val="000000"/>
                          </a:solidFill>
                          <a:latin typeface="B Mitra"/>
                        </a:rPr>
                        <a:t>319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800" b="1" i="0" u="none" strike="noStrike">
                          <a:solidFill>
                            <a:srgbClr val="000000"/>
                          </a:solidFill>
                          <a:latin typeface="B Mitra"/>
                        </a:rPr>
                        <a:t>128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800" b="1" i="0" u="none" strike="noStrike">
                          <a:solidFill>
                            <a:srgbClr val="000000"/>
                          </a:solidFill>
                          <a:latin typeface="B Mitra"/>
                        </a:rPr>
                        <a:t>736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800" b="1" i="0" u="none" strike="noStrike">
                          <a:solidFill>
                            <a:srgbClr val="000000"/>
                          </a:solidFill>
                          <a:latin typeface="B Mitra"/>
                        </a:rPr>
                        <a:t>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800" b="1" i="0" u="none" strike="noStrike">
                          <a:solidFill>
                            <a:srgbClr val="000000"/>
                          </a:solidFill>
                          <a:latin typeface="B Mitra"/>
                        </a:rPr>
                        <a:t>993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800" b="1" i="0" u="none" strike="noStrike">
                          <a:solidFill>
                            <a:srgbClr val="000000"/>
                          </a:solidFill>
                          <a:latin typeface="B Mitra"/>
                        </a:rPr>
                        <a:t>150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800" b="1" i="0" u="none" strike="noStrike">
                          <a:solidFill>
                            <a:srgbClr val="000000"/>
                          </a:solidFill>
                          <a:latin typeface="B Mitra"/>
                        </a:rPr>
                        <a:t>3014</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10088">
                <a:tc vMerge="1">
                  <a:txBody>
                    <a:bodyPr/>
                    <a:lstStyle/>
                    <a:p>
                      <a:endParaRPr lang="en-US"/>
                    </a:p>
                  </a:txBody>
                  <a:tcPr/>
                </a:tc>
                <a:tc rowSpan="2" gridSpan="4">
                  <a:txBody>
                    <a:bodyPr/>
                    <a:lstStyle/>
                    <a:p>
                      <a:pPr algn="ctr" rtl="0" fontAlgn="ctr"/>
                      <a:r>
                        <a:rPr lang="en-US" sz="1800" b="1" i="0" u="none" strike="noStrike">
                          <a:solidFill>
                            <a:srgbClr val="000000"/>
                          </a:solidFill>
                          <a:latin typeface="B Mitra"/>
                        </a:rPr>
                        <a:t>638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gridSpan="2">
                  <a:txBody>
                    <a:bodyPr/>
                    <a:lstStyle/>
                    <a:p>
                      <a:pPr algn="ctr" rtl="0" fontAlgn="ctr"/>
                      <a:r>
                        <a:rPr lang="en-US" sz="1800" b="1" i="0" u="none" strike="noStrike">
                          <a:solidFill>
                            <a:srgbClr val="000000"/>
                          </a:solidFill>
                          <a:latin typeface="B Mitra"/>
                        </a:rPr>
                        <a:t>447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rtl="0" fontAlgn="ctr"/>
                      <a:r>
                        <a:rPr lang="en-US" sz="1800" b="1" i="0" u="none" strike="noStrike">
                          <a:solidFill>
                            <a:srgbClr val="000000"/>
                          </a:solidFill>
                          <a:latin typeface="B Mitra"/>
                        </a:rPr>
                        <a:t>736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800" b="1" i="0" u="none" strike="noStrike">
                          <a:solidFill>
                            <a:srgbClr val="000000"/>
                          </a:solidFill>
                          <a:latin typeface="B Mitra"/>
                        </a:rPr>
                        <a:t>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gridSpan="2">
                  <a:txBody>
                    <a:bodyPr/>
                    <a:lstStyle/>
                    <a:p>
                      <a:pPr algn="ctr" rtl="0" fontAlgn="ctr"/>
                      <a:r>
                        <a:rPr lang="en-US" sz="1800" b="1" i="0" u="none" strike="noStrike">
                          <a:solidFill>
                            <a:srgbClr val="000000"/>
                          </a:solidFill>
                          <a:latin typeface="B Mitra"/>
                        </a:rPr>
                        <a:t>1143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en-US"/>
                    </a:p>
                  </a:txBody>
                  <a:tcPr/>
                </a:tc>
                <a:tc rowSpan="2">
                  <a:txBody>
                    <a:bodyPr/>
                    <a:lstStyle/>
                    <a:p>
                      <a:pPr algn="ctr" rtl="0" fontAlgn="ctr"/>
                      <a:r>
                        <a:rPr lang="en-US" sz="1800" b="1" i="0" u="none" strike="noStrike">
                          <a:solidFill>
                            <a:srgbClr val="000000"/>
                          </a:solidFill>
                          <a:latin typeface="B Mitra"/>
                        </a:rPr>
                        <a:t>3014</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10088">
                <a:tc vMerge="1">
                  <a:txBody>
                    <a:bodyPr/>
                    <a:lstStyle/>
                    <a:p>
                      <a:endParaRPr lang="en-US"/>
                    </a:p>
                  </a:txBody>
                  <a:tcPr/>
                </a:tc>
                <a:tc gridSpan="4"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gridSpan="4">
                  <a:txBody>
                    <a:bodyPr/>
                    <a:lstStyle/>
                    <a:p>
                      <a:pPr algn="ctr" rtl="0" fontAlgn="ctr"/>
                      <a:r>
                        <a:rPr lang="en-US" sz="1800" b="1" i="0" u="none" strike="noStrike">
                          <a:solidFill>
                            <a:srgbClr val="000000"/>
                          </a:solidFill>
                          <a:latin typeface="B Mitra"/>
                        </a:rPr>
                        <a:t>1233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2" vMerge="1">
                  <a:txBody>
                    <a:bodyPr/>
                    <a:lstStyle/>
                    <a:p>
                      <a:endParaRPr lang="en-US"/>
                    </a:p>
                  </a:txBody>
                  <a:tcPr/>
                </a:tc>
                <a:tc hMerge="1"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7"/>
                  </a:ext>
                </a:extLst>
              </a:tr>
              <a:tr h="410088">
                <a:tc>
                  <a:txBody>
                    <a:bodyPr/>
                    <a:lstStyle/>
                    <a:p>
                      <a:pPr algn="ctr" rtl="1" fontAlgn="ctr"/>
                      <a:r>
                        <a:rPr lang="fa-IR" sz="1800" b="1" i="0" u="none" strike="noStrike">
                          <a:solidFill>
                            <a:srgbClr val="000000"/>
                          </a:solidFill>
                          <a:latin typeface="B Mitra"/>
                        </a:rPr>
                        <a:t>آخرین فایل ارسال شده به توانیر</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gn="ctr" rtl="0" fontAlgn="ctr"/>
                      <a:r>
                        <a:rPr lang="en-US" sz="1800" b="1" i="0" u="none" strike="noStrike">
                          <a:solidFill>
                            <a:srgbClr val="000000"/>
                          </a:solidFill>
                          <a:latin typeface="B Mitra"/>
                        </a:rPr>
                        <a:t>646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rtl="0" fontAlgn="ctr"/>
                      <a:r>
                        <a:rPr lang="en-US" sz="1800" b="1" i="0" u="none" strike="noStrike">
                          <a:solidFill>
                            <a:srgbClr val="000000"/>
                          </a:solidFill>
                          <a:latin typeface="B Mitra"/>
                        </a:rPr>
                        <a:t>1221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rtl="0" fontAlgn="ctr"/>
                      <a:r>
                        <a:rPr lang="en-US" sz="1800" b="1" i="0" u="none" strike="noStrike">
                          <a:solidFill>
                            <a:srgbClr val="000000"/>
                          </a:solidFill>
                          <a:latin typeface="B Mitra"/>
                        </a:rPr>
                        <a:t>1045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rtl="0" fontAlgn="ctr"/>
                      <a:r>
                        <a:rPr lang="en-US" sz="1800" b="1" i="0" u="none" strike="noStrike">
                          <a:solidFill>
                            <a:srgbClr val="000000"/>
                          </a:solidFill>
                          <a:latin typeface="B Mitra"/>
                        </a:rPr>
                        <a:t>2912</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410088">
                <a:tc>
                  <a:txBody>
                    <a:bodyPr/>
                    <a:lstStyle/>
                    <a:p>
                      <a:pPr algn="ctr" rtl="1" fontAlgn="ctr"/>
                      <a:r>
                        <a:rPr lang="fa-IR" sz="1800" b="1" i="0" u="none" strike="noStrike">
                          <a:solidFill>
                            <a:srgbClr val="000000"/>
                          </a:solidFill>
                          <a:latin typeface="B Mitra"/>
                        </a:rPr>
                        <a:t>تغییرات</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gn="ctr" rtl="0" fontAlgn="ctr"/>
                      <a:r>
                        <a:rPr lang="en-US" sz="1800" b="1" i="0" u="none" strike="noStrike">
                          <a:solidFill>
                            <a:srgbClr val="000000"/>
                          </a:solidFill>
                          <a:latin typeface="B Mitra"/>
                        </a:rPr>
                        <a:t>-8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rtl="0" fontAlgn="ctr"/>
                      <a:r>
                        <a:rPr lang="en-US" sz="1800" b="1" i="0" u="none" strike="noStrike">
                          <a:solidFill>
                            <a:srgbClr val="000000"/>
                          </a:solidFill>
                          <a:latin typeface="B Mitra"/>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rtl="0" fontAlgn="ctr"/>
                      <a:r>
                        <a:rPr lang="en-US" sz="1800" b="1" i="0" u="none" strike="noStrike">
                          <a:solidFill>
                            <a:srgbClr val="000000"/>
                          </a:solidFill>
                          <a:latin typeface="B Mitra"/>
                        </a:rPr>
                        <a:t>98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rtl="0" fontAlgn="ctr"/>
                      <a:r>
                        <a:rPr lang="en-US" sz="1800" b="1" i="0" u="none" strike="noStrike">
                          <a:solidFill>
                            <a:srgbClr val="000000"/>
                          </a:solidFill>
                          <a:latin typeface="B Mitra"/>
                        </a:rPr>
                        <a:t>102</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410088">
                <a:tc rowSpan="2">
                  <a:txBody>
                    <a:bodyPr/>
                    <a:lstStyle/>
                    <a:p>
                      <a:pPr algn="ctr" rtl="1" fontAlgn="ctr"/>
                      <a:r>
                        <a:rPr lang="fa-IR" sz="1800" b="1" i="0" u="none" strike="noStrike">
                          <a:solidFill>
                            <a:srgbClr val="000000"/>
                          </a:solidFill>
                          <a:latin typeface="B Mitra"/>
                        </a:rPr>
                        <a:t> مجوز از توانیر </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rtl="1" fontAlgn="ctr"/>
                      <a:r>
                        <a:rPr lang="fa-IR" sz="1800" b="1" i="0" u="none" strike="noStrike">
                          <a:solidFill>
                            <a:srgbClr val="000000"/>
                          </a:solidFill>
                          <a:latin typeface="B Mitra"/>
                        </a:rPr>
                        <a:t>انتقالی</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rtl="1" fontAlgn="ctr"/>
                      <a:r>
                        <a:rPr lang="fa-IR" sz="1800" b="1" i="0" u="none" strike="noStrike">
                          <a:solidFill>
                            <a:srgbClr val="000000"/>
                          </a:solidFill>
                          <a:latin typeface="B Mitra"/>
                        </a:rPr>
                        <a:t>استخدامی</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rowSpan="2" gridSpan="4">
                  <a:txBody>
                    <a:bodyPr/>
                    <a:lstStyle/>
                    <a:p>
                      <a:pPr algn="ctr" rtl="0" fontAlgn="ctr"/>
                      <a:r>
                        <a:rPr lang="en-US" sz="1800" b="1" i="0" u="none" strike="noStrike">
                          <a:solidFill>
                            <a:srgbClr val="000000"/>
                          </a:solidFill>
                          <a:latin typeface="B Mitra"/>
                        </a:rPr>
                        <a:t>42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gridSpan="2">
                  <a:txBody>
                    <a:bodyPr/>
                    <a:lstStyle/>
                    <a:p>
                      <a:pPr algn="ctr" rtl="0" fontAlgn="ctr"/>
                      <a:r>
                        <a:rPr lang="en-US" sz="1800" b="1" i="0" u="none" strike="noStrike">
                          <a:solidFill>
                            <a:srgbClr val="000000"/>
                          </a:solidFill>
                          <a:latin typeface="B Mitra"/>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en-US"/>
                    </a:p>
                  </a:txBody>
                  <a:tcPr/>
                </a:tc>
                <a:tc rowSpan="2">
                  <a:txBody>
                    <a:bodyPr/>
                    <a:lstStyle/>
                    <a:p>
                      <a:pPr algn="ctr" rtl="0" fontAlgn="ctr"/>
                      <a:r>
                        <a:rPr lang="en-US" sz="1800" b="1" i="0" u="none" strike="noStrike">
                          <a:solidFill>
                            <a:srgbClr val="000000"/>
                          </a:solidFill>
                          <a:latin typeface="B Mitra"/>
                        </a:rPr>
                        <a:t> </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410088">
                <a:tc vMerge="1">
                  <a:txBody>
                    <a:bodyPr/>
                    <a:lstStyle/>
                    <a:p>
                      <a:endParaRPr lang="en-US"/>
                    </a:p>
                  </a:txBody>
                  <a:tcPr/>
                </a:tc>
                <a:tc gridSpan="2">
                  <a:txBody>
                    <a:bodyPr/>
                    <a:lstStyle/>
                    <a:p>
                      <a:pPr algn="ctr" rtl="0" fontAlgn="ctr"/>
                      <a:r>
                        <a:rPr lang="en-US" sz="1800" b="1" i="0" u="none" strike="noStrike">
                          <a:solidFill>
                            <a:srgbClr val="000000"/>
                          </a:solidFill>
                          <a:latin typeface="B Mitra"/>
                        </a:rPr>
                        <a:t>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rtl="0" fontAlgn="b"/>
                      <a:r>
                        <a:rPr lang="en-US" sz="1800" b="1" i="0" u="none" strike="noStrike">
                          <a:solidFill>
                            <a:srgbClr val="000000"/>
                          </a:solidFill>
                          <a:latin typeface="Calibri"/>
                        </a:rPr>
                        <a:t>51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4"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1"/>
                  </a:ext>
                </a:extLst>
              </a:tr>
              <a:tr h="410088">
                <a:tc>
                  <a:txBody>
                    <a:bodyPr/>
                    <a:lstStyle/>
                    <a:p>
                      <a:pPr algn="ctr" rtl="1" fontAlgn="ctr"/>
                      <a:r>
                        <a:rPr lang="fa-IR" sz="1800" b="1" i="0" u="none" strike="noStrike">
                          <a:solidFill>
                            <a:srgbClr val="000000"/>
                          </a:solidFill>
                          <a:latin typeface="B Mitra"/>
                        </a:rPr>
                        <a:t>پیش بینی خروج از شرکت </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gn="ctr" rtl="0" fontAlgn="ctr"/>
                      <a:r>
                        <a:rPr lang="en-US" sz="1800" b="1" i="0" u="none" strike="noStrike">
                          <a:solidFill>
                            <a:srgbClr val="000000"/>
                          </a:solidFill>
                          <a:latin typeface="B Mitra"/>
                        </a:rPr>
                        <a:t>-17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rtl="0" fontAlgn="ctr"/>
                      <a:r>
                        <a:rPr lang="en-US" sz="1800" b="1" i="0" u="none" strike="noStrike">
                          <a:solidFill>
                            <a:srgbClr val="000000"/>
                          </a:solidFill>
                          <a:latin typeface="B Mitra"/>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rtl="0" fontAlgn="ctr"/>
                      <a:r>
                        <a:rPr lang="en-US" sz="1800" b="1" i="0" u="none" strike="noStrike">
                          <a:solidFill>
                            <a:srgbClr val="000000"/>
                          </a:solidFill>
                          <a:latin typeface="B Mitra"/>
                        </a:rPr>
                        <a:t>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rtl="0" fontAlgn="ctr"/>
                      <a:r>
                        <a:rPr lang="en-US" sz="1800" b="1" i="0" u="none" strike="noStrike">
                          <a:solidFill>
                            <a:srgbClr val="000000"/>
                          </a:solidFill>
                          <a:latin typeface="B Mitra"/>
                        </a:rPr>
                        <a:t>-18</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410088">
                <a:tc>
                  <a:txBody>
                    <a:bodyPr/>
                    <a:lstStyle/>
                    <a:p>
                      <a:pPr algn="ctr" rtl="1" fontAlgn="ctr"/>
                      <a:r>
                        <a:rPr lang="fa-IR" sz="1800" b="1" i="0" u="none" strike="noStrike">
                          <a:solidFill>
                            <a:srgbClr val="000000"/>
                          </a:solidFill>
                          <a:latin typeface="B Mitra"/>
                        </a:rPr>
                        <a:t>پیش بینی کل پرسنل سال 98 </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4">
                  <a:txBody>
                    <a:bodyPr/>
                    <a:lstStyle/>
                    <a:p>
                      <a:pPr algn="ctr" rtl="0" fontAlgn="ctr"/>
                      <a:r>
                        <a:rPr lang="en-US" sz="1800" b="1" i="0" u="none" strike="noStrike">
                          <a:solidFill>
                            <a:srgbClr val="000000"/>
                          </a:solidFill>
                          <a:latin typeface="B Mitra"/>
                        </a:rPr>
                        <a:t>686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rtl="0" fontAlgn="ctr"/>
                      <a:r>
                        <a:rPr lang="en-US" sz="1800" b="1" i="0" u="none" strike="noStrike">
                          <a:solidFill>
                            <a:srgbClr val="000000"/>
                          </a:solidFill>
                          <a:latin typeface="B Mitra"/>
                        </a:rPr>
                        <a:t>1274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rtl="0" fontAlgn="ctr"/>
                      <a:r>
                        <a:rPr lang="en-US" sz="1800" b="1" i="0" u="none" strike="noStrike">
                          <a:solidFill>
                            <a:srgbClr val="000000"/>
                          </a:solidFill>
                          <a:latin typeface="B Mitra"/>
                        </a:rPr>
                        <a:t>1045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rtl="0" fontAlgn="ctr"/>
                      <a:r>
                        <a:rPr lang="en-US" sz="1800" b="1" i="0" u="none" strike="noStrike" dirty="0">
                          <a:solidFill>
                            <a:srgbClr val="000000"/>
                          </a:solidFill>
                          <a:latin typeface="B Mitra"/>
                        </a:rPr>
                        <a:t>3005</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479338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06.jpg"/>
          <p:cNvPicPr>
            <a:picLocks noChangeAspect="1"/>
          </p:cNvPicPr>
          <p:nvPr/>
        </p:nvPicPr>
        <p:blipFill>
          <a:blip r:embed="rId2" cstate="print">
            <a:grayscl/>
          </a:blip>
          <a:stretch>
            <a:fillRect/>
          </a:stretch>
        </p:blipFill>
        <p:spPr>
          <a:xfrm flipV="1">
            <a:off x="0" y="0"/>
            <a:ext cx="9144000" cy="6858000"/>
          </a:xfrm>
          <a:prstGeom prst="rect">
            <a:avLst/>
          </a:prstGeom>
        </p:spPr>
      </p:pic>
      <p:sp>
        <p:nvSpPr>
          <p:cNvPr id="38" name="Title 1"/>
          <p:cNvSpPr>
            <a:spLocks noGrp="1"/>
          </p:cNvSpPr>
          <p:nvPr>
            <p:ph type="title"/>
          </p:nvPr>
        </p:nvSpPr>
        <p:spPr>
          <a:xfrm>
            <a:off x="500034" y="142852"/>
            <a:ext cx="8229600" cy="796908"/>
          </a:xfrm>
        </p:spPr>
        <p:txBody>
          <a:bodyPr>
            <a:normAutofit/>
          </a:bodyPr>
          <a:lstStyle/>
          <a:p>
            <a:pPr algn="r"/>
            <a:r>
              <a:rPr lang="fa-IR" sz="2800" b="1" dirty="0" smtClean="0">
                <a:solidFill>
                  <a:schemeClr val="accent2">
                    <a:lumMod val="75000"/>
                  </a:schemeClr>
                </a:solidFill>
                <a:effectLst>
                  <a:outerShdw blurRad="38100" dist="38100" dir="2700000" algn="tl">
                    <a:srgbClr val="000000">
                      <a:alpha val="43137"/>
                    </a:srgbClr>
                  </a:outerShdw>
                </a:effectLst>
                <a:cs typeface="B Titr" pitchFamily="2" charset="-78"/>
              </a:rPr>
              <a:t>اطلاعات مورد نیاز  نیروی انسانی</a:t>
            </a:r>
            <a:endParaRPr lang="en-US" sz="2800" b="1" dirty="0">
              <a:solidFill>
                <a:schemeClr val="accent2">
                  <a:lumMod val="75000"/>
                </a:schemeClr>
              </a:solidFill>
              <a:effectLst>
                <a:outerShdw blurRad="38100" dist="38100" dir="2700000" algn="tl">
                  <a:srgbClr val="000000">
                    <a:alpha val="43137"/>
                  </a:srgbClr>
                </a:outerShdw>
              </a:effectLst>
              <a:cs typeface="B Titr" pitchFamily="2" charset="-78"/>
            </a:endParaRPr>
          </a:p>
        </p:txBody>
      </p:sp>
      <p:sp>
        <p:nvSpPr>
          <p:cNvPr id="39" name="Rounded Rectangle 38"/>
          <p:cNvSpPr/>
          <p:nvPr/>
        </p:nvSpPr>
        <p:spPr>
          <a:xfrm>
            <a:off x="1357290" y="857232"/>
            <a:ext cx="7632000" cy="142876"/>
          </a:xfrm>
          <a:prstGeom prst="roundRect">
            <a:avLst/>
          </a:prstGeom>
          <a:gradFill flip="none" rotWithShape="1">
            <a:gsLst>
              <a:gs pos="100000">
                <a:schemeClr val="accent2">
                  <a:lumMod val="20000"/>
                  <a:lumOff val="80000"/>
                  <a:alpha val="0"/>
                </a:schemeClr>
              </a:gs>
              <a:gs pos="100000">
                <a:schemeClr val="bg1">
                  <a:lumMod val="85000"/>
                </a:schemeClr>
              </a:gs>
              <a:gs pos="81000">
                <a:schemeClr val="accent2">
                  <a:lumMod val="40000"/>
                  <a:lumOff val="60000"/>
                </a:schemeClr>
              </a:gs>
              <a:gs pos="60000">
                <a:schemeClr val="accent2">
                  <a:lumMod val="60000"/>
                  <a:lumOff val="40000"/>
                </a:schemeClr>
              </a:gs>
              <a:gs pos="32000">
                <a:schemeClr val="accent2">
                  <a:lumMod val="75000"/>
                </a:schemeClr>
              </a:gs>
            </a:gsLst>
            <a:path path="circle">
              <a:fillToRect l="100000" t="100000"/>
            </a:path>
            <a:tileRect r="-100000" b="-100000"/>
          </a:gradFill>
          <a:ln>
            <a:noFill/>
          </a:ln>
          <a:effectLst>
            <a:outerShdw blurRad="149987" dist="250190" dir="8460000" algn="ctr">
              <a:srgbClr val="000000">
                <a:alpha val="28000"/>
              </a:srgbClr>
            </a:outerShdw>
          </a:effectLst>
        </p:spPr>
        <p:style>
          <a:lnRef idx="1">
            <a:schemeClr val="dk1"/>
          </a:lnRef>
          <a:fillRef idx="2">
            <a:schemeClr val="dk1"/>
          </a:fillRef>
          <a:effectRef idx="1">
            <a:schemeClr val="dk1"/>
          </a:effectRef>
          <a:fontRef idx="minor">
            <a:schemeClr val="dk1"/>
          </a:fontRef>
        </p:style>
        <p:txBody>
          <a:bodyPr rtlCol="0" anchor="ctr"/>
          <a:lstStyle/>
          <a:p>
            <a:r>
              <a:rPr lang="fa-IR" sz="2400" dirty="0">
                <a:solidFill>
                  <a:schemeClr val="bg1"/>
                </a:solidFill>
                <a:cs typeface="B Titr" pitchFamily="2" charset="-78"/>
              </a:rPr>
              <a:t>  </a:t>
            </a:r>
            <a:endParaRPr lang="en-US" sz="2400" dirty="0">
              <a:solidFill>
                <a:schemeClr val="bg1"/>
              </a:solidFill>
              <a:cs typeface="B Titr" pitchFamily="2" charset="-78"/>
            </a:endParaRPr>
          </a:p>
        </p:txBody>
      </p:sp>
      <p:graphicFrame>
        <p:nvGraphicFramePr>
          <p:cNvPr id="6" name="Table 5"/>
          <p:cNvGraphicFramePr>
            <a:graphicFrameLocks noGrp="1"/>
          </p:cNvGraphicFramePr>
          <p:nvPr/>
        </p:nvGraphicFramePr>
        <p:xfrm>
          <a:off x="285719" y="1071546"/>
          <a:ext cx="8643999" cy="5643603"/>
        </p:xfrm>
        <a:graphic>
          <a:graphicData uri="http://schemas.openxmlformats.org/drawingml/2006/table">
            <a:tbl>
              <a:tblPr rtl="1"/>
              <a:tblGrid>
                <a:gridCol w="5292245">
                  <a:extLst>
                    <a:ext uri="{9D8B030D-6E8A-4147-A177-3AD203B41FA5}">
                      <a16:colId xmlns:a16="http://schemas.microsoft.com/office/drawing/2014/main" val="20000"/>
                    </a:ext>
                  </a:extLst>
                </a:gridCol>
                <a:gridCol w="445662">
                  <a:extLst>
                    <a:ext uri="{9D8B030D-6E8A-4147-A177-3AD203B41FA5}">
                      <a16:colId xmlns:a16="http://schemas.microsoft.com/office/drawing/2014/main" val="20001"/>
                    </a:ext>
                  </a:extLst>
                </a:gridCol>
                <a:gridCol w="1819790">
                  <a:extLst>
                    <a:ext uri="{9D8B030D-6E8A-4147-A177-3AD203B41FA5}">
                      <a16:colId xmlns:a16="http://schemas.microsoft.com/office/drawing/2014/main" val="20002"/>
                    </a:ext>
                  </a:extLst>
                </a:gridCol>
                <a:gridCol w="1086302">
                  <a:extLst>
                    <a:ext uri="{9D8B030D-6E8A-4147-A177-3AD203B41FA5}">
                      <a16:colId xmlns:a16="http://schemas.microsoft.com/office/drawing/2014/main" val="20003"/>
                    </a:ext>
                  </a:extLst>
                </a:gridCol>
              </a:tblGrid>
              <a:tr h="692424">
                <a:tc>
                  <a:txBody>
                    <a:bodyPr/>
                    <a:lstStyle/>
                    <a:p>
                      <a:pPr algn="ctr" rtl="1" fontAlgn="ctr"/>
                      <a:r>
                        <a:rPr lang="fa-IR" sz="1200" b="1" i="0" u="none" strike="noStrike" dirty="0">
                          <a:latin typeface="B Titr"/>
                        </a:rPr>
                        <a:t>عنوان </a:t>
                      </a:r>
                    </a:p>
                  </a:txBody>
                  <a:tcPr marL="4476" marR="4476" marT="4476"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200" b="1" i="0" u="none" strike="noStrike">
                          <a:latin typeface="B Titr"/>
                        </a:rPr>
                        <a:t>تعداد</a:t>
                      </a:r>
                    </a:p>
                  </a:txBody>
                  <a:tcPr marL="4476" marR="4476" marT="44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200" b="1" i="0" u="none" strike="noStrike">
                          <a:latin typeface="B Titr"/>
                        </a:rPr>
                        <a:t>شرح</a:t>
                      </a:r>
                    </a:p>
                  </a:txBody>
                  <a:tcPr marL="4476" marR="4476" marT="44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200" b="1" i="0" u="none" strike="noStrike">
                          <a:latin typeface="B Titr"/>
                        </a:rPr>
                        <a:t>مبلغ(میلیون ریال)</a:t>
                      </a:r>
                    </a:p>
                  </a:txBody>
                  <a:tcPr marL="4476" marR="4476" marT="4476"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1132470">
                <a:tc>
                  <a:txBody>
                    <a:bodyPr/>
                    <a:lstStyle/>
                    <a:p>
                      <a:pPr algn="ctr" rtl="1" fontAlgn="ctr"/>
                      <a:r>
                        <a:rPr lang="fa-IR" sz="1200" b="1" i="0" u="none" strike="noStrike" dirty="0">
                          <a:latin typeface="B Titr"/>
                        </a:rPr>
                        <a:t>فايل الكترونيكي شامل حداقل نام پرسنل شاغل در شركت ( اعم از پرسنل دائم ، شركتي و حجمي و هرگونه پرسنلي كه در قالب قراردادهاي بهره برداري و خدمات مشتركين و ساير قراردادهاي جاري با شركت ارتباط دارند) منطبق با اطلاعات ارسالي براي معاونت منابع انساني و تحقيقات توانير. </a:t>
                      </a:r>
                    </a:p>
                  </a:txBody>
                  <a:tcPr marL="4476" marR="4476" marT="4476"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1" i="0" u="none" strike="noStrike" dirty="0">
                          <a:latin typeface="B Titr"/>
                        </a:rPr>
                        <a:t>3005</a:t>
                      </a:r>
                    </a:p>
                  </a:txBody>
                  <a:tcPr marL="4476" marR="4476" marT="44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000" b="1" i="0" u="none" strike="noStrike" dirty="0">
                          <a:latin typeface="B Titr"/>
                        </a:rPr>
                        <a:t>شامل  پرسنل رسمی 686 نفر ( 51 نفرآزمون استخدامی )،1274نفر قراردادتامین نیروی انسانی،1045نفر حجمی</a:t>
                      </a:r>
                    </a:p>
                  </a:txBody>
                  <a:tcPr marL="4476" marR="4476" marT="44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200" b="1" i="0" u="none" strike="noStrike" dirty="0">
                          <a:latin typeface="B Nazanin"/>
                        </a:rPr>
                        <a:t>3,026,340</a:t>
                      </a:r>
                    </a:p>
                  </a:txBody>
                  <a:tcPr marL="4476" marR="4476" marT="4476"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485344">
                <a:tc>
                  <a:txBody>
                    <a:bodyPr/>
                    <a:lstStyle/>
                    <a:p>
                      <a:pPr algn="ctr" rtl="1" fontAlgn="ctr"/>
                      <a:r>
                        <a:rPr lang="fa-IR" sz="1200" b="1" i="0" u="none" strike="noStrike" dirty="0">
                          <a:latin typeface="B Titr"/>
                        </a:rPr>
                        <a:t>فايل الكترونيكي شامل حداقل نام پرسنل بازنشسته كه مشمول بخشنامه رفاهي ميگردند.</a:t>
                      </a:r>
                    </a:p>
                  </a:txBody>
                  <a:tcPr marL="4476" marR="4476" marT="4476"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1" i="0" u="none" strike="noStrike" dirty="0">
                          <a:latin typeface="B Titr"/>
                        </a:rPr>
                        <a:t>700</a:t>
                      </a:r>
                    </a:p>
                  </a:txBody>
                  <a:tcPr marL="4476" marR="4476" marT="44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200" b="1" i="0" u="none" strike="noStrike" dirty="0">
                          <a:latin typeface="B Titr"/>
                        </a:rPr>
                        <a:t>2ماه حداقل دستمزد درسال + بیمه تکمیلی  </a:t>
                      </a:r>
                    </a:p>
                  </a:txBody>
                  <a:tcPr marL="4476" marR="4476" marT="44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200" b="1" i="0" u="none" strike="noStrike" dirty="0">
                          <a:latin typeface="B Nazanin"/>
                        </a:rPr>
                        <a:t>30,000</a:t>
                      </a:r>
                    </a:p>
                  </a:txBody>
                  <a:tcPr marL="4476" marR="4476" marT="4476"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452988">
                <a:tc>
                  <a:txBody>
                    <a:bodyPr/>
                    <a:lstStyle/>
                    <a:p>
                      <a:pPr algn="ctr" rtl="1" fontAlgn="ctr"/>
                      <a:r>
                        <a:rPr lang="fa-IR" sz="1200" b="1" i="0" u="none" strike="noStrike" dirty="0">
                          <a:latin typeface="B Titr"/>
                        </a:rPr>
                        <a:t>تصوير يادداشت مقايسه بودجه و عملكرد سال </a:t>
                      </a:r>
                      <a:r>
                        <a:rPr lang="fa-IR" sz="1200" b="1" i="0" u="none" strike="noStrike" dirty="0">
                          <a:solidFill>
                            <a:srgbClr val="FF0000"/>
                          </a:solidFill>
                          <a:latin typeface="B Titr"/>
                        </a:rPr>
                        <a:t>96 </a:t>
                      </a:r>
                      <a:r>
                        <a:rPr lang="fa-IR" sz="1200" b="1" i="0" u="none" strike="noStrike" dirty="0">
                          <a:latin typeface="B Titr"/>
                        </a:rPr>
                        <a:t>بر اساس صورتهاي مالي براي ارائه در جلسه و عندالزوم گزارشات توجيهي دلايل مغايرت بودجه وعملکرد در شرکتهايي با انحراف نامساعد.</a:t>
                      </a:r>
                    </a:p>
                  </a:txBody>
                  <a:tcPr marL="4476" marR="4476" marT="4476"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1" i="0" u="none" strike="noStrike" dirty="0">
                          <a:latin typeface="B Titr"/>
                        </a:rPr>
                        <a:t> </a:t>
                      </a:r>
                    </a:p>
                  </a:txBody>
                  <a:tcPr marL="4476" marR="4476" marT="44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200" b="1" i="0" u="none" strike="noStrike" dirty="0">
                          <a:latin typeface="B Titr"/>
                        </a:rPr>
                        <a:t> </a:t>
                      </a:r>
                    </a:p>
                  </a:txBody>
                  <a:tcPr marL="4476" marR="4476" marT="44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200" b="1" i="0" u="none" strike="noStrike" dirty="0">
                          <a:latin typeface="B Nazanin"/>
                        </a:rPr>
                        <a:t> </a:t>
                      </a:r>
                    </a:p>
                  </a:txBody>
                  <a:tcPr marL="4476" marR="4476" marT="4476"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880839">
                <a:tc>
                  <a:txBody>
                    <a:bodyPr/>
                    <a:lstStyle/>
                    <a:p>
                      <a:pPr algn="ctr" rtl="1" fontAlgn="ctr"/>
                      <a:r>
                        <a:rPr lang="fa-IR" sz="1200" b="1" i="0" u="none" strike="noStrike" dirty="0">
                          <a:latin typeface="B Titr"/>
                        </a:rPr>
                        <a:t>فايل الكترونيكي اسامي پرسنل مشمول مشاغل سخت و زيان آور همراه با برآورد بار مالي اجراي بخشنامه</a:t>
                      </a:r>
                    </a:p>
                  </a:txBody>
                  <a:tcPr marL="4476" marR="4476" marT="4476"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fa-IR" sz="1200" b="1" i="0" u="none" strike="noStrike">
                          <a:latin typeface="B Titr"/>
                        </a:rPr>
                        <a:t>91نفر</a:t>
                      </a:r>
                    </a:p>
                  </a:txBody>
                  <a:tcPr marL="4476" marR="4476" marT="44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900" b="1" i="0" u="none" strike="noStrike" dirty="0">
                          <a:latin typeface="B Titr"/>
                        </a:rPr>
                        <a:t>به ازای هرنفر1.400.000.000ریال(700.000.000ریال بابت سنوات و700.000.000ریال بابت 8درصدحق بیمه مشاغل سخت</a:t>
                      </a:r>
                    </a:p>
                  </a:txBody>
                  <a:tcPr marL="4476" marR="4476" marT="44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200" b="1" i="0" u="none" strike="noStrike" dirty="0">
                          <a:latin typeface="B Nazanin"/>
                        </a:rPr>
                        <a:t>100,000</a:t>
                      </a:r>
                    </a:p>
                  </a:txBody>
                  <a:tcPr marL="4476" marR="4476" marT="4476"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388276">
                <a:tc>
                  <a:txBody>
                    <a:bodyPr/>
                    <a:lstStyle/>
                    <a:p>
                      <a:pPr algn="ctr" rtl="1" fontAlgn="ctr"/>
                      <a:r>
                        <a:rPr lang="fa-IR" sz="1200" b="1" i="0" u="none" strike="noStrike" dirty="0">
                          <a:latin typeface="B Titr"/>
                        </a:rPr>
                        <a:t>فايل الكترونيكي اسامي پرسنل مشمول بخشنامه بيمه كارورزان همراه با برآورد بار مالي اجراي بخشنامه</a:t>
                      </a:r>
                    </a:p>
                  </a:txBody>
                  <a:tcPr marL="4476" marR="4476" marT="4476"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1" i="0" u="none" strike="noStrike">
                          <a:latin typeface="B Titr"/>
                        </a:rPr>
                        <a:t> </a:t>
                      </a:r>
                    </a:p>
                  </a:txBody>
                  <a:tcPr marL="4476" marR="4476" marT="44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200" b="1" i="0" u="none" strike="noStrike" dirty="0">
                          <a:latin typeface="B Titr"/>
                        </a:rPr>
                        <a:t> </a:t>
                      </a:r>
                    </a:p>
                  </a:txBody>
                  <a:tcPr marL="4476" marR="4476" marT="44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200" b="1" i="0" u="none" strike="noStrike" dirty="0">
                          <a:latin typeface="B Nazanin"/>
                        </a:rPr>
                        <a:t> </a:t>
                      </a:r>
                    </a:p>
                  </a:txBody>
                  <a:tcPr marL="4476" marR="4476" marT="4476"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388276">
                <a:tc>
                  <a:txBody>
                    <a:bodyPr/>
                    <a:lstStyle/>
                    <a:p>
                      <a:pPr algn="ctr" rtl="1" fontAlgn="ctr"/>
                      <a:r>
                        <a:rPr lang="fa-IR" sz="1200" b="1" i="0" u="none" strike="noStrike" dirty="0">
                          <a:latin typeface="B Titr"/>
                        </a:rPr>
                        <a:t>فايل الكترونيكي اسامي پرسنل مشمول بخشنامه ايثارگران همراه با برآورد بار مالي اجراي بخشنامه</a:t>
                      </a:r>
                    </a:p>
                  </a:txBody>
                  <a:tcPr marL="4476" marR="4476" marT="4476"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fa-IR" sz="1200" b="1" i="0" u="none" strike="noStrike">
                          <a:latin typeface="B Titr"/>
                        </a:rPr>
                        <a:t>80نفر</a:t>
                      </a:r>
                    </a:p>
                  </a:txBody>
                  <a:tcPr marL="4476" marR="4476" marT="44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200" b="1" i="0" u="none" strike="noStrike" dirty="0">
                          <a:latin typeface="B Titr"/>
                        </a:rPr>
                        <a:t>طبق لیست</a:t>
                      </a:r>
                    </a:p>
                  </a:txBody>
                  <a:tcPr marL="4476" marR="4476" marT="44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200" b="1" i="0" u="none" strike="noStrike" dirty="0">
                          <a:latin typeface="B Nazanin"/>
                        </a:rPr>
                        <a:t>2,863</a:t>
                      </a:r>
                    </a:p>
                  </a:txBody>
                  <a:tcPr marL="4476" marR="4476" marT="4476"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388276">
                <a:tc>
                  <a:txBody>
                    <a:bodyPr/>
                    <a:lstStyle/>
                    <a:p>
                      <a:pPr algn="ctr" rtl="1" fontAlgn="ctr"/>
                      <a:r>
                        <a:rPr lang="fa-IR" sz="1200" b="1" i="0" u="none" strike="noStrike" dirty="0">
                          <a:latin typeface="B Titr"/>
                        </a:rPr>
                        <a:t>برآورد بار مالي اجراي بخشنامه94/21388/50/100 مورخ 1394/4/8 مربوط به بازنشستگي اختياري در شرکتهاي وابسته موضوع موضوع نامه شماره 11/4817 مورخ 94/9/2</a:t>
                      </a:r>
                    </a:p>
                  </a:txBody>
                  <a:tcPr marL="4476" marR="4476" marT="4476"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fa-IR" sz="1200" b="1" i="0" u="none" strike="noStrike">
                          <a:latin typeface="B Titr"/>
                        </a:rPr>
                        <a:t>37 نفر</a:t>
                      </a:r>
                    </a:p>
                  </a:txBody>
                  <a:tcPr marL="4476" marR="4476" marT="44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200" b="1" i="0" u="none" strike="noStrike" dirty="0">
                          <a:latin typeface="B Titr"/>
                        </a:rPr>
                        <a:t>به ازای هرنفر2.000.000.000ریال</a:t>
                      </a:r>
                    </a:p>
                  </a:txBody>
                  <a:tcPr marL="4476" marR="4476" marT="44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200" b="1" i="0" u="none" strike="noStrike" dirty="0">
                          <a:latin typeface="B Nazanin"/>
                        </a:rPr>
                        <a:t>75,000</a:t>
                      </a:r>
                    </a:p>
                  </a:txBody>
                  <a:tcPr marL="4476" marR="4476" marT="4476"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530561">
                <a:tc>
                  <a:txBody>
                    <a:bodyPr/>
                    <a:lstStyle/>
                    <a:p>
                      <a:pPr algn="ctr" rtl="1" fontAlgn="ctr"/>
                      <a:r>
                        <a:rPr lang="fa-IR" sz="1200" b="1" i="0" u="none" strike="noStrike" dirty="0">
                          <a:latin typeface="B Titr"/>
                        </a:rPr>
                        <a:t>برآورد بار مالي حق بيمه درمان و بازنشستگي ايثارگران</a:t>
                      </a:r>
                    </a:p>
                  </a:txBody>
                  <a:tcPr marL="4476" marR="4476" marT="4476"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rtl="0" fontAlgn="ctr"/>
                      <a:r>
                        <a:rPr lang="en-US" sz="1200" b="1" i="0" u="none" strike="noStrike">
                          <a:solidFill>
                            <a:srgbClr val="F79646"/>
                          </a:solidFill>
                          <a:latin typeface="B Titr"/>
                        </a:rPr>
                        <a:t> </a:t>
                      </a:r>
                    </a:p>
                  </a:txBody>
                  <a:tcPr marL="4476" marR="4476" marT="44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ctr" rtl="1" fontAlgn="ctr"/>
                      <a:r>
                        <a:rPr lang="fa-IR" sz="1000" b="1" i="0" u="none" strike="noStrike" dirty="0">
                          <a:latin typeface="B Titr"/>
                        </a:rPr>
                        <a:t>به ازای هرنفر62هزارتومان ماهیانه، 75درصد سهم شرکت برای هرجانبازتاسقف3 نفر </a:t>
                      </a:r>
                    </a:p>
                  </a:txBody>
                  <a:tcPr marL="4476" marR="4476" marT="44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ctr" rtl="0" fontAlgn="ctr"/>
                      <a:r>
                        <a:rPr lang="en-US" sz="1200" b="1" i="0" u="none" strike="noStrike" dirty="0">
                          <a:latin typeface="B Nazanin"/>
                        </a:rPr>
                        <a:t>2,143</a:t>
                      </a:r>
                    </a:p>
                  </a:txBody>
                  <a:tcPr marL="4476" marR="4476" marT="4476"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304149">
                <a:tc gridSpan="3">
                  <a:txBody>
                    <a:bodyPr/>
                    <a:lstStyle/>
                    <a:p>
                      <a:pPr algn="ctr" rtl="1" fontAlgn="ctr"/>
                      <a:r>
                        <a:rPr lang="fa-IR" sz="1200" b="1" i="0" u="none" strike="noStrike">
                          <a:latin typeface="B Titr"/>
                        </a:rPr>
                        <a:t>جمع کل</a:t>
                      </a:r>
                    </a:p>
                  </a:txBody>
                  <a:tcPr marL="4476" marR="4476" marT="4476"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rtl="0" fontAlgn="ctr"/>
                      <a:r>
                        <a:rPr lang="en-US" sz="1200" b="1" i="0" u="none" strike="noStrike" dirty="0">
                          <a:latin typeface="B Nazanin"/>
                        </a:rPr>
                        <a:t>3,236,345</a:t>
                      </a:r>
                    </a:p>
                  </a:txBody>
                  <a:tcPr marL="4476" marR="4476" marT="4476"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strips(downLeft)">
                                      <p:cBhvr>
                                        <p:cTn id="7" dur="500"/>
                                        <p:tgtEl>
                                          <p:spTgt spid="3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7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143000"/>
            <a:ext cx="7886700" cy="4152900"/>
          </a:xfrm>
        </p:spPr>
        <p:txBody>
          <a:bodyPr>
            <a:normAutofit/>
          </a:bodyPr>
          <a:lstStyle/>
          <a:p>
            <a:pPr marL="109728" indent="0" algn="r" rtl="1" eaLnBrk="1" hangingPunct="1">
              <a:buFont typeface="Arial" charset="0"/>
              <a:buNone/>
              <a:defRPr/>
            </a:pPr>
            <a:r>
              <a:rPr lang="fa-IR" b="1" dirty="0" smtClean="0">
                <a:cs typeface="B Nazanin" panose="00000400000000000000" pitchFamily="2" charset="-78"/>
              </a:rPr>
              <a:t> </a:t>
            </a:r>
            <a:r>
              <a:rPr lang="fa-IR" b="1" kern="0" dirty="0" smtClean="0">
                <a:cs typeface="B Titr" pitchFamily="2" charset="-78"/>
              </a:rPr>
              <a:t>کسب </a:t>
            </a:r>
            <a:r>
              <a:rPr lang="fa-IR" b="1" kern="0" dirty="0">
                <a:cs typeface="B Titr" pitchFamily="2" charset="-78"/>
              </a:rPr>
              <a:t>رتبه نخست در </a:t>
            </a:r>
            <a:r>
              <a:rPr lang="fa-IR" b="1" kern="0" dirty="0" smtClean="0">
                <a:cs typeface="B Titr" pitchFamily="2" charset="-78"/>
              </a:rPr>
              <a:t>جشنواره شهید رجایی</a:t>
            </a:r>
            <a:endParaRPr lang="en-US" b="1" kern="0" dirty="0">
              <a:cs typeface="B Titr" pitchFamily="2" charset="-78"/>
            </a:endParaRPr>
          </a:p>
          <a:p>
            <a:pPr algn="r" rtl="1" eaLnBrk="1" hangingPunct="1">
              <a:defRPr/>
            </a:pPr>
            <a:r>
              <a:rPr lang="fa-IR" sz="2100" b="1" dirty="0" smtClean="0">
                <a:solidFill>
                  <a:srgbClr val="002060"/>
                </a:solidFill>
                <a:cs typeface="B Nazanin" panose="00000400000000000000" pitchFamily="2" charset="-78"/>
              </a:rPr>
              <a:t>شرکت </a:t>
            </a:r>
            <a:r>
              <a:rPr lang="fa-IR" sz="2100" b="1" dirty="0">
                <a:solidFill>
                  <a:srgbClr val="002060"/>
                </a:solidFill>
                <a:cs typeface="B Nazanin" panose="00000400000000000000" pitchFamily="2" charset="-78"/>
              </a:rPr>
              <a:t>توزیع نیروی برق استان تهران، در جهت فرمایشات و منویات مقام معظم رهبری در خصوص اقتصاد مقاومتی، </a:t>
            </a:r>
            <a:r>
              <a:rPr lang="fa-IR" sz="2100" b="1" dirty="0" smtClean="0">
                <a:solidFill>
                  <a:srgbClr val="002060"/>
                </a:solidFill>
                <a:cs typeface="B Nazanin" panose="00000400000000000000" pitchFamily="2" charset="-78"/>
              </a:rPr>
              <a:t>مفتخر </a:t>
            </a:r>
            <a:r>
              <a:rPr lang="fa-IR" sz="2100" b="1" dirty="0">
                <a:solidFill>
                  <a:srgbClr val="002060"/>
                </a:solidFill>
                <a:cs typeface="B Nazanin" panose="00000400000000000000" pitchFamily="2" charset="-78"/>
              </a:rPr>
              <a:t>به کسب عنوان دستگاه برتر استانی در امتیاز شاخص های اختصاصی در جشنواره شهید رجایی استان تهران شد.</a:t>
            </a:r>
            <a:endParaRPr lang="en-US" sz="2100" b="1" dirty="0">
              <a:solidFill>
                <a:srgbClr val="002060"/>
              </a:solidFill>
              <a:cs typeface="B Nazanin" panose="00000400000000000000" pitchFamily="2" charset="-78"/>
            </a:endParaRPr>
          </a:p>
          <a:p>
            <a:pPr lvl="1" algn="r" rtl="1" eaLnBrk="1" hangingPunct="1">
              <a:defRPr/>
            </a:pPr>
            <a:endParaRPr lang="en-US" sz="3600" dirty="0"/>
          </a:p>
          <a:p>
            <a:pPr lvl="1" algn="r" rtl="1" eaLnBrk="1" hangingPunct="1">
              <a:defRPr/>
            </a:pPr>
            <a:endParaRPr lang="fa-IR" sz="2100" b="1" dirty="0">
              <a:solidFill>
                <a:srgbClr val="002060"/>
              </a:solidFill>
              <a:cs typeface="B Nazanin" panose="00000400000000000000" pitchFamily="2" charset="-78"/>
            </a:endParaRPr>
          </a:p>
          <a:p>
            <a:pPr lvl="1" algn="r" rtl="1" eaLnBrk="1" hangingPunct="1">
              <a:lnSpc>
                <a:spcPct val="200000"/>
              </a:lnSpc>
              <a:defRPr/>
            </a:pPr>
            <a:endParaRPr lang="fa-IR" b="1" dirty="0" smtClean="0">
              <a:cs typeface="B Nazanin" panose="00000400000000000000" pitchFamily="2" charset="-78"/>
            </a:endParaRPr>
          </a:p>
        </p:txBody>
      </p:sp>
      <p:pic>
        <p:nvPicPr>
          <p:cNvPr id="4" name="Picture 3"/>
          <p:cNvPicPr>
            <a:picLocks noChangeAspect="1"/>
          </p:cNvPicPr>
          <p:nvPr/>
        </p:nvPicPr>
        <p:blipFill>
          <a:blip r:embed="rId2"/>
          <a:stretch>
            <a:fillRect/>
          </a:stretch>
        </p:blipFill>
        <p:spPr>
          <a:xfrm>
            <a:off x="1447800" y="2667000"/>
            <a:ext cx="6019800" cy="3619500"/>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7162800" cy="685800"/>
          </a:xfrm>
        </p:spPr>
        <p:txBody>
          <a:bodyPr>
            <a:normAutofit fontScale="90000"/>
          </a:bodyPr>
          <a:lstStyle/>
          <a:p>
            <a:pPr eaLnBrk="1" hangingPunct="1">
              <a:defRPr/>
            </a:pPr>
            <a:r>
              <a:rPr lang="fa-IR" b="1" kern="0" dirty="0">
                <a:cs typeface="B Titr" pitchFamily="2" charset="-78"/>
              </a:rPr>
              <a:t>جشنواره شهید رجایی</a:t>
            </a:r>
            <a:r>
              <a:rPr lang="en-US" b="1" kern="0" dirty="0">
                <a:cs typeface="B Titr" pitchFamily="2" charset="-78"/>
              </a:rPr>
              <a:t/>
            </a:r>
            <a:br>
              <a:rPr lang="en-US" b="1" kern="0" dirty="0">
                <a:cs typeface="B Titr" pitchFamily="2" charset="-78"/>
              </a:rPr>
            </a:br>
            <a:endParaRPr lang="en-US" dirty="0"/>
          </a:p>
        </p:txBody>
      </p:sp>
      <p:pic>
        <p:nvPicPr>
          <p:cNvPr id="23555" name="Content Placeholder 3"/>
          <p:cNvPicPr>
            <a:picLocks noGrp="1" noChangeAspect="1"/>
          </p:cNvPicPr>
          <p:nvPr>
            <p:ph idx="1"/>
          </p:nvPr>
        </p:nvPicPr>
        <p:blipFill>
          <a:blip r:embed="rId2"/>
          <a:srcRect/>
          <a:stretch>
            <a:fillRect/>
          </a:stretch>
        </p:blipFill>
        <p:spPr>
          <a:xfrm>
            <a:off x="533400" y="1219200"/>
            <a:ext cx="8229600" cy="5340350"/>
          </a:xfrm>
        </p:spPr>
      </p:pic>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52500" y="365125"/>
            <a:ext cx="6475413" cy="584200"/>
          </a:xfrm>
          <a:prstGeom prst="rect">
            <a:avLst/>
          </a:prstGeom>
        </p:spPr>
        <p:txBody>
          <a:bodyPr wrap="none">
            <a:spAutoFit/>
          </a:bodyPr>
          <a:lstStyle/>
          <a:p>
            <a:pPr algn="r" rtl="1">
              <a:defRPr/>
            </a:pPr>
            <a:r>
              <a:rPr lang="fa-IR" sz="3200" dirty="0">
                <a:solidFill>
                  <a:schemeClr val="accent5">
                    <a:lumMod val="75000"/>
                  </a:schemeClr>
                </a:solidFill>
                <a:cs typeface="B Titr" panose="00000700000000000000" pitchFamily="2" charset="-78"/>
              </a:rPr>
              <a:t>اقدامات اولیه جهت طراحی وپیاده سازی</a:t>
            </a:r>
            <a:r>
              <a:rPr lang="en-US" sz="3200" dirty="0">
                <a:solidFill>
                  <a:schemeClr val="accent5">
                    <a:lumMod val="75000"/>
                  </a:schemeClr>
                </a:solidFill>
                <a:cs typeface="B Titr" panose="00000700000000000000" pitchFamily="2" charset="-78"/>
              </a:rPr>
              <a:t>5s </a:t>
            </a:r>
            <a:endParaRPr lang="fa-IR" sz="3200" dirty="0">
              <a:solidFill>
                <a:schemeClr val="accent5">
                  <a:lumMod val="75000"/>
                </a:schemeClr>
              </a:solidFill>
              <a:cs typeface="B Titr" panose="00000700000000000000" pitchFamily="2" charset="-78"/>
            </a:endParaRPr>
          </a:p>
        </p:txBody>
      </p:sp>
      <p:sp>
        <p:nvSpPr>
          <p:cNvPr id="24579" name="Rectangle 4"/>
          <p:cNvSpPr>
            <a:spLocks noChangeArrowheads="1"/>
          </p:cNvSpPr>
          <p:nvPr/>
        </p:nvSpPr>
        <p:spPr bwMode="auto">
          <a:xfrm>
            <a:off x="2249488" y="1743075"/>
            <a:ext cx="6550025" cy="3324225"/>
          </a:xfrm>
          <a:prstGeom prst="rect">
            <a:avLst/>
          </a:prstGeom>
          <a:noFill/>
          <a:ln w="9525">
            <a:noFill/>
            <a:miter lim="800000"/>
            <a:headEnd/>
            <a:tailEnd/>
          </a:ln>
        </p:spPr>
        <p:txBody>
          <a:bodyPr wrap="none">
            <a:spAutoFit/>
          </a:bodyPr>
          <a:lstStyle/>
          <a:p>
            <a:pPr marL="285750" indent="-285750" algn="r" rtl="1">
              <a:lnSpc>
                <a:spcPct val="150000"/>
              </a:lnSpc>
              <a:buFont typeface="Wingdings" pitchFamily="2" charset="2"/>
              <a:buChar char="v"/>
            </a:pPr>
            <a:r>
              <a:rPr lang="fa-IR" sz="2800" b="1">
                <a:solidFill>
                  <a:srgbClr val="7030A0"/>
                </a:solidFill>
                <a:cs typeface="B Mitra" pitchFamily="2" charset="-78"/>
              </a:rPr>
              <a:t>شناسایی محیط اداری</a:t>
            </a:r>
          </a:p>
          <a:p>
            <a:pPr marL="285750" indent="-285750" algn="r" rtl="1">
              <a:lnSpc>
                <a:spcPct val="150000"/>
              </a:lnSpc>
              <a:buFont typeface="Wingdings" pitchFamily="2" charset="2"/>
              <a:buChar char="v"/>
            </a:pPr>
            <a:r>
              <a:rPr lang="fa-IR" sz="2800" b="1">
                <a:solidFill>
                  <a:srgbClr val="7030A0"/>
                </a:solidFill>
                <a:cs typeface="B Mitra" pitchFamily="2" charset="-78"/>
              </a:rPr>
              <a:t>آموزش پرسنل در خصوص اجرای </a:t>
            </a:r>
            <a:r>
              <a:rPr lang="en-US" sz="2800" b="1">
                <a:solidFill>
                  <a:srgbClr val="7030A0"/>
                </a:solidFill>
                <a:cs typeface="B Mitra" pitchFamily="2" charset="-78"/>
              </a:rPr>
              <a:t>S1</a:t>
            </a:r>
            <a:endParaRPr lang="fa-IR" sz="2800" b="1">
              <a:solidFill>
                <a:srgbClr val="7030A0"/>
              </a:solidFill>
              <a:cs typeface="B Mitra" pitchFamily="2" charset="-78"/>
            </a:endParaRPr>
          </a:p>
          <a:p>
            <a:pPr marL="285750" indent="-285750" algn="r" rtl="1">
              <a:lnSpc>
                <a:spcPct val="150000"/>
              </a:lnSpc>
              <a:buFont typeface="Wingdings" pitchFamily="2" charset="2"/>
              <a:buChar char="v"/>
            </a:pPr>
            <a:r>
              <a:rPr lang="fa-IR" sz="2800" b="1">
                <a:solidFill>
                  <a:srgbClr val="7030A0"/>
                </a:solidFill>
                <a:cs typeface="B Mitra" pitchFamily="2" charset="-78"/>
              </a:rPr>
              <a:t>تشکیل کمیته راهبری  5</a:t>
            </a:r>
            <a:r>
              <a:rPr lang="en-US" sz="2800" b="1">
                <a:solidFill>
                  <a:srgbClr val="7030A0"/>
                </a:solidFill>
                <a:cs typeface="B Mitra" pitchFamily="2" charset="-78"/>
              </a:rPr>
              <a:t>S </a:t>
            </a:r>
            <a:endParaRPr lang="fa-IR" sz="2800" b="1">
              <a:solidFill>
                <a:srgbClr val="7030A0"/>
              </a:solidFill>
              <a:cs typeface="B Mitra" pitchFamily="2" charset="-78"/>
            </a:endParaRPr>
          </a:p>
          <a:p>
            <a:pPr marL="285750" indent="-285750" algn="r" rtl="1">
              <a:lnSpc>
                <a:spcPct val="150000"/>
              </a:lnSpc>
              <a:buFont typeface="Wingdings" pitchFamily="2" charset="2"/>
              <a:buChar char="v"/>
            </a:pPr>
            <a:r>
              <a:rPr lang="fa-IR" sz="2800" b="1">
                <a:solidFill>
                  <a:srgbClr val="7030A0"/>
                </a:solidFill>
                <a:cs typeface="B Mitra" pitchFamily="2" charset="-78"/>
              </a:rPr>
              <a:t>اجرای </a:t>
            </a:r>
            <a:r>
              <a:rPr lang="en-US" sz="2800" b="1">
                <a:solidFill>
                  <a:srgbClr val="7030A0"/>
                </a:solidFill>
                <a:cs typeface="B Mitra" pitchFamily="2" charset="-78"/>
              </a:rPr>
              <a:t>S1 </a:t>
            </a:r>
            <a:r>
              <a:rPr lang="fa-IR" sz="2800" b="1">
                <a:solidFill>
                  <a:srgbClr val="7030A0"/>
                </a:solidFill>
                <a:cs typeface="B Mitra" pitchFamily="2" charset="-78"/>
              </a:rPr>
              <a:t>در مناطق پایلوت</a:t>
            </a:r>
          </a:p>
          <a:p>
            <a:pPr marL="285750" indent="-285750" algn="r" rtl="1">
              <a:lnSpc>
                <a:spcPct val="150000"/>
              </a:lnSpc>
              <a:buFont typeface="Wingdings" pitchFamily="2" charset="2"/>
              <a:buChar char="v"/>
            </a:pPr>
            <a:r>
              <a:rPr lang="fa-IR" sz="2800" b="1">
                <a:solidFill>
                  <a:srgbClr val="7030A0"/>
                </a:solidFill>
                <a:cs typeface="B Mitra" pitchFamily="2" charset="-78"/>
              </a:rPr>
              <a:t>ایجاد مقدمات اجرای گام اول 5</a:t>
            </a:r>
            <a:r>
              <a:rPr lang="en-US" sz="2800" b="1">
                <a:solidFill>
                  <a:srgbClr val="7030A0"/>
                </a:solidFill>
                <a:cs typeface="B Mitra" pitchFamily="2" charset="-78"/>
              </a:rPr>
              <a:t>S </a:t>
            </a:r>
            <a:r>
              <a:rPr lang="fa-IR" sz="2800" b="1">
                <a:solidFill>
                  <a:srgbClr val="7030A0"/>
                </a:solidFill>
                <a:cs typeface="B Mitra" pitchFamily="2" charset="-78"/>
              </a:rPr>
              <a:t>در منطقه پایلوت</a:t>
            </a: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71500" y="1071563"/>
            <a:ext cx="8229600" cy="5430837"/>
          </a:xfrm>
        </p:spPr>
        <p:txBody>
          <a:bodyPr>
            <a:normAutofit/>
          </a:bodyPr>
          <a:lstStyle/>
          <a:p>
            <a:pPr marL="0" algn="just" rtl="1" eaLnBrk="1" hangingPunct="1">
              <a:lnSpc>
                <a:spcPct val="115000"/>
              </a:lnSpc>
              <a:spcBef>
                <a:spcPts val="0"/>
              </a:spcBef>
              <a:spcAft>
                <a:spcPts val="1000"/>
              </a:spcAft>
              <a:buFont typeface="Arial" charset="0"/>
              <a:buNone/>
              <a:defRPr/>
            </a:pPr>
            <a:r>
              <a:rPr lang="fa-IR" dirty="0" smtClean="0">
                <a:ea typeface="Times New Roman"/>
                <a:cs typeface="B Titr"/>
              </a:rPr>
              <a:t>- </a:t>
            </a:r>
            <a:r>
              <a:rPr lang="fa-IR" dirty="0">
                <a:ea typeface="Times New Roman"/>
                <a:cs typeface="B Titr"/>
              </a:rPr>
              <a:t>چالشها:</a:t>
            </a:r>
            <a:endParaRPr lang="en-US" dirty="0">
              <a:ea typeface="Times New Roman"/>
              <a:cs typeface="Arial"/>
            </a:endParaRPr>
          </a:p>
          <a:p>
            <a:pPr marL="0" algn="just" rtl="1" eaLnBrk="1" hangingPunct="1">
              <a:lnSpc>
                <a:spcPct val="115000"/>
              </a:lnSpc>
              <a:spcBef>
                <a:spcPts val="0"/>
              </a:spcBef>
              <a:spcAft>
                <a:spcPts val="1000"/>
              </a:spcAft>
              <a:buFont typeface="Arial" charset="0"/>
              <a:buNone/>
              <a:defRPr/>
            </a:pPr>
            <a:r>
              <a:rPr lang="fa-IR" dirty="0" smtClean="0">
                <a:ea typeface="Times New Roman"/>
                <a:cs typeface="B Titr"/>
              </a:rPr>
              <a:t>الف ) عدم </a:t>
            </a:r>
            <a:r>
              <a:rPr lang="fa-IR" dirty="0">
                <a:ea typeface="Times New Roman"/>
                <a:cs typeface="B Titr"/>
              </a:rPr>
              <a:t>تناسب ساختار سازمانی با وظایف با توجه به فرهنگ و گستره جغرافیایی حوزه استحفاظی شرکت </a:t>
            </a:r>
            <a:r>
              <a:rPr lang="fa-IR" dirty="0" smtClean="0">
                <a:ea typeface="Times New Roman"/>
                <a:cs typeface="B Titr"/>
              </a:rPr>
              <a:t>و کمبود نیروی انسانی متخصص در کلیه بخشها</a:t>
            </a:r>
          </a:p>
          <a:p>
            <a:pPr marL="0" algn="just" rtl="1" eaLnBrk="1" hangingPunct="1">
              <a:lnSpc>
                <a:spcPct val="115000"/>
              </a:lnSpc>
              <a:spcBef>
                <a:spcPts val="0"/>
              </a:spcBef>
              <a:spcAft>
                <a:spcPts val="1000"/>
              </a:spcAft>
              <a:buFont typeface="Arial" charset="0"/>
              <a:buNone/>
              <a:defRPr/>
            </a:pPr>
            <a:endParaRPr lang="fa-IR" dirty="0" smtClean="0">
              <a:ea typeface="Times New Roman"/>
              <a:cs typeface="B Titr"/>
            </a:endParaRPr>
          </a:p>
          <a:p>
            <a:pPr marL="0" algn="just" rtl="1" eaLnBrk="1" hangingPunct="1">
              <a:lnSpc>
                <a:spcPct val="115000"/>
              </a:lnSpc>
              <a:spcBef>
                <a:spcPts val="0"/>
              </a:spcBef>
              <a:spcAft>
                <a:spcPts val="1000"/>
              </a:spcAft>
              <a:buFont typeface="Arial" charset="0"/>
              <a:buNone/>
              <a:defRPr/>
            </a:pPr>
            <a:r>
              <a:rPr lang="fa-IR" dirty="0" smtClean="0">
                <a:ea typeface="Times New Roman"/>
                <a:cs typeface="B Titr"/>
              </a:rPr>
              <a:t>ب ) نبود بودجه لازم جهت جاری سازی پروژه </a:t>
            </a:r>
            <a:r>
              <a:rPr lang="en-US" dirty="0" smtClean="0">
                <a:ea typeface="Times New Roman"/>
                <a:cs typeface="B Titr"/>
              </a:rPr>
              <a:t>5s</a:t>
            </a:r>
            <a:r>
              <a:rPr lang="fa-IR" dirty="0" smtClean="0">
                <a:ea typeface="Times New Roman"/>
                <a:cs typeface="B Titr"/>
              </a:rPr>
              <a:t> در سطح شرکت و نداشتن مشاور در این زمینه. </a:t>
            </a:r>
          </a:p>
          <a:p>
            <a:pPr marL="0" algn="just" rtl="1" eaLnBrk="1" hangingPunct="1">
              <a:lnSpc>
                <a:spcPct val="115000"/>
              </a:lnSpc>
              <a:spcBef>
                <a:spcPts val="0"/>
              </a:spcBef>
              <a:spcAft>
                <a:spcPts val="1000"/>
              </a:spcAft>
              <a:buFont typeface="Arial" charset="0"/>
              <a:buNone/>
              <a:defRPr/>
            </a:pPr>
            <a:endParaRPr lang="en-US" dirty="0">
              <a:ea typeface="Times New Roman"/>
              <a:cs typeface="Arial"/>
            </a:endParaRPr>
          </a:p>
          <a:p>
            <a:pPr algn="r" eaLnBrk="1" hangingPunct="1">
              <a:defRPr/>
            </a:pPr>
            <a:endParaRPr lang="en-US" dirty="0">
              <a:cs typeface="B Nazanin" panose="00000400000000000000" pitchFamily="2" charset="-78"/>
            </a:endParaRPr>
          </a:p>
        </p:txBody>
      </p:sp>
      <p:grpSp>
        <p:nvGrpSpPr>
          <p:cNvPr id="2" name="Group 3"/>
          <p:cNvGrpSpPr/>
          <p:nvPr/>
        </p:nvGrpSpPr>
        <p:grpSpPr>
          <a:xfrm>
            <a:off x="6572264" y="214290"/>
            <a:ext cx="2225023" cy="785025"/>
            <a:chOff x="6715183" y="0"/>
            <a:chExt cx="2225023" cy="785025"/>
          </a:xfrm>
          <a:scene3d>
            <a:camera prst="orthographicFront">
              <a:rot lat="0" lon="0" rev="0"/>
            </a:camera>
            <a:lightRig rig="chilly" dir="t">
              <a:rot lat="0" lon="0" rev="18480000"/>
            </a:lightRig>
          </a:scene3d>
        </p:grpSpPr>
        <p:sp>
          <p:nvSpPr>
            <p:cNvPr id="5" name="Oval 4"/>
            <p:cNvSpPr/>
            <p:nvPr/>
          </p:nvSpPr>
          <p:spPr>
            <a:xfrm>
              <a:off x="6715183" y="0"/>
              <a:ext cx="2225023" cy="785025"/>
            </a:xfrm>
            <a:prstGeom prst="ellipse">
              <a:avLst/>
            </a:prstGeom>
            <a:ln>
              <a:noFill/>
            </a:ln>
            <a:effectLst/>
            <a:sp3d prstMaterial="clear">
              <a:bevelT h="63500"/>
            </a:sp3d>
          </p:spPr>
          <p:style>
            <a:lnRef idx="0">
              <a:scrgbClr r="0" g="0" b="0"/>
            </a:lnRef>
            <a:fillRef idx="3">
              <a:schemeClr val="accent5">
                <a:hueOff val="-9933876"/>
                <a:satOff val="39811"/>
                <a:lumOff val="8628"/>
                <a:alphaOff val="0"/>
              </a:schemeClr>
            </a:fillRef>
            <a:effectRef idx="2">
              <a:scrgbClr r="0" g="0" b="0"/>
            </a:effectRef>
            <a:fontRef idx="minor">
              <a:schemeClr val="lt1"/>
            </a:fontRef>
          </p:style>
        </p:sp>
        <p:sp>
          <p:nvSpPr>
            <p:cNvPr id="6" name="Oval 4"/>
            <p:cNvSpPr/>
            <p:nvPr/>
          </p:nvSpPr>
          <p:spPr>
            <a:xfrm>
              <a:off x="7041030" y="114964"/>
              <a:ext cx="1573329" cy="555097"/>
            </a:xfrm>
            <a:prstGeom prst="rect">
              <a:avLst/>
            </a:prstGeom>
            <a:sp3d/>
          </p:spPr>
          <p:style>
            <a:lnRef idx="0">
              <a:scrgbClr r="0" g="0" b="0"/>
            </a:lnRef>
            <a:fillRef idx="0">
              <a:scrgbClr r="0" g="0" b="0"/>
            </a:fillRef>
            <a:effectRef idx="0">
              <a:scrgbClr r="0" g="0" b="0"/>
            </a:effectRef>
            <a:fontRef idx="minor">
              <a:schemeClr val="lt1"/>
            </a:fontRef>
          </p:style>
          <p:txBody>
            <a:bodyPr lIns="10160" tIns="10160" rIns="10160" bIns="10160" spcCol="1270" anchor="ctr">
              <a:scene3d>
                <a:camera prst="orthographicFront"/>
                <a:lightRig rig="glow" dir="tl">
                  <a:rot lat="0" lon="0" rev="5400000"/>
                </a:lightRig>
              </a:scene3d>
              <a:sp3d contourW="12700">
                <a:bevelT w="25400" h="25400"/>
                <a:contourClr>
                  <a:schemeClr val="accent6">
                    <a:shade val="73000"/>
                  </a:schemeClr>
                </a:contourClr>
              </a:sp3d>
            </a:bodyPr>
            <a:lstStyle/>
            <a:p>
              <a:pPr algn="ctr" defTabSz="711200" rtl="1">
                <a:lnSpc>
                  <a:spcPct val="90000"/>
                </a:lnSpc>
                <a:spcAft>
                  <a:spcPct val="35000"/>
                </a:spcAft>
                <a:defRPr/>
              </a:pPr>
              <a:r>
                <a:rPr lang="fa-IR" sz="1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Titr" pitchFamily="2" charset="-78"/>
                </a:rPr>
                <a:t>بودجه 98</a:t>
              </a:r>
            </a:p>
            <a:p>
              <a:pPr algn="ctr" defTabSz="711200" rtl="1">
                <a:lnSpc>
                  <a:spcPct val="90000"/>
                </a:lnSpc>
                <a:spcAft>
                  <a:spcPct val="35000"/>
                </a:spcAft>
                <a:defRPr/>
              </a:pPr>
              <a:r>
                <a:rPr lang="fa-IR" sz="1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Titr" pitchFamily="2" charset="-78"/>
                </a:rPr>
                <a:t>معاونت منابع انسانی</a:t>
              </a:r>
            </a:p>
          </p:txBody>
        </p:sp>
      </p:grpSp>
    </p:spTree>
    <p:extLst>
      <p:ext uri="{BB962C8B-B14F-4D97-AF65-F5344CB8AC3E}">
        <p14:creationId xmlns:p14="http://schemas.microsoft.com/office/powerpoint/2010/main" val="3550869545"/>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06.jpg"/>
          <p:cNvPicPr>
            <a:picLocks noChangeAspect="1"/>
          </p:cNvPicPr>
          <p:nvPr/>
        </p:nvPicPr>
        <p:blipFill>
          <a:blip r:embed="rId2" cstate="print">
            <a:grayscl/>
          </a:blip>
          <a:stretch>
            <a:fillRect/>
          </a:stretch>
        </p:blipFill>
        <p:spPr>
          <a:xfrm flipV="1">
            <a:off x="0" y="0"/>
            <a:ext cx="9144000" cy="6858000"/>
          </a:xfrm>
          <a:prstGeom prst="rect">
            <a:avLst/>
          </a:prstGeom>
        </p:spPr>
      </p:pic>
      <p:sp>
        <p:nvSpPr>
          <p:cNvPr id="39" name="Rounded Rectangle 38"/>
          <p:cNvSpPr/>
          <p:nvPr/>
        </p:nvSpPr>
        <p:spPr>
          <a:xfrm>
            <a:off x="1357290" y="857232"/>
            <a:ext cx="7632000" cy="142876"/>
          </a:xfrm>
          <a:prstGeom prst="roundRect">
            <a:avLst/>
          </a:prstGeom>
          <a:gradFill flip="none" rotWithShape="1">
            <a:gsLst>
              <a:gs pos="100000">
                <a:schemeClr val="accent2">
                  <a:lumMod val="20000"/>
                  <a:lumOff val="80000"/>
                  <a:alpha val="0"/>
                </a:schemeClr>
              </a:gs>
              <a:gs pos="100000">
                <a:schemeClr val="bg1">
                  <a:lumMod val="85000"/>
                </a:schemeClr>
              </a:gs>
              <a:gs pos="81000">
                <a:schemeClr val="accent2">
                  <a:lumMod val="40000"/>
                  <a:lumOff val="60000"/>
                </a:schemeClr>
              </a:gs>
              <a:gs pos="60000">
                <a:schemeClr val="accent2">
                  <a:lumMod val="60000"/>
                  <a:lumOff val="40000"/>
                </a:schemeClr>
              </a:gs>
              <a:gs pos="32000">
                <a:schemeClr val="accent2">
                  <a:lumMod val="75000"/>
                </a:schemeClr>
              </a:gs>
            </a:gsLst>
            <a:path path="circle">
              <a:fillToRect l="100000" t="100000"/>
            </a:path>
            <a:tileRect r="-100000" b="-100000"/>
          </a:gradFill>
          <a:ln>
            <a:noFill/>
          </a:ln>
          <a:effectLst>
            <a:outerShdw blurRad="149987" dist="250190" dir="8460000" algn="ctr">
              <a:srgbClr val="000000">
                <a:alpha val="28000"/>
              </a:srgbClr>
            </a:outerShdw>
          </a:effectLst>
        </p:spPr>
        <p:style>
          <a:lnRef idx="1">
            <a:schemeClr val="dk1"/>
          </a:lnRef>
          <a:fillRef idx="2">
            <a:schemeClr val="dk1"/>
          </a:fillRef>
          <a:effectRef idx="1">
            <a:schemeClr val="dk1"/>
          </a:effectRef>
          <a:fontRef idx="minor">
            <a:schemeClr val="dk1"/>
          </a:fontRef>
        </p:style>
        <p:txBody>
          <a:bodyPr rtlCol="0" anchor="ctr"/>
          <a:lstStyle/>
          <a:p>
            <a:r>
              <a:rPr lang="fa-IR" sz="2400" dirty="0">
                <a:solidFill>
                  <a:schemeClr val="bg1"/>
                </a:solidFill>
                <a:cs typeface="B Titr" pitchFamily="2" charset="-78"/>
              </a:rPr>
              <a:t>  </a:t>
            </a:r>
            <a:endParaRPr lang="en-US" sz="2400" dirty="0">
              <a:solidFill>
                <a:schemeClr val="bg1"/>
              </a:solidFill>
              <a:cs typeface="B Titr" pitchFamily="2" charset="-78"/>
            </a:endParaRPr>
          </a:p>
        </p:txBody>
      </p:sp>
      <p:sp>
        <p:nvSpPr>
          <p:cNvPr id="29" name="TextBox 28"/>
          <p:cNvSpPr txBox="1"/>
          <p:nvPr/>
        </p:nvSpPr>
        <p:spPr>
          <a:xfrm>
            <a:off x="928661" y="2500306"/>
            <a:ext cx="6858049" cy="707886"/>
          </a:xfrm>
          <a:prstGeom prst="rect">
            <a:avLst/>
          </a:prstGeom>
          <a:noFill/>
        </p:spPr>
        <p:txBody>
          <a:bodyPr wrap="square" rtlCol="0">
            <a:spAutoFit/>
          </a:bodyPr>
          <a:lstStyle/>
          <a:p>
            <a:pPr algn="ctr"/>
            <a:r>
              <a:rPr lang="fa-IR" sz="4000" dirty="0" smtClean="0">
                <a:solidFill>
                  <a:schemeClr val="tx2">
                    <a:lumMod val="60000"/>
                    <a:lumOff val="40000"/>
                  </a:schemeClr>
                </a:solidFill>
                <a:cs typeface="B Titr" pitchFamily="2" charset="-78"/>
              </a:rPr>
              <a:t>معاونت مالی وپشتیبانی</a:t>
            </a:r>
            <a:endParaRPr lang="en-US" sz="4000" dirty="0">
              <a:solidFill>
                <a:schemeClr val="tx2">
                  <a:lumMod val="60000"/>
                  <a:lumOff val="40000"/>
                </a:schemeClr>
              </a:solidFill>
              <a:cs typeface="B Titr"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right)">
                                      <p:cBhvr>
                                        <p:cTn id="7" dur="7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929924954"/>
              </p:ext>
            </p:extLst>
          </p:nvPr>
        </p:nvGraphicFramePr>
        <p:xfrm>
          <a:off x="0" y="229291"/>
          <a:ext cx="9127727" cy="6628708"/>
        </p:xfrm>
        <a:graphic>
          <a:graphicData uri="http://schemas.openxmlformats.org/drawingml/2006/table">
            <a:tbl>
              <a:tblPr firstRow="1" bandRow="1">
                <a:tableStyleId>{00A15C55-8517-42AA-B614-E9B94910E393}</a:tableStyleId>
              </a:tblPr>
              <a:tblGrid>
                <a:gridCol w="1760550">
                  <a:extLst>
                    <a:ext uri="{9D8B030D-6E8A-4147-A177-3AD203B41FA5}">
                      <a16:colId xmlns:a16="http://schemas.microsoft.com/office/drawing/2014/main" val="20000"/>
                    </a:ext>
                  </a:extLst>
                </a:gridCol>
                <a:gridCol w="219162">
                  <a:extLst>
                    <a:ext uri="{9D8B030D-6E8A-4147-A177-3AD203B41FA5}">
                      <a16:colId xmlns:a16="http://schemas.microsoft.com/office/drawing/2014/main" val="20001"/>
                    </a:ext>
                  </a:extLst>
                </a:gridCol>
                <a:gridCol w="3024336">
                  <a:extLst>
                    <a:ext uri="{9D8B030D-6E8A-4147-A177-3AD203B41FA5}">
                      <a16:colId xmlns:a16="http://schemas.microsoft.com/office/drawing/2014/main" val="20002"/>
                    </a:ext>
                  </a:extLst>
                </a:gridCol>
                <a:gridCol w="4123679">
                  <a:extLst>
                    <a:ext uri="{9D8B030D-6E8A-4147-A177-3AD203B41FA5}">
                      <a16:colId xmlns:a16="http://schemas.microsoft.com/office/drawing/2014/main" val="20003"/>
                    </a:ext>
                  </a:extLst>
                </a:gridCol>
              </a:tblGrid>
              <a:tr h="453200">
                <a:tc>
                  <a:txBody>
                    <a:bodyPr/>
                    <a:lstStyle/>
                    <a:p>
                      <a:pPr marL="0" algn="ctr" defTabSz="914400" rtl="1" eaLnBrk="1" latinLnBrk="0" hangingPunct="1"/>
                      <a:endParaRPr lang="en-US" sz="1600" b="1" kern="1200" dirty="0" smtClean="0">
                        <a:solidFill>
                          <a:schemeClr val="lt1"/>
                        </a:solidFill>
                        <a:latin typeface="+mn-lt"/>
                        <a:ea typeface="+mn-ea"/>
                        <a:cs typeface="B Titr" panose="00000700000000000000" pitchFamily="2" charset="-78"/>
                      </a:endParaRPr>
                    </a:p>
                  </a:txBody>
                  <a:tcPr anchor="ctr">
                    <a:solidFill>
                      <a:srgbClr val="FF0000"/>
                    </a:solidFill>
                  </a:tcPr>
                </a:tc>
                <a:tc>
                  <a:txBody>
                    <a:bodyPr/>
                    <a:lstStyle/>
                    <a:p>
                      <a:pPr marL="0" marR="0" indent="0" algn="ctr" defTabSz="457200" rtl="1" eaLnBrk="1" fontAlgn="auto" latinLnBrk="0" hangingPunct="1">
                        <a:lnSpc>
                          <a:spcPct val="100000"/>
                        </a:lnSpc>
                        <a:spcBef>
                          <a:spcPts val="0"/>
                        </a:spcBef>
                        <a:spcAft>
                          <a:spcPts val="0"/>
                        </a:spcAft>
                        <a:buClrTx/>
                        <a:buSzTx/>
                        <a:buFontTx/>
                        <a:buNone/>
                        <a:tabLst/>
                        <a:defRPr/>
                      </a:pPr>
                      <a:endParaRPr lang="en-US" sz="1600" b="1" dirty="0" smtClean="0">
                        <a:solidFill>
                          <a:schemeClr val="bg1"/>
                        </a:solidFill>
                        <a:cs typeface="B Titr" panose="00000700000000000000" pitchFamily="2" charset="-78"/>
                      </a:endParaRPr>
                    </a:p>
                  </a:txBody>
                  <a:tcPr anchor="ctr">
                    <a:solidFill>
                      <a:srgbClr val="FF0000"/>
                    </a:solidFill>
                  </a:tcPr>
                </a:tc>
                <a:tc>
                  <a:txBody>
                    <a:bodyPr/>
                    <a:lstStyle/>
                    <a:p>
                      <a:pPr algn="ctr" rtl="1"/>
                      <a:r>
                        <a:rPr lang="fa-IR" sz="1600" dirty="0" smtClean="0">
                          <a:solidFill>
                            <a:srgbClr val="002060"/>
                          </a:solidFill>
                          <a:cs typeface="B Titr" panose="00000700000000000000" pitchFamily="2" charset="-78"/>
                        </a:rPr>
                        <a:t>هشت</a:t>
                      </a:r>
                      <a:r>
                        <a:rPr lang="fa-IR" sz="1600" baseline="0" dirty="0" smtClean="0">
                          <a:solidFill>
                            <a:srgbClr val="002060"/>
                          </a:solidFill>
                          <a:cs typeface="B Titr" panose="00000700000000000000" pitchFamily="2" charset="-78"/>
                        </a:rPr>
                        <a:t> </a:t>
                      </a:r>
                      <a:r>
                        <a:rPr lang="fa-IR" sz="1600" dirty="0" smtClean="0">
                          <a:solidFill>
                            <a:srgbClr val="002060"/>
                          </a:solidFill>
                          <a:cs typeface="B Titr" panose="00000700000000000000" pitchFamily="2" charset="-78"/>
                        </a:rPr>
                        <a:t> ماهه اول 97</a:t>
                      </a:r>
                      <a:endParaRPr lang="en-US" sz="1600" b="1" dirty="0">
                        <a:solidFill>
                          <a:srgbClr val="002060"/>
                        </a:solidFill>
                        <a:cs typeface="B Titr" panose="00000700000000000000" pitchFamily="2" charset="-78"/>
                      </a:endParaRPr>
                    </a:p>
                  </a:txBody>
                  <a:tcPr anchor="ctr">
                    <a:solidFill>
                      <a:srgbClr val="FF0000"/>
                    </a:solidFill>
                  </a:tcPr>
                </a:tc>
                <a:tc>
                  <a:txBody>
                    <a:bodyPr/>
                    <a:lstStyle/>
                    <a:p>
                      <a:pPr algn="ctr" rtl="1"/>
                      <a:r>
                        <a:rPr lang="fa-IR" sz="1600" dirty="0" smtClean="0">
                          <a:cs typeface="B Titr" panose="00000700000000000000" pitchFamily="2" charset="-78"/>
                        </a:rPr>
                        <a:t>شرح</a:t>
                      </a:r>
                      <a:endParaRPr lang="en-US" sz="1600" b="1" dirty="0">
                        <a:solidFill>
                          <a:schemeClr val="bg1"/>
                        </a:solidFill>
                        <a:cs typeface="B Titr" panose="00000700000000000000" pitchFamily="2" charset="-78"/>
                      </a:endParaRPr>
                    </a:p>
                  </a:txBody>
                  <a:tcPr anchor="ctr">
                    <a:solidFill>
                      <a:srgbClr val="FF0000"/>
                    </a:solidFill>
                  </a:tcPr>
                </a:tc>
                <a:extLst>
                  <a:ext uri="{0D108BD9-81ED-4DB2-BD59-A6C34878D82A}">
                    <a16:rowId xmlns:a16="http://schemas.microsoft.com/office/drawing/2014/main" val="10000"/>
                  </a:ext>
                </a:extLst>
              </a:tr>
              <a:tr h="453200">
                <a:tc>
                  <a:txBody>
                    <a:bodyPr/>
                    <a:lstStyle/>
                    <a:p>
                      <a:pPr algn="ctr" rtl="1"/>
                      <a:endParaRPr lang="en-US" sz="1800" b="1" dirty="0">
                        <a:solidFill>
                          <a:schemeClr val="bg2"/>
                        </a:solidFill>
                        <a:cs typeface="B Titr" panose="00000700000000000000" pitchFamily="2" charset="-78"/>
                      </a:endParaRPr>
                    </a:p>
                  </a:txBody>
                  <a:tcPr anchor="ctr"/>
                </a:tc>
                <a:tc>
                  <a:txBody>
                    <a:bodyPr/>
                    <a:lstStyle/>
                    <a:p>
                      <a:pPr algn="ctr" rtl="1"/>
                      <a:endParaRPr lang="en-US" sz="1800" b="1" dirty="0">
                        <a:solidFill>
                          <a:schemeClr val="bg1">
                            <a:lumMod val="85000"/>
                            <a:lumOff val="15000"/>
                          </a:schemeClr>
                        </a:solidFill>
                        <a:cs typeface="B Titr" panose="00000700000000000000" pitchFamily="2" charset="-78"/>
                      </a:endParaRPr>
                    </a:p>
                  </a:txBody>
                  <a:tcPr anchor="ctr"/>
                </a:tc>
                <a:tc>
                  <a:txBody>
                    <a:bodyPr/>
                    <a:lstStyle/>
                    <a:p>
                      <a:pPr algn="ctr" rtl="1"/>
                      <a:r>
                        <a:rPr lang="fa-IR" sz="1800" b="1" dirty="0" smtClean="0">
                          <a:solidFill>
                            <a:srgbClr val="002060"/>
                          </a:solidFill>
                          <a:cs typeface="B Titr" panose="00000700000000000000" pitchFamily="2" charset="-78"/>
                        </a:rPr>
                        <a:t>14.17</a:t>
                      </a:r>
                      <a:endParaRPr lang="en-US" sz="1800" b="1" dirty="0">
                        <a:solidFill>
                          <a:srgbClr val="002060"/>
                        </a:solidFill>
                        <a:cs typeface="B Titr" panose="00000700000000000000" pitchFamily="2" charset="-78"/>
                      </a:endParaRPr>
                    </a:p>
                  </a:txBody>
                  <a:tcPr anchor="ctr"/>
                </a:tc>
                <a:tc>
                  <a:txBody>
                    <a:bodyPr/>
                    <a:lstStyle/>
                    <a:p>
                      <a:pPr marL="0" algn="ctr" rtl="1" eaLnBrk="1" latinLnBrk="0" hangingPunct="1"/>
                      <a:r>
                        <a:rPr kumimoji="0" lang="fa-IR" sz="1800" kern="1200" dirty="0" smtClean="0">
                          <a:ln>
                            <a:noFill/>
                          </a:ln>
                          <a:effectLst/>
                          <a:cs typeface="B Titr" panose="00000700000000000000" pitchFamily="2" charset="-78"/>
                        </a:rPr>
                        <a:t>درصد</a:t>
                      </a:r>
                      <a:r>
                        <a:rPr kumimoji="0" lang="fa-IR" sz="1800" kern="1200" baseline="0" dirty="0" smtClean="0">
                          <a:ln>
                            <a:noFill/>
                          </a:ln>
                          <a:effectLst/>
                          <a:cs typeface="B Titr" panose="00000700000000000000" pitchFamily="2" charset="-78"/>
                        </a:rPr>
                        <a:t> تلفات</a:t>
                      </a:r>
                      <a:endParaRPr kumimoji="0" lang="fa-IR" sz="1800" b="1" kern="1200" dirty="0">
                        <a:ln>
                          <a:noFill/>
                        </a:ln>
                        <a:solidFill>
                          <a:schemeClr val="bg1"/>
                        </a:solidFill>
                        <a:effectLst/>
                        <a:latin typeface="+mn-lt"/>
                        <a:ea typeface="+mn-ea"/>
                        <a:cs typeface="B Titr" panose="00000700000000000000" pitchFamily="2" charset="-78"/>
                      </a:endParaRPr>
                    </a:p>
                  </a:txBody>
                  <a:tcPr anchor="ctr"/>
                </a:tc>
                <a:extLst>
                  <a:ext uri="{0D108BD9-81ED-4DB2-BD59-A6C34878D82A}">
                    <a16:rowId xmlns:a16="http://schemas.microsoft.com/office/drawing/2014/main" val="10001"/>
                  </a:ext>
                </a:extLst>
              </a:tr>
              <a:tr h="453200">
                <a:tc>
                  <a:txBody>
                    <a:bodyPr/>
                    <a:lstStyle/>
                    <a:p>
                      <a:pPr algn="ctr" rtl="1"/>
                      <a:endParaRPr lang="en-US" sz="1800" b="1" dirty="0">
                        <a:solidFill>
                          <a:schemeClr val="bg2"/>
                        </a:solidFill>
                        <a:cs typeface="B Titr" panose="00000700000000000000" pitchFamily="2" charset="-78"/>
                      </a:endParaRPr>
                    </a:p>
                  </a:txBody>
                  <a:tcPr anchor="ctr"/>
                </a:tc>
                <a:tc>
                  <a:txBody>
                    <a:bodyPr/>
                    <a:lstStyle/>
                    <a:p>
                      <a:pPr algn="ctr" rtl="1"/>
                      <a:endParaRPr lang="en-US" sz="1800" b="1" dirty="0">
                        <a:solidFill>
                          <a:schemeClr val="bg1">
                            <a:lumMod val="85000"/>
                            <a:lumOff val="15000"/>
                          </a:schemeClr>
                        </a:solidFill>
                        <a:cs typeface="B Titr" panose="00000700000000000000" pitchFamily="2" charset="-78"/>
                      </a:endParaRPr>
                    </a:p>
                  </a:txBody>
                  <a:tcPr anchor="ctr"/>
                </a:tc>
                <a:tc>
                  <a:txBody>
                    <a:bodyPr/>
                    <a:lstStyle/>
                    <a:p>
                      <a:pPr algn="ctr" rtl="1"/>
                      <a:r>
                        <a:rPr lang="fa-IR" sz="1800" b="1" dirty="0" smtClean="0">
                          <a:solidFill>
                            <a:srgbClr val="002060"/>
                          </a:solidFill>
                          <a:cs typeface="B Titr" panose="00000700000000000000" pitchFamily="2" charset="-78"/>
                        </a:rPr>
                        <a:t>93.53  (96.73)</a:t>
                      </a:r>
                      <a:endParaRPr lang="en-US" sz="1800" b="1" dirty="0">
                        <a:solidFill>
                          <a:srgbClr val="002060"/>
                        </a:solidFill>
                        <a:cs typeface="B Titr" panose="00000700000000000000" pitchFamily="2" charset="-78"/>
                      </a:endParaRPr>
                    </a:p>
                  </a:txBody>
                  <a:tcPr anchor="ctr"/>
                </a:tc>
                <a:tc>
                  <a:txBody>
                    <a:bodyPr/>
                    <a:lstStyle/>
                    <a:p>
                      <a:pPr marL="0" algn="ctr" rtl="1" eaLnBrk="1" latinLnBrk="0" hangingPunct="1"/>
                      <a:r>
                        <a:rPr kumimoji="0" lang="fa-IR" sz="1800" kern="1200" dirty="0" smtClean="0">
                          <a:ln>
                            <a:noFill/>
                          </a:ln>
                          <a:effectLst/>
                          <a:cs typeface="B Titr" panose="00000700000000000000" pitchFamily="2" charset="-78"/>
                        </a:rPr>
                        <a:t>درصد وصول مطالبات</a:t>
                      </a:r>
                      <a:endParaRPr kumimoji="0" lang="fa-IR" sz="1800" b="1" kern="1200" dirty="0">
                        <a:ln>
                          <a:noFill/>
                        </a:ln>
                        <a:solidFill>
                          <a:schemeClr val="bg1"/>
                        </a:solidFill>
                        <a:effectLst/>
                        <a:latin typeface="+mn-lt"/>
                        <a:ea typeface="+mn-ea"/>
                        <a:cs typeface="B Titr" panose="00000700000000000000" pitchFamily="2" charset="-78"/>
                      </a:endParaRPr>
                    </a:p>
                  </a:txBody>
                  <a:tcPr anchor="ctr"/>
                </a:tc>
                <a:extLst>
                  <a:ext uri="{0D108BD9-81ED-4DB2-BD59-A6C34878D82A}">
                    <a16:rowId xmlns:a16="http://schemas.microsoft.com/office/drawing/2014/main" val="10002"/>
                  </a:ext>
                </a:extLst>
              </a:tr>
              <a:tr h="453200">
                <a:tc>
                  <a:txBody>
                    <a:bodyPr/>
                    <a:lstStyle/>
                    <a:p>
                      <a:pPr algn="ctr" rtl="1"/>
                      <a:endParaRPr lang="en-US" sz="1800" b="1" dirty="0">
                        <a:solidFill>
                          <a:schemeClr val="bg2"/>
                        </a:solidFill>
                        <a:cs typeface="B Titr" panose="00000700000000000000" pitchFamily="2" charset="-78"/>
                      </a:endParaRPr>
                    </a:p>
                  </a:txBody>
                  <a:tcPr anchor="ctr"/>
                </a:tc>
                <a:tc>
                  <a:txBody>
                    <a:bodyPr/>
                    <a:lstStyle/>
                    <a:p>
                      <a:pPr algn="ctr" rtl="1"/>
                      <a:endParaRPr lang="fa-IR" sz="1800" b="1" dirty="0" smtClean="0">
                        <a:solidFill>
                          <a:schemeClr val="bg1">
                            <a:lumMod val="85000"/>
                            <a:lumOff val="15000"/>
                          </a:schemeClr>
                        </a:solidFill>
                        <a:cs typeface="B Titr" panose="00000700000000000000" pitchFamily="2" charset="-78"/>
                      </a:endParaRPr>
                    </a:p>
                  </a:txBody>
                  <a:tcPr anchor="ctr"/>
                </a:tc>
                <a:tc>
                  <a:txBody>
                    <a:bodyPr/>
                    <a:lstStyle/>
                    <a:p>
                      <a:pPr algn="ctr" rtl="1"/>
                      <a:r>
                        <a:rPr lang="fa-IR" sz="1800" b="1" dirty="0" smtClean="0">
                          <a:solidFill>
                            <a:srgbClr val="002060"/>
                          </a:solidFill>
                          <a:cs typeface="B Titr" panose="00000700000000000000" pitchFamily="2" charset="-78"/>
                        </a:rPr>
                        <a:t>3.652.708</a:t>
                      </a:r>
                      <a:endParaRPr lang="en-US" sz="1800" b="1" dirty="0">
                        <a:solidFill>
                          <a:srgbClr val="002060"/>
                        </a:solidFill>
                        <a:cs typeface="B Titr" panose="00000700000000000000" pitchFamily="2" charset="-78"/>
                      </a:endParaRPr>
                    </a:p>
                  </a:txBody>
                  <a:tcPr anchor="ctr"/>
                </a:tc>
                <a:tc>
                  <a:txBody>
                    <a:bodyPr/>
                    <a:lstStyle/>
                    <a:p>
                      <a:pPr marL="0" algn="ctr" rtl="1" eaLnBrk="1" latinLnBrk="0" hangingPunct="1"/>
                      <a:r>
                        <a:rPr kumimoji="0" lang="fa-IR" sz="1800" kern="1200" dirty="0" smtClean="0">
                          <a:ln>
                            <a:noFill/>
                          </a:ln>
                          <a:effectLst/>
                          <a:cs typeface="B Titr" panose="00000700000000000000" pitchFamily="2" charset="-78"/>
                        </a:rPr>
                        <a:t>مانده بدهی (هزار ریال)</a:t>
                      </a:r>
                      <a:endParaRPr kumimoji="0" lang="fa-IR" sz="1800" b="1" kern="1200" dirty="0">
                        <a:ln>
                          <a:noFill/>
                        </a:ln>
                        <a:solidFill>
                          <a:schemeClr val="bg1"/>
                        </a:solidFill>
                        <a:effectLst/>
                        <a:latin typeface="+mn-lt"/>
                        <a:ea typeface="+mn-ea"/>
                        <a:cs typeface="B Titr" panose="00000700000000000000" pitchFamily="2" charset="-78"/>
                      </a:endParaRPr>
                    </a:p>
                  </a:txBody>
                  <a:tcPr anchor="ctr"/>
                </a:tc>
                <a:extLst>
                  <a:ext uri="{0D108BD9-81ED-4DB2-BD59-A6C34878D82A}">
                    <a16:rowId xmlns:a16="http://schemas.microsoft.com/office/drawing/2014/main" val="10003"/>
                  </a:ext>
                </a:extLst>
              </a:tr>
              <a:tr h="453200">
                <a:tc>
                  <a:txBody>
                    <a:bodyPr/>
                    <a:lstStyle/>
                    <a:p>
                      <a:pPr marL="0" algn="ctr" defTabSz="914400" rtl="1" eaLnBrk="1" latinLnBrk="0" hangingPunct="1"/>
                      <a:endParaRPr lang="en-US" sz="1800" b="1" kern="1200" dirty="0">
                        <a:solidFill>
                          <a:schemeClr val="bg2"/>
                        </a:solidFill>
                        <a:latin typeface="+mn-lt"/>
                        <a:ea typeface="+mn-ea"/>
                        <a:cs typeface="B Titr" panose="00000700000000000000" pitchFamily="2" charset="-78"/>
                      </a:endParaRPr>
                    </a:p>
                  </a:txBody>
                  <a:tcPr anchor="ctr"/>
                </a:tc>
                <a:tc>
                  <a:txBody>
                    <a:bodyPr/>
                    <a:lstStyle/>
                    <a:p>
                      <a:pPr algn="ctr" rtl="1"/>
                      <a:endParaRPr lang="en-US" sz="1800" b="1" dirty="0">
                        <a:solidFill>
                          <a:schemeClr val="bg1">
                            <a:lumMod val="85000"/>
                            <a:lumOff val="15000"/>
                          </a:schemeClr>
                        </a:solidFill>
                        <a:cs typeface="B Titr" panose="00000700000000000000" pitchFamily="2" charset="-78"/>
                      </a:endParaRPr>
                    </a:p>
                  </a:txBody>
                  <a:tcPr anchor="ctr"/>
                </a:tc>
                <a:tc>
                  <a:txBody>
                    <a:bodyPr/>
                    <a:lstStyle/>
                    <a:p>
                      <a:pPr algn="ctr" rtl="1"/>
                      <a:r>
                        <a:rPr lang="fa-IR" sz="1800" b="1" dirty="0" smtClean="0">
                          <a:solidFill>
                            <a:srgbClr val="002060"/>
                          </a:solidFill>
                          <a:cs typeface="B Titr" panose="00000700000000000000" pitchFamily="2" charset="-78"/>
                        </a:rPr>
                        <a:t>583.416</a:t>
                      </a:r>
                      <a:endParaRPr lang="en-US" sz="1800" b="1" dirty="0">
                        <a:solidFill>
                          <a:srgbClr val="002060"/>
                        </a:solidFill>
                        <a:cs typeface="B Titr" panose="00000700000000000000" pitchFamily="2" charset="-78"/>
                      </a:endParaRPr>
                    </a:p>
                  </a:txBody>
                  <a:tcPr anchor="ctr"/>
                </a:tc>
                <a:tc>
                  <a:txBody>
                    <a:bodyPr/>
                    <a:lstStyle/>
                    <a:p>
                      <a:pPr marL="0" algn="ctr" rtl="1" eaLnBrk="1" latinLnBrk="0" hangingPunct="1"/>
                      <a:r>
                        <a:rPr kumimoji="0" lang="fa-IR" sz="1800" kern="1200" dirty="0" smtClean="0">
                          <a:ln>
                            <a:noFill/>
                          </a:ln>
                          <a:effectLst/>
                          <a:cs typeface="B Titr" panose="00000700000000000000" pitchFamily="2" charset="-78"/>
                        </a:rPr>
                        <a:t>میزان عوارض برق وصول شده </a:t>
                      </a:r>
                      <a:endParaRPr kumimoji="0" lang="fa-IR" sz="1800" b="1" kern="1200" dirty="0">
                        <a:ln>
                          <a:noFill/>
                        </a:ln>
                        <a:solidFill>
                          <a:schemeClr val="bg1"/>
                        </a:solidFill>
                        <a:effectLst/>
                        <a:latin typeface="+mn-lt"/>
                        <a:ea typeface="+mn-ea"/>
                        <a:cs typeface="B Titr" panose="00000700000000000000" pitchFamily="2" charset="-78"/>
                      </a:endParaRPr>
                    </a:p>
                  </a:txBody>
                  <a:tcPr anchor="ctr"/>
                </a:tc>
                <a:extLst>
                  <a:ext uri="{0D108BD9-81ED-4DB2-BD59-A6C34878D82A}">
                    <a16:rowId xmlns:a16="http://schemas.microsoft.com/office/drawing/2014/main" val="10004"/>
                  </a:ext>
                </a:extLst>
              </a:tr>
              <a:tr h="378179">
                <a:tc>
                  <a:txBody>
                    <a:bodyPr/>
                    <a:lstStyle/>
                    <a:p>
                      <a:pPr algn="ctr" rtl="1"/>
                      <a:endParaRPr lang="en-US" sz="1800" b="1" dirty="0">
                        <a:solidFill>
                          <a:schemeClr val="bg2"/>
                        </a:solidFill>
                        <a:cs typeface="B Titr" panose="00000700000000000000" pitchFamily="2" charset="-78"/>
                      </a:endParaRPr>
                    </a:p>
                  </a:txBody>
                  <a:tcPr anchor="ctr"/>
                </a:tc>
                <a:tc>
                  <a:txBody>
                    <a:bodyPr/>
                    <a:lstStyle/>
                    <a:p>
                      <a:pPr algn="ctr" rtl="1"/>
                      <a:endParaRPr lang="en-US" sz="1800" b="1" dirty="0">
                        <a:solidFill>
                          <a:schemeClr val="bg1">
                            <a:lumMod val="85000"/>
                            <a:lumOff val="15000"/>
                          </a:schemeClr>
                        </a:solidFill>
                        <a:cs typeface="B Titr" panose="00000700000000000000" pitchFamily="2" charset="-78"/>
                      </a:endParaRPr>
                    </a:p>
                  </a:txBody>
                  <a:tcPr anchor="ctr"/>
                </a:tc>
                <a:tc>
                  <a:txBody>
                    <a:bodyPr/>
                    <a:lstStyle/>
                    <a:p>
                      <a:pPr algn="ctr" rtl="1"/>
                      <a:r>
                        <a:rPr lang="fa-IR" sz="1800" b="1" dirty="0" smtClean="0">
                          <a:solidFill>
                            <a:srgbClr val="002060"/>
                          </a:solidFill>
                          <a:cs typeface="B Titr" panose="00000700000000000000" pitchFamily="2" charset="-78"/>
                        </a:rPr>
                        <a:t>713.814</a:t>
                      </a:r>
                      <a:endParaRPr lang="en-US" sz="1800" b="1" dirty="0">
                        <a:solidFill>
                          <a:srgbClr val="002060"/>
                        </a:solidFill>
                        <a:cs typeface="B Titr" panose="00000700000000000000" pitchFamily="2" charset="-78"/>
                      </a:endParaRPr>
                    </a:p>
                  </a:txBody>
                  <a:tcPr anchor="ct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1800" kern="1200" dirty="0" smtClean="0">
                          <a:ln>
                            <a:noFill/>
                          </a:ln>
                          <a:solidFill>
                            <a:schemeClr val="dk1"/>
                          </a:solidFill>
                          <a:effectLst/>
                          <a:latin typeface="+mn-lt"/>
                          <a:ea typeface="+mn-ea"/>
                          <a:cs typeface="B Titr" panose="00000700000000000000" pitchFamily="2" charset="-78"/>
                        </a:rPr>
                        <a:t>عوارض و مالیات بر ارزش افزوده وصول شده</a:t>
                      </a:r>
                      <a:endParaRPr kumimoji="0" lang="fa-IR" sz="1800" kern="1200" dirty="0">
                        <a:ln>
                          <a:noFill/>
                        </a:ln>
                        <a:solidFill>
                          <a:schemeClr val="dk1"/>
                        </a:solidFill>
                        <a:effectLst/>
                        <a:latin typeface="+mn-lt"/>
                        <a:ea typeface="+mn-ea"/>
                        <a:cs typeface="B Titr" panose="00000700000000000000" pitchFamily="2" charset="-78"/>
                      </a:endParaRPr>
                    </a:p>
                  </a:txBody>
                  <a:tcPr anchor="ctr"/>
                </a:tc>
                <a:extLst>
                  <a:ext uri="{0D108BD9-81ED-4DB2-BD59-A6C34878D82A}">
                    <a16:rowId xmlns:a16="http://schemas.microsoft.com/office/drawing/2014/main" val="10005"/>
                  </a:ext>
                </a:extLst>
              </a:tr>
              <a:tr h="573783">
                <a:tc>
                  <a:txBody>
                    <a:bodyPr/>
                    <a:lstStyle/>
                    <a:p>
                      <a:pPr algn="ctr" rtl="1"/>
                      <a:endParaRPr lang="en-US" sz="1800" b="1" dirty="0">
                        <a:solidFill>
                          <a:schemeClr val="bg2"/>
                        </a:solidFill>
                        <a:cs typeface="B Titr" panose="00000700000000000000" pitchFamily="2" charset="-78"/>
                      </a:endParaRPr>
                    </a:p>
                  </a:txBody>
                  <a:tcPr anchor="ctr"/>
                </a:tc>
                <a:tc>
                  <a:txBody>
                    <a:bodyPr/>
                    <a:lstStyle/>
                    <a:p>
                      <a:pPr algn="ctr" rtl="1"/>
                      <a:endParaRPr lang="en-US" sz="1800" b="1" dirty="0">
                        <a:solidFill>
                          <a:schemeClr val="bg1">
                            <a:lumMod val="85000"/>
                            <a:lumOff val="15000"/>
                          </a:schemeClr>
                        </a:solidFill>
                        <a:cs typeface="B Titr" panose="00000700000000000000" pitchFamily="2" charset="-78"/>
                      </a:endParaRPr>
                    </a:p>
                  </a:txBody>
                  <a:tcPr anchor="ctr"/>
                </a:tc>
                <a:tc>
                  <a:txBody>
                    <a:bodyPr/>
                    <a:lstStyle/>
                    <a:p>
                      <a:pPr algn="ctr" rtl="1"/>
                      <a:r>
                        <a:rPr lang="fa-IR" sz="1800" b="1" dirty="0" smtClean="0">
                          <a:solidFill>
                            <a:srgbClr val="002060"/>
                          </a:solidFill>
                          <a:cs typeface="B Titr" panose="00000700000000000000" pitchFamily="2" charset="-78"/>
                        </a:rPr>
                        <a:t>15.711</a:t>
                      </a:r>
                      <a:endParaRPr lang="en-US" sz="1800" b="1" dirty="0">
                        <a:solidFill>
                          <a:srgbClr val="002060"/>
                        </a:solidFill>
                        <a:cs typeface="B Titr" panose="00000700000000000000" pitchFamily="2" charset="-78"/>
                      </a:endParaRPr>
                    </a:p>
                  </a:txBody>
                  <a:tcPr anchor="ct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a-IR" sz="1800" kern="1200" dirty="0" smtClean="0">
                          <a:ln>
                            <a:noFill/>
                          </a:ln>
                          <a:effectLst/>
                          <a:cs typeface="B Titr" panose="00000700000000000000" pitchFamily="2" charset="-78"/>
                        </a:rPr>
                        <a:t>بیمه وصول</a:t>
                      </a:r>
                      <a:r>
                        <a:rPr kumimoji="0" lang="fa-IR" sz="1800" kern="1200" baseline="0" dirty="0" smtClean="0">
                          <a:ln>
                            <a:noFill/>
                          </a:ln>
                          <a:effectLst/>
                          <a:cs typeface="B Titr" panose="00000700000000000000" pitchFamily="2" charset="-78"/>
                        </a:rPr>
                        <a:t> شده مشترکین</a:t>
                      </a:r>
                      <a:endParaRPr kumimoji="0" lang="fa-IR" sz="1800" b="1" kern="1200" dirty="0" smtClean="0">
                        <a:ln>
                          <a:noFill/>
                        </a:ln>
                        <a:solidFill>
                          <a:schemeClr val="bg1"/>
                        </a:solidFill>
                        <a:effectLst/>
                        <a:latin typeface="+mn-lt"/>
                        <a:ea typeface="+mn-ea"/>
                        <a:cs typeface="B Titr" panose="00000700000000000000" pitchFamily="2" charset="-78"/>
                      </a:endParaRPr>
                    </a:p>
                  </a:txBody>
                  <a:tcPr anchor="ctr"/>
                </a:tc>
                <a:extLst>
                  <a:ext uri="{0D108BD9-81ED-4DB2-BD59-A6C34878D82A}">
                    <a16:rowId xmlns:a16="http://schemas.microsoft.com/office/drawing/2014/main" val="1491516650"/>
                  </a:ext>
                </a:extLst>
              </a:tr>
              <a:tr h="378179">
                <a:tc>
                  <a:txBody>
                    <a:bodyPr/>
                    <a:lstStyle/>
                    <a:p>
                      <a:pPr algn="ctr" rtl="1"/>
                      <a:endParaRPr lang="en-US" sz="1800" b="1" dirty="0">
                        <a:solidFill>
                          <a:schemeClr val="bg2"/>
                        </a:solidFill>
                        <a:cs typeface="B Titr" panose="00000700000000000000" pitchFamily="2" charset="-78"/>
                      </a:endParaRPr>
                    </a:p>
                  </a:txBody>
                  <a:tcPr anchor="ctr"/>
                </a:tc>
                <a:tc>
                  <a:txBody>
                    <a:bodyPr/>
                    <a:lstStyle/>
                    <a:p>
                      <a:pPr algn="ctr" rtl="1"/>
                      <a:endParaRPr lang="en-US" sz="1800" b="1" dirty="0">
                        <a:solidFill>
                          <a:schemeClr val="bg1">
                            <a:lumMod val="85000"/>
                            <a:lumOff val="15000"/>
                          </a:schemeClr>
                        </a:solidFill>
                        <a:cs typeface="B Titr" panose="00000700000000000000" pitchFamily="2" charset="-78"/>
                      </a:endParaRPr>
                    </a:p>
                  </a:txBody>
                  <a:tcPr anchor="ctr"/>
                </a:tc>
                <a:tc>
                  <a:txBody>
                    <a:bodyPr/>
                    <a:lstStyle/>
                    <a:p>
                      <a:pPr algn="ctr" rtl="1"/>
                      <a:r>
                        <a:rPr lang="fa-IR" sz="1800" b="1" dirty="0" smtClean="0">
                          <a:solidFill>
                            <a:srgbClr val="002060"/>
                          </a:solidFill>
                          <a:cs typeface="B Titr" panose="00000700000000000000" pitchFamily="2" charset="-78"/>
                        </a:rPr>
                        <a:t>991</a:t>
                      </a:r>
                      <a:endParaRPr lang="en-US" sz="1800" b="1" dirty="0">
                        <a:solidFill>
                          <a:srgbClr val="002060"/>
                        </a:solidFill>
                        <a:cs typeface="B Titr" panose="00000700000000000000" pitchFamily="2" charset="-78"/>
                      </a:endParaRPr>
                    </a:p>
                  </a:txBody>
                  <a:tcPr anchor="ctr"/>
                </a:tc>
                <a:tc>
                  <a:txBody>
                    <a:bodyPr/>
                    <a:lstStyle/>
                    <a:p>
                      <a:pPr marL="0" algn="ctr" rtl="1" eaLnBrk="1" latinLnBrk="0" hangingPunct="1"/>
                      <a:r>
                        <a:rPr kumimoji="0" lang="fa-IR" sz="1800" kern="1200" dirty="0" smtClean="0">
                          <a:ln>
                            <a:noFill/>
                          </a:ln>
                          <a:effectLst/>
                          <a:cs typeface="B Titr" panose="00000700000000000000" pitchFamily="2" charset="-78"/>
                        </a:rPr>
                        <a:t>نرخ هر</a:t>
                      </a:r>
                      <a:r>
                        <a:rPr kumimoji="0" lang="fa-IR" sz="1800" kern="1200" baseline="0" dirty="0" smtClean="0">
                          <a:ln>
                            <a:noFill/>
                          </a:ln>
                          <a:effectLst/>
                          <a:cs typeface="B Titr" panose="00000700000000000000" pitchFamily="2" charset="-78"/>
                        </a:rPr>
                        <a:t> کیلووات ساعت (ریال)</a:t>
                      </a:r>
                      <a:endParaRPr kumimoji="0" lang="fa-IR" sz="1800" b="1" kern="1200" dirty="0">
                        <a:ln>
                          <a:noFill/>
                        </a:ln>
                        <a:solidFill>
                          <a:schemeClr val="bg1"/>
                        </a:solidFill>
                        <a:effectLst/>
                        <a:latin typeface="+mn-lt"/>
                        <a:ea typeface="+mn-ea"/>
                        <a:cs typeface="B Titr" panose="00000700000000000000" pitchFamily="2" charset="-78"/>
                      </a:endParaRPr>
                    </a:p>
                  </a:txBody>
                  <a:tcPr anchor="ctr"/>
                </a:tc>
                <a:extLst>
                  <a:ext uri="{0D108BD9-81ED-4DB2-BD59-A6C34878D82A}">
                    <a16:rowId xmlns:a16="http://schemas.microsoft.com/office/drawing/2014/main" val="10006"/>
                  </a:ext>
                </a:extLst>
              </a:tr>
              <a:tr h="453200">
                <a:tc>
                  <a:txBody>
                    <a:bodyPr/>
                    <a:lstStyle/>
                    <a:p>
                      <a:pPr algn="ctr" rtl="1"/>
                      <a:endParaRPr lang="en-US" sz="1800" b="1" dirty="0">
                        <a:solidFill>
                          <a:schemeClr val="bg2"/>
                        </a:solidFill>
                        <a:cs typeface="B Titr" panose="00000700000000000000" pitchFamily="2" charset="-78"/>
                      </a:endParaRPr>
                    </a:p>
                  </a:txBody>
                  <a:tcPr anchor="ctr"/>
                </a:tc>
                <a:tc>
                  <a:txBody>
                    <a:bodyPr/>
                    <a:lstStyle/>
                    <a:p>
                      <a:pPr algn="ctr" rtl="1"/>
                      <a:endParaRPr lang="en-US" sz="1800" b="1" dirty="0">
                        <a:solidFill>
                          <a:schemeClr val="bg1">
                            <a:lumMod val="85000"/>
                            <a:lumOff val="15000"/>
                          </a:schemeClr>
                        </a:solidFill>
                        <a:cs typeface="B Titr" panose="00000700000000000000" pitchFamily="2" charset="-78"/>
                      </a:endParaRPr>
                    </a:p>
                  </a:txBody>
                  <a:tcPr anchor="ctr"/>
                </a:tc>
                <a:tc>
                  <a:txBody>
                    <a:bodyPr/>
                    <a:lstStyle/>
                    <a:p>
                      <a:pPr algn="ctr" rtl="1"/>
                      <a:r>
                        <a:rPr lang="fa-IR" sz="1800" b="1" dirty="0" smtClean="0">
                          <a:solidFill>
                            <a:srgbClr val="002060"/>
                          </a:solidFill>
                          <a:cs typeface="B Titr" panose="00000700000000000000" pitchFamily="2" charset="-78"/>
                        </a:rPr>
                        <a:t>9.975.412</a:t>
                      </a:r>
                      <a:endParaRPr lang="en-US" sz="1800" b="1" dirty="0">
                        <a:solidFill>
                          <a:srgbClr val="002060"/>
                        </a:solidFill>
                        <a:cs typeface="B Titr" panose="00000700000000000000" pitchFamily="2" charset="-78"/>
                      </a:endParaRPr>
                    </a:p>
                  </a:txBody>
                  <a:tcPr anchor="ctr"/>
                </a:tc>
                <a:tc>
                  <a:txBody>
                    <a:bodyPr/>
                    <a:lstStyle/>
                    <a:p>
                      <a:pPr marL="0" algn="ctr" rtl="1" eaLnBrk="1" latinLnBrk="0" hangingPunct="1"/>
                      <a:r>
                        <a:rPr kumimoji="0" lang="fa-IR" sz="1800" kern="1200" dirty="0" smtClean="0">
                          <a:ln>
                            <a:noFill/>
                          </a:ln>
                          <a:effectLst/>
                          <a:cs typeface="B Titr" panose="00000700000000000000" pitchFamily="2" charset="-78"/>
                        </a:rPr>
                        <a:t>مبلغ فروش انرژی (هزارریال)</a:t>
                      </a:r>
                      <a:endParaRPr kumimoji="0" lang="fa-IR" sz="1800" b="1" kern="1200" dirty="0">
                        <a:ln>
                          <a:noFill/>
                        </a:ln>
                        <a:solidFill>
                          <a:schemeClr val="bg1"/>
                        </a:solidFill>
                        <a:effectLst/>
                        <a:latin typeface="+mn-lt"/>
                        <a:ea typeface="+mn-ea"/>
                        <a:cs typeface="B Titr" panose="00000700000000000000" pitchFamily="2" charset="-78"/>
                      </a:endParaRPr>
                    </a:p>
                  </a:txBody>
                  <a:tcPr anchor="ctr"/>
                </a:tc>
                <a:extLst>
                  <a:ext uri="{0D108BD9-81ED-4DB2-BD59-A6C34878D82A}">
                    <a16:rowId xmlns:a16="http://schemas.microsoft.com/office/drawing/2014/main" val="10007"/>
                  </a:ext>
                </a:extLst>
              </a:tr>
              <a:tr h="453200">
                <a:tc>
                  <a:txBody>
                    <a:bodyPr/>
                    <a:lstStyle/>
                    <a:p>
                      <a:pPr algn="ctr" rtl="1"/>
                      <a:endParaRPr lang="en-US" sz="1800" b="1" dirty="0">
                        <a:solidFill>
                          <a:schemeClr val="bg2"/>
                        </a:solidFill>
                        <a:cs typeface="B Titr" panose="00000700000000000000" pitchFamily="2" charset="-78"/>
                      </a:endParaRPr>
                    </a:p>
                  </a:txBody>
                  <a:tcPr anchor="ctr"/>
                </a:tc>
                <a:tc>
                  <a:txBody>
                    <a:bodyPr/>
                    <a:lstStyle/>
                    <a:p>
                      <a:pPr algn="ctr" rtl="1"/>
                      <a:endParaRPr lang="en-US" sz="1800" b="1" dirty="0">
                        <a:solidFill>
                          <a:schemeClr val="bg1">
                            <a:lumMod val="85000"/>
                            <a:lumOff val="15000"/>
                          </a:schemeClr>
                        </a:solidFill>
                        <a:cs typeface="B Titr" panose="00000700000000000000" pitchFamily="2" charset="-78"/>
                      </a:endParaRPr>
                    </a:p>
                  </a:txBody>
                  <a:tcPr anchor="ctr"/>
                </a:tc>
                <a:tc>
                  <a:txBody>
                    <a:bodyPr/>
                    <a:lstStyle/>
                    <a:p>
                      <a:pPr algn="ctr" rtl="1"/>
                      <a:r>
                        <a:rPr lang="fa-IR" sz="1800" b="1" dirty="0" smtClean="0">
                          <a:solidFill>
                            <a:srgbClr val="002060"/>
                          </a:solidFill>
                          <a:cs typeface="B Titr" panose="00000700000000000000" pitchFamily="2" charset="-78"/>
                        </a:rPr>
                        <a:t>9.330.516</a:t>
                      </a:r>
                      <a:endParaRPr lang="en-US" sz="1800" b="1" dirty="0">
                        <a:solidFill>
                          <a:srgbClr val="002060"/>
                        </a:solidFill>
                        <a:cs typeface="B Titr" panose="00000700000000000000" pitchFamily="2" charset="-78"/>
                      </a:endParaRPr>
                    </a:p>
                  </a:txBody>
                  <a:tcPr anchor="ct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kumimoji="0" lang="fa-IR" sz="1800" kern="1200" dirty="0" smtClean="0">
                          <a:ln>
                            <a:noFill/>
                          </a:ln>
                          <a:solidFill>
                            <a:schemeClr val="dk1"/>
                          </a:solidFill>
                          <a:effectLst/>
                          <a:latin typeface="+mn-lt"/>
                          <a:ea typeface="+mn-ea"/>
                          <a:cs typeface="B Titr" panose="00000700000000000000" pitchFamily="2" charset="-78"/>
                        </a:rPr>
                        <a:t>میزان کل مبلغ  وصول شده</a:t>
                      </a:r>
                      <a:endParaRPr kumimoji="0" lang="fa-IR" sz="1800" kern="1200" dirty="0">
                        <a:ln>
                          <a:noFill/>
                        </a:ln>
                        <a:solidFill>
                          <a:schemeClr val="dk1"/>
                        </a:solidFill>
                        <a:effectLst/>
                        <a:latin typeface="+mn-lt"/>
                        <a:ea typeface="+mn-ea"/>
                        <a:cs typeface="B Titr" panose="00000700000000000000" pitchFamily="2" charset="-78"/>
                      </a:endParaRPr>
                    </a:p>
                  </a:txBody>
                  <a:tcPr anchor="ctr"/>
                </a:tc>
                <a:extLst>
                  <a:ext uri="{0D108BD9-81ED-4DB2-BD59-A6C34878D82A}">
                    <a16:rowId xmlns:a16="http://schemas.microsoft.com/office/drawing/2014/main" val="10008"/>
                  </a:ext>
                </a:extLst>
              </a:tr>
              <a:tr h="378179">
                <a:tc>
                  <a:txBody>
                    <a:bodyPr/>
                    <a:lstStyle/>
                    <a:p>
                      <a:pPr algn="ctr" rtl="1"/>
                      <a:endParaRPr lang="en-US" sz="1800" b="1" dirty="0">
                        <a:solidFill>
                          <a:schemeClr val="bg2"/>
                        </a:solidFill>
                        <a:cs typeface="B Titr" panose="00000700000000000000" pitchFamily="2" charset="-78"/>
                      </a:endParaRPr>
                    </a:p>
                  </a:txBody>
                  <a:tcPr anchor="ctr"/>
                </a:tc>
                <a:tc>
                  <a:txBody>
                    <a:bodyPr/>
                    <a:lstStyle/>
                    <a:p>
                      <a:pPr algn="ctr" rtl="1"/>
                      <a:endParaRPr lang="en-US" sz="1800" b="1" dirty="0">
                        <a:solidFill>
                          <a:schemeClr val="bg1">
                            <a:lumMod val="85000"/>
                            <a:lumOff val="15000"/>
                          </a:schemeClr>
                        </a:solidFill>
                        <a:cs typeface="B Titr" panose="00000700000000000000" pitchFamily="2" charset="-78"/>
                      </a:endParaRPr>
                    </a:p>
                  </a:txBody>
                  <a:tcPr anchor="ctr"/>
                </a:tc>
                <a:tc>
                  <a:txBody>
                    <a:bodyPr/>
                    <a:lstStyle/>
                    <a:p>
                      <a:pPr algn="ctr" rtl="1"/>
                      <a:r>
                        <a:rPr lang="fa-IR" sz="1800" b="1" dirty="0" smtClean="0">
                          <a:solidFill>
                            <a:srgbClr val="002060"/>
                          </a:solidFill>
                          <a:cs typeface="B Titr" panose="00000700000000000000" pitchFamily="2" charset="-78"/>
                        </a:rPr>
                        <a:t>59.378</a:t>
                      </a:r>
                      <a:endParaRPr lang="en-US" sz="1800" b="1" dirty="0">
                        <a:solidFill>
                          <a:srgbClr val="002060"/>
                        </a:solidFill>
                        <a:cs typeface="B Titr" panose="00000700000000000000" pitchFamily="2" charset="-78"/>
                      </a:endParaRPr>
                    </a:p>
                  </a:txBody>
                  <a:tcPr anchor="ct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kumimoji="0" lang="fa-IR" sz="1800" kern="1200" dirty="0" smtClean="0">
                          <a:ln>
                            <a:noFill/>
                          </a:ln>
                          <a:effectLst/>
                          <a:cs typeface="B Titr" panose="00000700000000000000" pitchFamily="2" charset="-78"/>
                        </a:rPr>
                        <a:t>تعداد فروش انشعاب</a:t>
                      </a:r>
                    </a:p>
                  </a:txBody>
                  <a:tcPr anchor="ctr"/>
                </a:tc>
                <a:extLst>
                  <a:ext uri="{0D108BD9-81ED-4DB2-BD59-A6C34878D82A}">
                    <a16:rowId xmlns:a16="http://schemas.microsoft.com/office/drawing/2014/main" val="10009"/>
                  </a:ext>
                </a:extLst>
              </a:tr>
              <a:tr h="388388">
                <a:tc>
                  <a:txBody>
                    <a:bodyPr/>
                    <a:lstStyle/>
                    <a:p>
                      <a:pPr algn="ctr" rtl="1"/>
                      <a:endParaRPr lang="en-US" sz="1800" b="1" dirty="0">
                        <a:solidFill>
                          <a:schemeClr val="bg2"/>
                        </a:solidFill>
                        <a:cs typeface="B Titr" panose="00000700000000000000" pitchFamily="2" charset="-78"/>
                      </a:endParaRPr>
                    </a:p>
                  </a:txBody>
                  <a:tcPr anchor="ctr"/>
                </a:tc>
                <a:tc>
                  <a:txBody>
                    <a:bodyPr/>
                    <a:lstStyle/>
                    <a:p>
                      <a:pPr algn="ctr" rtl="1"/>
                      <a:endParaRPr lang="en-US" sz="1800" b="1" dirty="0">
                        <a:solidFill>
                          <a:schemeClr val="bg1">
                            <a:lumMod val="85000"/>
                            <a:lumOff val="15000"/>
                          </a:schemeClr>
                        </a:solidFill>
                        <a:cs typeface="B Titr" panose="00000700000000000000" pitchFamily="2" charset="-78"/>
                      </a:endParaRPr>
                    </a:p>
                  </a:txBody>
                  <a:tcPr anchor="ctr"/>
                </a:tc>
                <a:tc>
                  <a:txBody>
                    <a:bodyPr/>
                    <a:lstStyle/>
                    <a:p>
                      <a:pPr algn="ctr" rtl="1"/>
                      <a:r>
                        <a:rPr lang="fa-IR" sz="1800" b="1" dirty="0" smtClean="0">
                          <a:solidFill>
                            <a:srgbClr val="002060"/>
                          </a:solidFill>
                          <a:cs typeface="B Titr" panose="00000700000000000000" pitchFamily="2" charset="-78"/>
                        </a:rPr>
                        <a:t>65.354</a:t>
                      </a:r>
                      <a:endParaRPr lang="en-US" sz="1800" b="1" dirty="0">
                        <a:solidFill>
                          <a:srgbClr val="002060"/>
                        </a:solidFill>
                        <a:cs typeface="B Titr" panose="00000700000000000000" pitchFamily="2" charset="-78"/>
                      </a:endParaRPr>
                    </a:p>
                  </a:txBody>
                  <a:tcPr anchor="ctr"/>
                </a:tc>
                <a:tc>
                  <a:txBody>
                    <a:bodyPr/>
                    <a:lstStyle/>
                    <a:p>
                      <a:pPr marL="0" algn="ctr" rtl="1" eaLnBrk="1" latinLnBrk="0" hangingPunct="1"/>
                      <a:r>
                        <a:rPr kumimoji="0" lang="fa-IR" sz="1800" kern="1200" dirty="0" smtClean="0">
                          <a:ln>
                            <a:noFill/>
                          </a:ln>
                          <a:effectLst/>
                          <a:cs typeface="B Titr" panose="00000700000000000000" pitchFamily="2" charset="-78"/>
                        </a:rPr>
                        <a:t>تعداد</a:t>
                      </a:r>
                      <a:r>
                        <a:rPr kumimoji="0" lang="fa-IR" sz="1800" kern="1200" baseline="0" dirty="0" smtClean="0">
                          <a:ln>
                            <a:noFill/>
                          </a:ln>
                          <a:effectLst/>
                          <a:cs typeface="B Titr" panose="00000700000000000000" pitchFamily="2" charset="-78"/>
                        </a:rPr>
                        <a:t> نصب انشعاب</a:t>
                      </a:r>
                      <a:endParaRPr kumimoji="0" lang="fa-IR" sz="1800" b="1" kern="1200" dirty="0">
                        <a:ln>
                          <a:noFill/>
                        </a:ln>
                        <a:solidFill>
                          <a:schemeClr val="bg1"/>
                        </a:solidFill>
                        <a:effectLst/>
                        <a:latin typeface="+mn-lt"/>
                        <a:ea typeface="+mn-ea"/>
                        <a:cs typeface="B Titr" panose="00000700000000000000" pitchFamily="2" charset="-78"/>
                      </a:endParaRPr>
                    </a:p>
                  </a:txBody>
                  <a:tcPr anchor="ctr"/>
                </a:tc>
                <a:extLst>
                  <a:ext uri="{0D108BD9-81ED-4DB2-BD59-A6C34878D82A}">
                    <a16:rowId xmlns:a16="http://schemas.microsoft.com/office/drawing/2014/main" val="10010"/>
                  </a:ext>
                </a:extLst>
              </a:tr>
              <a:tr h="453200">
                <a:tc>
                  <a:txBody>
                    <a:bodyPr/>
                    <a:lstStyle/>
                    <a:p>
                      <a:pPr marL="0" algn="ctr" defTabSz="914400" rtl="1" eaLnBrk="1" latinLnBrk="0" hangingPunct="1"/>
                      <a:endParaRPr lang="en-US" sz="1800" b="1" kern="1200" dirty="0">
                        <a:solidFill>
                          <a:schemeClr val="bg2"/>
                        </a:solidFill>
                        <a:latin typeface="+mn-lt"/>
                        <a:ea typeface="+mn-ea"/>
                        <a:cs typeface="B Titr" panose="00000700000000000000" pitchFamily="2" charset="-78"/>
                      </a:endParaRPr>
                    </a:p>
                  </a:txBody>
                  <a:tcPr anchor="ctr"/>
                </a:tc>
                <a:tc>
                  <a:txBody>
                    <a:bodyPr/>
                    <a:lstStyle/>
                    <a:p>
                      <a:pPr algn="ctr" rtl="1"/>
                      <a:endParaRPr lang="en-US" sz="1800" b="1" dirty="0">
                        <a:solidFill>
                          <a:schemeClr val="bg1">
                            <a:lumMod val="85000"/>
                            <a:lumOff val="15000"/>
                          </a:schemeClr>
                        </a:solidFill>
                        <a:cs typeface="B Titr" panose="00000700000000000000" pitchFamily="2" charset="-78"/>
                      </a:endParaRPr>
                    </a:p>
                  </a:txBody>
                  <a:tcPr anchor="ctr"/>
                </a:tc>
                <a:tc>
                  <a:txBody>
                    <a:bodyPr/>
                    <a:lstStyle/>
                    <a:p>
                      <a:pPr algn="ctr" rtl="1"/>
                      <a:r>
                        <a:rPr lang="fa-IR" sz="1800" b="1" dirty="0" smtClean="0">
                          <a:solidFill>
                            <a:srgbClr val="002060"/>
                          </a:solidFill>
                          <a:cs typeface="B Titr" panose="00000700000000000000" pitchFamily="2" charset="-78"/>
                        </a:rPr>
                        <a:t>1.208.105</a:t>
                      </a:r>
                      <a:endParaRPr lang="en-US" sz="1800" b="1" dirty="0">
                        <a:solidFill>
                          <a:srgbClr val="002060"/>
                        </a:solidFill>
                        <a:cs typeface="B Titr" panose="00000700000000000000" pitchFamily="2" charset="-78"/>
                      </a:endParaRPr>
                    </a:p>
                  </a:txBody>
                  <a:tcPr anchor="ctr"/>
                </a:tc>
                <a:tc>
                  <a:txBody>
                    <a:bodyPr/>
                    <a:lstStyle/>
                    <a:p>
                      <a:pPr marL="0" algn="ctr" defTabSz="914400" rtl="1" eaLnBrk="1" latinLnBrk="0" hangingPunct="1"/>
                      <a:r>
                        <a:rPr kumimoji="0" lang="fa-IR" sz="1800" kern="1200" dirty="0" smtClean="0">
                          <a:ln>
                            <a:noFill/>
                          </a:ln>
                          <a:solidFill>
                            <a:schemeClr val="dk1"/>
                          </a:solidFill>
                          <a:effectLst/>
                          <a:latin typeface="+mn-lt"/>
                          <a:ea typeface="+mn-ea"/>
                          <a:cs typeface="B Titr" panose="00000700000000000000" pitchFamily="2" charset="-78"/>
                        </a:rPr>
                        <a:t>درآمد انشعاب فروخته شده (هزار ریال)</a:t>
                      </a:r>
                      <a:endParaRPr kumimoji="0" lang="fa-IR" sz="1800" kern="1200" dirty="0">
                        <a:ln>
                          <a:noFill/>
                        </a:ln>
                        <a:solidFill>
                          <a:schemeClr val="dk1"/>
                        </a:solidFill>
                        <a:effectLst/>
                        <a:latin typeface="+mn-lt"/>
                        <a:ea typeface="+mn-ea"/>
                        <a:cs typeface="B Titr" panose="00000700000000000000" pitchFamily="2" charset="-78"/>
                      </a:endParaRPr>
                    </a:p>
                  </a:txBody>
                  <a:tcPr anchor="ctr"/>
                </a:tc>
                <a:extLst>
                  <a:ext uri="{0D108BD9-81ED-4DB2-BD59-A6C34878D82A}">
                    <a16:rowId xmlns:a16="http://schemas.microsoft.com/office/drawing/2014/main" val="10011"/>
                  </a:ext>
                </a:extLst>
              </a:tr>
              <a:tr h="453200">
                <a:tc>
                  <a:txBody>
                    <a:bodyPr/>
                    <a:lstStyle/>
                    <a:p>
                      <a:pPr algn="ctr" rtl="1"/>
                      <a:endParaRPr lang="en-US" sz="1800" b="1" dirty="0">
                        <a:solidFill>
                          <a:schemeClr val="bg2"/>
                        </a:solidFill>
                        <a:cs typeface="B Titr" panose="00000700000000000000" pitchFamily="2" charset="-78"/>
                      </a:endParaRPr>
                    </a:p>
                  </a:txBody>
                  <a:tcPr anchor="ctr"/>
                </a:tc>
                <a:tc>
                  <a:txBody>
                    <a:bodyPr/>
                    <a:lstStyle/>
                    <a:p>
                      <a:pPr algn="ctr" rtl="1"/>
                      <a:endParaRPr lang="en-US" sz="1800" b="1" dirty="0">
                        <a:solidFill>
                          <a:schemeClr val="bg1">
                            <a:lumMod val="85000"/>
                            <a:lumOff val="15000"/>
                          </a:schemeClr>
                        </a:solidFill>
                        <a:cs typeface="B Titr" panose="00000700000000000000" pitchFamily="2" charset="-78"/>
                      </a:endParaRPr>
                    </a:p>
                  </a:txBody>
                  <a:tcPr anchor="ctr"/>
                </a:tc>
                <a:tc>
                  <a:txBody>
                    <a:bodyPr/>
                    <a:lstStyle/>
                    <a:p>
                      <a:pPr algn="ctr" rtl="1"/>
                      <a:r>
                        <a:rPr lang="fa-IR" sz="1800" b="1" dirty="0" smtClean="0">
                          <a:solidFill>
                            <a:srgbClr val="002060"/>
                          </a:solidFill>
                          <a:cs typeface="B Titr" panose="00000700000000000000" pitchFamily="2" charset="-78"/>
                        </a:rPr>
                        <a:t>232.396</a:t>
                      </a:r>
                      <a:endParaRPr lang="en-US" sz="1800" b="1" dirty="0">
                        <a:solidFill>
                          <a:srgbClr val="002060"/>
                        </a:solidFill>
                        <a:cs typeface="B Titr" panose="00000700000000000000" pitchFamily="2" charset="-78"/>
                      </a:endParaRPr>
                    </a:p>
                  </a:txBody>
                  <a:tcPr anchor="ctr"/>
                </a:tc>
                <a:tc>
                  <a:txBody>
                    <a:bodyPr/>
                    <a:lstStyle/>
                    <a:p>
                      <a:pPr marL="0" algn="ctr" defTabSz="914400" rtl="1" eaLnBrk="1" latinLnBrk="0" hangingPunct="1"/>
                      <a:r>
                        <a:rPr kumimoji="0" lang="fa-IR" sz="1800" kern="1200" dirty="0" smtClean="0">
                          <a:ln>
                            <a:noFill/>
                          </a:ln>
                          <a:solidFill>
                            <a:schemeClr val="dk1"/>
                          </a:solidFill>
                          <a:effectLst/>
                          <a:latin typeface="+mn-lt"/>
                          <a:ea typeface="+mn-ea"/>
                          <a:cs typeface="B Titr" panose="00000700000000000000" pitchFamily="2" charset="-78"/>
                        </a:rPr>
                        <a:t>سهم برق تهران</a:t>
                      </a:r>
                      <a:endParaRPr kumimoji="0" lang="fa-IR" sz="1800" kern="1200" dirty="0">
                        <a:ln>
                          <a:noFill/>
                        </a:ln>
                        <a:solidFill>
                          <a:schemeClr val="dk1"/>
                        </a:solidFill>
                        <a:effectLst/>
                        <a:latin typeface="+mn-lt"/>
                        <a:ea typeface="+mn-ea"/>
                        <a:cs typeface="B Titr" panose="00000700000000000000" pitchFamily="2" charset="-78"/>
                      </a:endParaRPr>
                    </a:p>
                  </a:txBody>
                  <a:tcPr anchor="ctr"/>
                </a:tc>
                <a:extLst>
                  <a:ext uri="{0D108BD9-81ED-4DB2-BD59-A6C34878D82A}">
                    <a16:rowId xmlns:a16="http://schemas.microsoft.com/office/drawing/2014/main" val="10012"/>
                  </a:ext>
                </a:extLst>
              </a:tr>
              <a:tr h="453200">
                <a:tc>
                  <a:txBody>
                    <a:bodyPr/>
                    <a:lstStyle/>
                    <a:p>
                      <a:pPr algn="ctr" rtl="1"/>
                      <a:endParaRPr lang="en-US" sz="1800" b="1" dirty="0">
                        <a:solidFill>
                          <a:schemeClr val="bg2"/>
                        </a:solidFill>
                        <a:cs typeface="B Titr" panose="00000700000000000000" pitchFamily="2" charset="-78"/>
                      </a:endParaRPr>
                    </a:p>
                  </a:txBody>
                  <a:tcPr anchor="ctr"/>
                </a:tc>
                <a:tc>
                  <a:txBody>
                    <a:bodyPr/>
                    <a:lstStyle/>
                    <a:p>
                      <a:pPr algn="ctr" rtl="1"/>
                      <a:endParaRPr lang="en-US" sz="1800" b="1" dirty="0">
                        <a:solidFill>
                          <a:schemeClr val="bg1">
                            <a:lumMod val="85000"/>
                            <a:lumOff val="15000"/>
                          </a:schemeClr>
                        </a:solidFill>
                        <a:cs typeface="B Titr" panose="00000700000000000000" pitchFamily="2" charset="-78"/>
                      </a:endParaRPr>
                    </a:p>
                  </a:txBody>
                  <a:tcPr anchor="ctr"/>
                </a:tc>
                <a:tc>
                  <a:txBody>
                    <a:bodyPr/>
                    <a:lstStyle/>
                    <a:p>
                      <a:pPr algn="ctr" rtl="1"/>
                      <a:r>
                        <a:rPr lang="fa-IR" sz="1800" b="1" kern="1200" dirty="0" smtClean="0">
                          <a:solidFill>
                            <a:srgbClr val="002060"/>
                          </a:solidFill>
                          <a:latin typeface="+mn-lt"/>
                          <a:ea typeface="+mn-ea"/>
                          <a:cs typeface="B Titr" panose="00000700000000000000" pitchFamily="2" charset="-78"/>
                        </a:rPr>
                        <a:t>89.821</a:t>
                      </a:r>
                      <a:endParaRPr lang="en-US" sz="1800" b="1" kern="1200" dirty="0">
                        <a:solidFill>
                          <a:srgbClr val="002060"/>
                        </a:solidFill>
                        <a:latin typeface="+mn-lt"/>
                        <a:ea typeface="+mn-ea"/>
                        <a:cs typeface="B Titr" panose="00000700000000000000" pitchFamily="2" charset="-78"/>
                      </a:endParaRPr>
                    </a:p>
                  </a:txBody>
                  <a:tcPr anchor="ctr"/>
                </a:tc>
                <a:tc>
                  <a:txBody>
                    <a:bodyPr/>
                    <a:lstStyle/>
                    <a:p>
                      <a:pPr marL="0" algn="ctr" defTabSz="914400" rtl="1" eaLnBrk="1" latinLnBrk="0" hangingPunct="1"/>
                      <a:r>
                        <a:rPr kumimoji="0" lang="fa-IR" sz="1800" kern="1200" dirty="0" smtClean="0">
                          <a:ln>
                            <a:noFill/>
                          </a:ln>
                          <a:solidFill>
                            <a:schemeClr val="dk1"/>
                          </a:solidFill>
                          <a:effectLst/>
                          <a:latin typeface="+mn-lt"/>
                          <a:ea typeface="+mn-ea"/>
                          <a:cs typeface="B Titr" panose="00000700000000000000" pitchFamily="2" charset="-78"/>
                        </a:rPr>
                        <a:t>سایر درآمدهای وصول شده (هزار ریال)</a:t>
                      </a:r>
                      <a:endParaRPr kumimoji="0" lang="fa-IR" sz="1800" kern="1200" dirty="0">
                        <a:ln>
                          <a:noFill/>
                        </a:ln>
                        <a:solidFill>
                          <a:schemeClr val="dk1"/>
                        </a:solidFill>
                        <a:effectLst/>
                        <a:latin typeface="+mn-lt"/>
                        <a:ea typeface="+mn-ea"/>
                        <a:cs typeface="B Titr" panose="00000700000000000000" pitchFamily="2" charset="-78"/>
                      </a:endParaRPr>
                    </a:p>
                  </a:txBody>
                  <a:tcPr anchor="ctr"/>
                </a:tc>
                <a:extLst>
                  <a:ext uri="{0D108BD9-81ED-4DB2-BD59-A6C34878D82A}">
                    <a16:rowId xmlns:a16="http://schemas.microsoft.com/office/drawing/2014/main" val="10013"/>
                  </a:ext>
                </a:extLst>
              </a:tr>
            </a:tbl>
          </a:graphicData>
        </a:graphic>
      </p:graphicFrame>
      <p:sp>
        <p:nvSpPr>
          <p:cNvPr id="2" name="TextBox 1"/>
          <p:cNvSpPr txBox="1"/>
          <p:nvPr/>
        </p:nvSpPr>
        <p:spPr>
          <a:xfrm>
            <a:off x="5300132" y="-70020"/>
            <a:ext cx="4279068" cy="369332"/>
          </a:xfrm>
          <a:prstGeom prst="rect">
            <a:avLst/>
          </a:prstGeom>
          <a:noFill/>
        </p:spPr>
        <p:txBody>
          <a:bodyPr wrap="square" rtlCol="0">
            <a:spAutoFit/>
          </a:bodyPr>
          <a:lstStyle/>
          <a:p>
            <a:r>
              <a:rPr lang="fa-IR" dirty="0" smtClean="0">
                <a:cs typeface="B Titr" panose="00000700000000000000" pitchFamily="2" charset="-78"/>
              </a:rPr>
              <a:t>عملکرد هشت ماهه اول سال 97 در یک نگاه</a:t>
            </a:r>
            <a:endParaRPr lang="en-US" dirty="0">
              <a:cs typeface="B Titr" panose="00000700000000000000" pitchFamily="2" charset="-78"/>
            </a:endParaRPr>
          </a:p>
        </p:txBody>
      </p:sp>
      <p:sp>
        <p:nvSpPr>
          <p:cNvPr id="3" name="Rounded Rectangle 2"/>
          <p:cNvSpPr/>
          <p:nvPr/>
        </p:nvSpPr>
        <p:spPr>
          <a:xfrm>
            <a:off x="1" y="0"/>
            <a:ext cx="5148064" cy="22929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b="1" dirty="0" smtClean="0">
                <a:solidFill>
                  <a:schemeClr val="tx1"/>
                </a:solidFill>
                <a:cs typeface="B Nazanin" panose="00000400000000000000" pitchFamily="2" charset="-78"/>
              </a:rPr>
              <a:t>معاونت مالی و پشتیبانی – دفتر حسابداری و نظارت بر درآمد</a:t>
            </a:r>
            <a:endParaRPr lang="en-US" b="1" dirty="0">
              <a:solidFill>
                <a:schemeClr val="tx1"/>
              </a:solidFill>
              <a:cs typeface="B Nazanin" panose="00000400000000000000" pitchFamily="2" charset="-78"/>
            </a:endParaRPr>
          </a:p>
        </p:txBody>
      </p:sp>
    </p:spTree>
    <p:extLst>
      <p:ext uri="{BB962C8B-B14F-4D97-AF65-F5344CB8AC3E}">
        <p14:creationId xmlns:p14="http://schemas.microsoft.com/office/powerpoint/2010/main" val="1948795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5809" y="8733"/>
            <a:ext cx="6115353" cy="146308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a-IR" sz="2400" b="1" dirty="0" smtClean="0">
                <a:solidFill>
                  <a:srgbClr val="002060"/>
                </a:solidFill>
                <a:cs typeface="B Nazanin" panose="00000400000000000000" pitchFamily="2" charset="-78"/>
              </a:rPr>
              <a:t>سهم انرژی دریافتی  از توانیر 8 ماهه سال 97 جمعا به مبلغ 1.115.765 میلیون ریال </a:t>
            </a:r>
            <a:endParaRPr lang="en-US" sz="2400" b="1" dirty="0">
              <a:solidFill>
                <a:srgbClr val="002060"/>
              </a:solidFill>
              <a:cs typeface="B Nazanin" panose="00000400000000000000" pitchFamily="2" charset="-78"/>
            </a:endParaRPr>
          </a:p>
        </p:txBody>
      </p:sp>
      <p:sp>
        <p:nvSpPr>
          <p:cNvPr id="8" name="Rectangle 7"/>
          <p:cNvSpPr/>
          <p:nvPr/>
        </p:nvSpPr>
        <p:spPr>
          <a:xfrm>
            <a:off x="112831" y="2438444"/>
            <a:ext cx="1729284" cy="9144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b="1" dirty="0" smtClean="0">
                <a:solidFill>
                  <a:sysClr val="windowText" lastClr="000000"/>
                </a:solidFill>
                <a:cs typeface="B Nazanin" panose="00000400000000000000" pitchFamily="2" charset="-78"/>
              </a:rPr>
              <a:t>بابت حقوق</a:t>
            </a:r>
            <a:endParaRPr lang="en-US" sz="1600" b="1" dirty="0">
              <a:solidFill>
                <a:sysClr val="windowText" lastClr="000000"/>
              </a:solidFill>
              <a:cs typeface="B Nazanin" panose="00000400000000000000" pitchFamily="2" charset="-78"/>
            </a:endParaRPr>
          </a:p>
        </p:txBody>
      </p:sp>
      <p:sp>
        <p:nvSpPr>
          <p:cNvPr id="11" name="Rectangle 10"/>
          <p:cNvSpPr/>
          <p:nvPr/>
        </p:nvSpPr>
        <p:spPr>
          <a:xfrm>
            <a:off x="2490228" y="2438488"/>
            <a:ext cx="1646745" cy="9144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b="1" dirty="0" smtClean="0">
                <a:solidFill>
                  <a:sysClr val="windowText" lastClr="000000"/>
                </a:solidFill>
                <a:cs typeface="B Nazanin" panose="00000400000000000000" pitchFamily="2" charset="-78"/>
              </a:rPr>
              <a:t>بابت کاهش تلفات</a:t>
            </a:r>
            <a:endParaRPr lang="en-US" sz="1600" b="1" dirty="0">
              <a:solidFill>
                <a:sysClr val="windowText" lastClr="000000"/>
              </a:solidFill>
              <a:cs typeface="B Nazanin" panose="00000400000000000000" pitchFamily="2" charset="-78"/>
            </a:endParaRPr>
          </a:p>
        </p:txBody>
      </p:sp>
      <p:sp>
        <p:nvSpPr>
          <p:cNvPr id="13" name="Rectangle 12"/>
          <p:cNvSpPr/>
          <p:nvPr/>
        </p:nvSpPr>
        <p:spPr>
          <a:xfrm>
            <a:off x="4785086" y="2438444"/>
            <a:ext cx="1803138" cy="9144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b="1" dirty="0" smtClean="0">
                <a:solidFill>
                  <a:sysClr val="windowText" lastClr="000000"/>
                </a:solidFill>
                <a:cs typeface="B Nazanin" panose="00000400000000000000" pitchFamily="2" charset="-78"/>
              </a:rPr>
              <a:t>بابت پیک و مدیریت مصرف</a:t>
            </a:r>
            <a:endParaRPr lang="en-US" sz="1600" b="1" dirty="0">
              <a:solidFill>
                <a:sysClr val="windowText" lastClr="000000"/>
              </a:solidFill>
              <a:cs typeface="B Nazanin" panose="00000400000000000000" pitchFamily="2" charset="-78"/>
            </a:endParaRPr>
          </a:p>
        </p:txBody>
      </p:sp>
      <p:sp>
        <p:nvSpPr>
          <p:cNvPr id="15" name="Down Arrow 14"/>
          <p:cNvSpPr/>
          <p:nvPr/>
        </p:nvSpPr>
        <p:spPr>
          <a:xfrm>
            <a:off x="615670" y="1524044"/>
            <a:ext cx="648072" cy="978408"/>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a:off x="2950599" y="1524044"/>
            <a:ext cx="685775" cy="978408"/>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a:off x="5410083" y="1524044"/>
            <a:ext cx="553144" cy="978408"/>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6182" y="4041371"/>
            <a:ext cx="1739754" cy="64807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b="1" dirty="0" smtClean="0">
                <a:solidFill>
                  <a:sysClr val="windowText" lastClr="000000"/>
                </a:solidFill>
                <a:cs typeface="B Nazanin" panose="00000400000000000000" pitchFamily="2" charset="-78"/>
              </a:rPr>
              <a:t>1.045.583</a:t>
            </a:r>
            <a:endParaRPr lang="en-US" b="1" dirty="0">
              <a:solidFill>
                <a:sysClr val="windowText" lastClr="000000"/>
              </a:solidFill>
              <a:cs typeface="B Nazanin" panose="00000400000000000000" pitchFamily="2" charset="-78"/>
            </a:endParaRPr>
          </a:p>
        </p:txBody>
      </p:sp>
      <p:sp>
        <p:nvSpPr>
          <p:cNvPr id="21" name="Rectangle 20"/>
          <p:cNvSpPr/>
          <p:nvPr/>
        </p:nvSpPr>
        <p:spPr>
          <a:xfrm>
            <a:off x="2376476" y="3984320"/>
            <a:ext cx="1760497" cy="64807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b="1" dirty="0" smtClean="0">
                <a:solidFill>
                  <a:sysClr val="windowText" lastClr="000000"/>
                </a:solidFill>
                <a:cs typeface="B Nazanin" panose="00000400000000000000" pitchFamily="2" charset="-78"/>
              </a:rPr>
              <a:t>14.282</a:t>
            </a:r>
            <a:endParaRPr lang="en-US" b="1" dirty="0">
              <a:solidFill>
                <a:sysClr val="windowText" lastClr="000000"/>
              </a:solidFill>
              <a:cs typeface="B Nazanin" panose="00000400000000000000" pitchFamily="2" charset="-78"/>
            </a:endParaRPr>
          </a:p>
        </p:txBody>
      </p:sp>
      <p:sp>
        <p:nvSpPr>
          <p:cNvPr id="22" name="Rectangle 21"/>
          <p:cNvSpPr/>
          <p:nvPr/>
        </p:nvSpPr>
        <p:spPr>
          <a:xfrm>
            <a:off x="4677513" y="4021532"/>
            <a:ext cx="2046153" cy="64807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b="1" dirty="0" smtClean="0">
                <a:solidFill>
                  <a:sysClr val="windowText" lastClr="000000"/>
                </a:solidFill>
                <a:cs typeface="B Nazanin" panose="00000400000000000000" pitchFamily="2" charset="-78"/>
              </a:rPr>
              <a:t>55.900</a:t>
            </a:r>
            <a:endParaRPr lang="en-US" b="1" dirty="0">
              <a:solidFill>
                <a:sysClr val="windowText" lastClr="000000"/>
              </a:solidFill>
              <a:cs typeface="B Nazanin" panose="00000400000000000000" pitchFamily="2" charset="-78"/>
            </a:endParaRPr>
          </a:p>
        </p:txBody>
      </p:sp>
      <p:sp>
        <p:nvSpPr>
          <p:cNvPr id="24" name="Down Arrow 23"/>
          <p:cNvSpPr/>
          <p:nvPr/>
        </p:nvSpPr>
        <p:spPr>
          <a:xfrm>
            <a:off x="607125" y="3378409"/>
            <a:ext cx="477458" cy="605911"/>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own Arrow 24"/>
          <p:cNvSpPr/>
          <p:nvPr/>
        </p:nvSpPr>
        <p:spPr>
          <a:xfrm>
            <a:off x="2951020" y="3367298"/>
            <a:ext cx="430308" cy="617022"/>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own Arrow 25"/>
          <p:cNvSpPr/>
          <p:nvPr/>
        </p:nvSpPr>
        <p:spPr>
          <a:xfrm>
            <a:off x="5356113" y="3378409"/>
            <a:ext cx="433517" cy="629095"/>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477516" y="0"/>
            <a:ext cx="2740904" cy="1435575"/>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b="1" dirty="0" smtClean="0">
                <a:solidFill>
                  <a:srgbClr val="002060"/>
                </a:solidFill>
                <a:cs typeface="B Nazanin" panose="00000400000000000000" pitchFamily="2" charset="-78"/>
              </a:rPr>
              <a:t>سایر درآمد  8ماهه سال 97   89.821 میلیون ریال</a:t>
            </a:r>
            <a:endParaRPr lang="en-US" b="1" dirty="0">
              <a:solidFill>
                <a:srgbClr val="002060"/>
              </a:solidFill>
              <a:cs typeface="B Nazanin" panose="00000400000000000000" pitchFamily="2" charset="-78"/>
            </a:endParaRPr>
          </a:p>
        </p:txBody>
      </p:sp>
      <p:sp>
        <p:nvSpPr>
          <p:cNvPr id="29" name="Down Arrow 28"/>
          <p:cNvSpPr/>
          <p:nvPr/>
        </p:nvSpPr>
        <p:spPr>
          <a:xfrm>
            <a:off x="7635655" y="1424604"/>
            <a:ext cx="553144" cy="107784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6948264" y="2475068"/>
            <a:ext cx="2195736" cy="9144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600" b="1" dirty="0" smtClean="0">
                <a:solidFill>
                  <a:sysClr val="windowText" lastClr="000000"/>
                </a:solidFill>
                <a:cs typeface="B Nazanin" panose="00000400000000000000" pitchFamily="2" charset="-78"/>
              </a:rPr>
              <a:t>دریافتی سایر درآمدها</a:t>
            </a:r>
            <a:endParaRPr lang="en-US" sz="1600" b="1" dirty="0">
              <a:solidFill>
                <a:sysClr val="windowText" lastClr="000000"/>
              </a:solidFill>
              <a:cs typeface="B Nazanin" panose="00000400000000000000" pitchFamily="2" charset="-78"/>
            </a:endParaRPr>
          </a:p>
        </p:txBody>
      </p:sp>
      <p:sp>
        <p:nvSpPr>
          <p:cNvPr id="31" name="Rectangle 30"/>
          <p:cNvSpPr/>
          <p:nvPr/>
        </p:nvSpPr>
        <p:spPr>
          <a:xfrm>
            <a:off x="7023055" y="4108972"/>
            <a:ext cx="2046153" cy="58710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a-IR" b="1" dirty="0" smtClean="0">
                <a:solidFill>
                  <a:sysClr val="windowText" lastClr="000000"/>
                </a:solidFill>
                <a:cs typeface="B Nazanin" panose="00000400000000000000" pitchFamily="2" charset="-78"/>
              </a:rPr>
              <a:t>55.601</a:t>
            </a:r>
            <a:endParaRPr lang="en-US" b="1" dirty="0">
              <a:solidFill>
                <a:sysClr val="windowText" lastClr="000000"/>
              </a:solidFill>
              <a:cs typeface="B Nazanin" panose="00000400000000000000" pitchFamily="2" charset="-78"/>
            </a:endParaRPr>
          </a:p>
        </p:txBody>
      </p:sp>
      <p:sp>
        <p:nvSpPr>
          <p:cNvPr id="32" name="Down Arrow 31"/>
          <p:cNvSpPr/>
          <p:nvPr/>
        </p:nvSpPr>
        <p:spPr>
          <a:xfrm>
            <a:off x="7697032" y="3389482"/>
            <a:ext cx="491767" cy="683294"/>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6555197" y="5555008"/>
            <a:ext cx="2585543" cy="9144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a-IR" b="1" dirty="0" smtClean="0">
                <a:cs typeface="B Nazanin" panose="00000400000000000000" pitchFamily="2" charset="-78"/>
              </a:rPr>
              <a:t>دریافتی انشعاب 8 ماهه 1.440.500 میلیون ریال</a:t>
            </a:r>
            <a:endParaRPr lang="en-US" b="1" dirty="0">
              <a:cs typeface="B Nazanin" panose="00000400000000000000" pitchFamily="2" charset="-78"/>
            </a:endParaRPr>
          </a:p>
        </p:txBody>
      </p:sp>
      <p:sp>
        <p:nvSpPr>
          <p:cNvPr id="23" name="Down Arrow 22"/>
          <p:cNvSpPr/>
          <p:nvPr/>
        </p:nvSpPr>
        <p:spPr>
          <a:xfrm rot="7039209">
            <a:off x="5692212" y="5297196"/>
            <a:ext cx="418698" cy="1164275"/>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Down Arrow 26"/>
          <p:cNvSpPr/>
          <p:nvPr/>
        </p:nvSpPr>
        <p:spPr>
          <a:xfrm rot="4251990">
            <a:off x="5654649" y="5887271"/>
            <a:ext cx="418698" cy="1164275"/>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3309960" y="4914745"/>
            <a:ext cx="2046153" cy="58710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a-IR" b="1" dirty="0" smtClean="0">
                <a:solidFill>
                  <a:sysClr val="windowText" lastClr="000000"/>
                </a:solidFill>
                <a:cs typeface="B Nazanin" panose="00000400000000000000" pitchFamily="2" charset="-78"/>
              </a:rPr>
              <a:t>سهم شرکت</a:t>
            </a:r>
            <a:endParaRPr lang="en-US" b="1" dirty="0">
              <a:solidFill>
                <a:sysClr val="windowText" lastClr="000000"/>
              </a:solidFill>
              <a:cs typeface="B Nazanin" panose="00000400000000000000" pitchFamily="2" charset="-78"/>
            </a:endParaRPr>
          </a:p>
        </p:txBody>
      </p:sp>
      <p:sp>
        <p:nvSpPr>
          <p:cNvPr id="34" name="Rectangle 33"/>
          <p:cNvSpPr/>
          <p:nvPr/>
        </p:nvSpPr>
        <p:spPr>
          <a:xfrm>
            <a:off x="3201772" y="6146299"/>
            <a:ext cx="2046153" cy="5871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fa-IR" b="1" dirty="0" smtClean="0">
                <a:solidFill>
                  <a:sysClr val="windowText" lastClr="000000"/>
                </a:solidFill>
                <a:cs typeface="B Nazanin" panose="00000400000000000000" pitchFamily="2" charset="-78"/>
              </a:rPr>
              <a:t>سهم برق تهران</a:t>
            </a:r>
            <a:endParaRPr lang="en-US" b="1" dirty="0">
              <a:solidFill>
                <a:sysClr val="windowText" lastClr="000000"/>
              </a:solidFill>
              <a:cs typeface="B Nazanin" panose="00000400000000000000" pitchFamily="2" charset="-78"/>
            </a:endParaRPr>
          </a:p>
        </p:txBody>
      </p:sp>
      <p:sp>
        <p:nvSpPr>
          <p:cNvPr id="35" name="Down Arrow 34"/>
          <p:cNvSpPr/>
          <p:nvPr/>
        </p:nvSpPr>
        <p:spPr>
          <a:xfrm rot="5578757">
            <a:off x="2508379" y="4694700"/>
            <a:ext cx="418698" cy="1164275"/>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Down Arrow 35"/>
          <p:cNvSpPr/>
          <p:nvPr/>
        </p:nvSpPr>
        <p:spPr>
          <a:xfrm rot="5578757">
            <a:off x="2364593" y="5958916"/>
            <a:ext cx="418698" cy="1164275"/>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46765" y="4929053"/>
            <a:ext cx="2046153" cy="58710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a-IR" b="1" dirty="0" smtClean="0">
                <a:solidFill>
                  <a:sysClr val="windowText" lastClr="000000"/>
                </a:solidFill>
                <a:cs typeface="B Nazanin" panose="00000400000000000000" pitchFamily="2" charset="-78"/>
              </a:rPr>
              <a:t>1.208.105</a:t>
            </a:r>
            <a:endParaRPr lang="en-US" b="1" dirty="0">
              <a:solidFill>
                <a:sysClr val="windowText" lastClr="000000"/>
              </a:solidFill>
              <a:cs typeface="B Nazanin" panose="00000400000000000000" pitchFamily="2" charset="-78"/>
            </a:endParaRPr>
          </a:p>
        </p:txBody>
      </p:sp>
      <p:sp>
        <p:nvSpPr>
          <p:cNvPr id="38" name="Rectangle 37"/>
          <p:cNvSpPr/>
          <p:nvPr/>
        </p:nvSpPr>
        <p:spPr>
          <a:xfrm>
            <a:off x="0" y="6146856"/>
            <a:ext cx="2046153" cy="5871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fa-IR" b="1" dirty="0" smtClean="0">
                <a:solidFill>
                  <a:sysClr val="windowText" lastClr="000000"/>
                </a:solidFill>
                <a:cs typeface="B Nazanin" panose="00000400000000000000" pitchFamily="2" charset="-78"/>
              </a:rPr>
              <a:t>232.395</a:t>
            </a:r>
            <a:endParaRPr lang="en-US" b="1" dirty="0">
              <a:solidFill>
                <a:sysClr val="windowText" lastClr="000000"/>
              </a:solidFill>
              <a:cs typeface="B Nazanin" panose="00000400000000000000" pitchFamily="2" charset="-78"/>
            </a:endParaRPr>
          </a:p>
        </p:txBody>
      </p:sp>
    </p:spTree>
    <p:extLst>
      <p:ext uri="{BB962C8B-B14F-4D97-AF65-F5344CB8AC3E}">
        <p14:creationId xmlns:p14="http://schemas.microsoft.com/office/powerpoint/2010/main" val="26932833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Table 18"/>
          <p:cNvGraphicFramePr>
            <a:graphicFrameLocks noGrp="1"/>
          </p:cNvGraphicFramePr>
          <p:nvPr/>
        </p:nvGraphicFramePr>
        <p:xfrm>
          <a:off x="304800" y="6172200"/>
          <a:ext cx="3962400" cy="304800"/>
        </p:xfrm>
        <a:graphic>
          <a:graphicData uri="http://schemas.openxmlformats.org/drawingml/2006/table">
            <a:tbl>
              <a:tblPr rtl="1"/>
              <a:tblGrid>
                <a:gridCol w="3962400">
                  <a:extLst>
                    <a:ext uri="{9D8B030D-6E8A-4147-A177-3AD203B41FA5}">
                      <a16:colId xmlns:a16="http://schemas.microsoft.com/office/drawing/2014/main" val="20000"/>
                    </a:ext>
                  </a:extLst>
                </a:gridCol>
              </a:tblGrid>
              <a:tr h="304800">
                <a:tc>
                  <a:txBody>
                    <a:bodyPr/>
                    <a:lstStyle/>
                    <a:p>
                      <a:pPr algn="l" rtl="0" fontAlgn="ctr"/>
                      <a:r>
                        <a:rPr lang="fa-IR" sz="1400" b="1" i="0" u="none" strike="noStrike" dirty="0" smtClean="0">
                          <a:solidFill>
                            <a:srgbClr val="000000"/>
                          </a:solidFill>
                          <a:latin typeface="B Nazanin"/>
                          <a:cs typeface="B Titr" pitchFamily="2" charset="-78"/>
                        </a:rPr>
                        <a:t>  ميليون ريال</a:t>
                      </a:r>
                      <a:r>
                        <a:rPr lang="en-US" sz="1600" b="1" i="0" u="none" strike="noStrike" dirty="0" smtClean="0">
                          <a:solidFill>
                            <a:srgbClr val="000000"/>
                          </a:solidFill>
                          <a:latin typeface="B Nazanin"/>
                          <a:cs typeface="B Titr" pitchFamily="2" charset="-78"/>
                        </a:rPr>
                        <a:t>3,103,605</a:t>
                      </a:r>
                      <a:endParaRPr lang="en-US" sz="1400" b="1" i="0" u="none" strike="noStrike" dirty="0">
                        <a:solidFill>
                          <a:srgbClr val="000000"/>
                        </a:solidFill>
                        <a:latin typeface="B Nazanin"/>
                        <a:cs typeface="B Titr" pitchFamily="2" charset="-7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4" name="Content Placeholder 4"/>
          <p:cNvGraphicFramePr>
            <a:graphicFrameLocks noGrp="1"/>
          </p:cNvGraphicFramePr>
          <p:nvPr>
            <p:ph idx="1"/>
          </p:nvPr>
        </p:nvGraphicFramePr>
        <p:xfrm>
          <a:off x="228600" y="838200"/>
          <a:ext cx="8686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p:cNvSpPr>
            <a:spLocks noGrp="1"/>
          </p:cNvSpPr>
          <p:nvPr>
            <p:ph type="sldNum" sz="quarter" idx="12"/>
          </p:nvPr>
        </p:nvSpPr>
        <p:spPr>
          <a:xfrm>
            <a:off x="6553200" y="6340475"/>
            <a:ext cx="2133600" cy="365125"/>
          </a:xfrm>
        </p:spPr>
        <p:txBody>
          <a:bodyPr/>
          <a:lstStyle/>
          <a:p>
            <a:fld id="{B6F15528-21DE-4FAA-801E-634DDDAF4B2B}" type="slidenum">
              <a:rPr lang="en-US" smtClean="0"/>
              <a:pPr/>
              <a:t>7</a:t>
            </a:fld>
            <a:endParaRPr lang="en-US"/>
          </a:p>
        </p:txBody>
      </p:sp>
      <p:graphicFrame>
        <p:nvGraphicFramePr>
          <p:cNvPr id="8" name="Table 7"/>
          <p:cNvGraphicFramePr>
            <a:graphicFrameLocks noGrp="1"/>
          </p:cNvGraphicFramePr>
          <p:nvPr/>
        </p:nvGraphicFramePr>
        <p:xfrm>
          <a:off x="7696200" y="4191000"/>
          <a:ext cx="1221278" cy="2109357"/>
        </p:xfrm>
        <a:graphic>
          <a:graphicData uri="http://schemas.openxmlformats.org/drawingml/2006/table">
            <a:tbl>
              <a:tblPr rtl="1">
                <a:tableStyleId>{35758FB7-9AC5-4552-8A53-C91805E547FA}</a:tableStyleId>
              </a:tblPr>
              <a:tblGrid>
                <a:gridCol w="1221278">
                  <a:extLst>
                    <a:ext uri="{9D8B030D-6E8A-4147-A177-3AD203B41FA5}">
                      <a16:colId xmlns:a16="http://schemas.microsoft.com/office/drawing/2014/main" val="20000"/>
                    </a:ext>
                  </a:extLst>
                </a:gridCol>
              </a:tblGrid>
              <a:tr h="419100">
                <a:tc>
                  <a:txBody>
                    <a:bodyPr/>
                    <a:lstStyle/>
                    <a:p>
                      <a:pPr algn="ctr" rtl="1" fontAlgn="ctr"/>
                      <a:r>
                        <a:rPr lang="fa-IR" sz="900" b="1" u="none" strike="noStrike" dirty="0">
                          <a:cs typeface="B Nazanin" pitchFamily="2" charset="-78"/>
                        </a:rPr>
                        <a:t>توسعه خروجی پست های 63</a:t>
                      </a:r>
                      <a:endParaRPr lang="fa-IR" sz="900" b="1" i="0" u="none" strike="noStrike" dirty="0">
                        <a:solidFill>
                          <a:srgbClr val="000000"/>
                        </a:solidFill>
                        <a:latin typeface="B Nazanin"/>
                        <a:cs typeface="B Nazanin" pitchFamily="2" charset="-78"/>
                      </a:endParaRPr>
                    </a:p>
                  </a:txBody>
                  <a:tcPr marL="6237" marR="6237" marT="6237" marB="0" anchor="ctr"/>
                </a:tc>
                <a:extLst>
                  <a:ext uri="{0D108BD9-81ED-4DB2-BD59-A6C34878D82A}">
                    <a16:rowId xmlns:a16="http://schemas.microsoft.com/office/drawing/2014/main" val="10000"/>
                  </a:ext>
                </a:extLst>
              </a:tr>
              <a:tr h="419100">
                <a:tc>
                  <a:txBody>
                    <a:bodyPr/>
                    <a:lstStyle/>
                    <a:p>
                      <a:pPr algn="ctr" rtl="1" fontAlgn="ctr"/>
                      <a:r>
                        <a:rPr lang="fa-IR" sz="1050" b="1" u="none" strike="noStrike" dirty="0">
                          <a:cs typeface="B Nazanin" pitchFamily="2" charset="-78"/>
                        </a:rPr>
                        <a:t>افزایش قدرت مانور</a:t>
                      </a:r>
                      <a:endParaRPr lang="fa-IR" sz="1050" b="1" i="0" u="none" strike="noStrike" dirty="0">
                        <a:solidFill>
                          <a:srgbClr val="000000"/>
                        </a:solidFill>
                        <a:latin typeface="B Nazanin"/>
                        <a:cs typeface="B Nazanin" pitchFamily="2" charset="-78"/>
                      </a:endParaRPr>
                    </a:p>
                  </a:txBody>
                  <a:tcPr marL="6237" marR="6237" marT="6237" marB="0" anchor="ctr"/>
                </a:tc>
                <a:extLst>
                  <a:ext uri="{0D108BD9-81ED-4DB2-BD59-A6C34878D82A}">
                    <a16:rowId xmlns:a16="http://schemas.microsoft.com/office/drawing/2014/main" val="10001"/>
                  </a:ext>
                </a:extLst>
              </a:tr>
              <a:tr h="419100">
                <a:tc>
                  <a:txBody>
                    <a:bodyPr/>
                    <a:lstStyle/>
                    <a:p>
                      <a:pPr algn="ctr" rtl="1" fontAlgn="ctr"/>
                      <a:r>
                        <a:rPr lang="fa-IR" sz="1050" b="1" u="none" strike="noStrike" dirty="0">
                          <a:cs typeface="B Nazanin" pitchFamily="2" charset="-78"/>
                        </a:rPr>
                        <a:t>ارتقاء مرکز دیسپاچینگ</a:t>
                      </a:r>
                      <a:endParaRPr lang="fa-IR" sz="1050" b="1" i="0" u="none" strike="noStrike" dirty="0">
                        <a:solidFill>
                          <a:srgbClr val="000000"/>
                        </a:solidFill>
                        <a:latin typeface="B Nazanin"/>
                        <a:cs typeface="B Nazanin" pitchFamily="2" charset="-78"/>
                      </a:endParaRPr>
                    </a:p>
                  </a:txBody>
                  <a:tcPr marL="6237" marR="6237" marT="6237" marB="0" anchor="ctr"/>
                </a:tc>
                <a:extLst>
                  <a:ext uri="{0D108BD9-81ED-4DB2-BD59-A6C34878D82A}">
                    <a16:rowId xmlns:a16="http://schemas.microsoft.com/office/drawing/2014/main" val="10002"/>
                  </a:ext>
                </a:extLst>
              </a:tr>
              <a:tr h="419100">
                <a:tc>
                  <a:txBody>
                    <a:bodyPr/>
                    <a:lstStyle/>
                    <a:p>
                      <a:pPr algn="ctr" rtl="1" fontAlgn="ctr"/>
                      <a:r>
                        <a:rPr lang="fa-IR" sz="1050" b="1" u="none" strike="noStrike" dirty="0">
                          <a:cs typeface="B Nazanin" pitchFamily="2" charset="-78"/>
                        </a:rPr>
                        <a:t>ارتقاء سامانه 121</a:t>
                      </a:r>
                      <a:endParaRPr lang="fa-IR" sz="1050" b="1" i="0" u="none" strike="noStrike" dirty="0">
                        <a:solidFill>
                          <a:srgbClr val="000000"/>
                        </a:solidFill>
                        <a:latin typeface="B Nazanin"/>
                        <a:cs typeface="B Nazanin" pitchFamily="2" charset="-78"/>
                      </a:endParaRPr>
                    </a:p>
                  </a:txBody>
                  <a:tcPr marL="6237" marR="6237" marT="6237" marB="0" anchor="ctr"/>
                </a:tc>
                <a:extLst>
                  <a:ext uri="{0D108BD9-81ED-4DB2-BD59-A6C34878D82A}">
                    <a16:rowId xmlns:a16="http://schemas.microsoft.com/office/drawing/2014/main" val="10003"/>
                  </a:ext>
                </a:extLst>
              </a:tr>
              <a:tr h="419100">
                <a:tc>
                  <a:txBody>
                    <a:bodyPr/>
                    <a:lstStyle/>
                    <a:p>
                      <a:pPr marL="0" marR="0" indent="0" algn="ctr" defTabSz="914400" rtl="1" eaLnBrk="1" fontAlgn="ctr" latinLnBrk="0" hangingPunct="1">
                        <a:lnSpc>
                          <a:spcPct val="100000"/>
                        </a:lnSpc>
                        <a:spcBef>
                          <a:spcPts val="0"/>
                        </a:spcBef>
                        <a:spcAft>
                          <a:spcPts val="0"/>
                        </a:spcAft>
                        <a:buClrTx/>
                        <a:buSzTx/>
                        <a:buFontTx/>
                        <a:buNone/>
                        <a:tabLst/>
                        <a:defRPr/>
                      </a:pPr>
                      <a:r>
                        <a:rPr lang="en-US" sz="1600" b="1" i="0" u="none" strike="noStrike" kern="1200" dirty="0" smtClean="0">
                          <a:solidFill>
                            <a:schemeClr val="bg1"/>
                          </a:solidFill>
                          <a:latin typeface="B Nazanin"/>
                          <a:ea typeface="+mn-ea"/>
                          <a:cs typeface="+mn-cs"/>
                        </a:rPr>
                        <a:t>554,747 </a:t>
                      </a:r>
                      <a:endParaRPr lang="fa-IR" sz="1600" b="1" i="0" u="none" strike="noStrike" kern="1200" dirty="0" smtClean="0">
                        <a:solidFill>
                          <a:schemeClr val="bg1"/>
                        </a:solidFill>
                        <a:latin typeface="B Nazanin"/>
                        <a:ea typeface="+mn-ea"/>
                        <a:cs typeface="+mn-cs"/>
                      </a:endParaRPr>
                    </a:p>
                    <a:p>
                      <a:pPr marL="0" marR="0" indent="0" algn="ctr" defTabSz="914400" rtl="1" eaLnBrk="1" fontAlgn="ctr" latinLnBrk="0" hangingPunct="1">
                        <a:lnSpc>
                          <a:spcPct val="100000"/>
                        </a:lnSpc>
                        <a:spcBef>
                          <a:spcPts val="0"/>
                        </a:spcBef>
                        <a:spcAft>
                          <a:spcPts val="0"/>
                        </a:spcAft>
                        <a:buClrTx/>
                        <a:buSzTx/>
                        <a:buFontTx/>
                        <a:buNone/>
                        <a:tabLst/>
                        <a:defRPr/>
                      </a:pPr>
                      <a:r>
                        <a:rPr lang="fa-IR" sz="1200" b="1" i="0" u="none" strike="noStrike" kern="1200" dirty="0" smtClean="0">
                          <a:solidFill>
                            <a:schemeClr val="bg1"/>
                          </a:solidFill>
                          <a:latin typeface="B Nazanin"/>
                          <a:ea typeface="+mn-ea"/>
                          <a:cs typeface="B Nazanin" pitchFamily="2" charset="-78"/>
                        </a:rPr>
                        <a:t>ميليون ريال</a:t>
                      </a:r>
                      <a:endParaRPr lang="en-US" sz="1200" b="1" i="0" u="none" strike="noStrike" kern="1200" dirty="0" smtClean="0">
                        <a:solidFill>
                          <a:schemeClr val="bg1"/>
                        </a:solidFill>
                        <a:latin typeface="B Nazanin"/>
                        <a:ea typeface="+mn-ea"/>
                        <a:cs typeface="B Nazanin" pitchFamily="2" charset="-78"/>
                      </a:endParaRPr>
                    </a:p>
                  </a:txBody>
                  <a:tcPr marL="6237" marR="6237" marT="6237" marB="0" anchor="ctr">
                    <a:solidFill>
                      <a:schemeClr val="tx2">
                        <a:lumMod val="75000"/>
                      </a:schemeClr>
                    </a:solidFill>
                  </a:tcPr>
                </a:tc>
                <a:extLst>
                  <a:ext uri="{0D108BD9-81ED-4DB2-BD59-A6C34878D82A}">
                    <a16:rowId xmlns:a16="http://schemas.microsoft.com/office/drawing/2014/main" val="10004"/>
                  </a:ext>
                </a:extLst>
              </a:tr>
            </a:tbl>
          </a:graphicData>
        </a:graphic>
      </p:graphicFrame>
      <p:graphicFrame>
        <p:nvGraphicFramePr>
          <p:cNvPr id="9" name="Table 8"/>
          <p:cNvGraphicFramePr>
            <a:graphicFrameLocks noGrp="1"/>
          </p:cNvGraphicFramePr>
          <p:nvPr/>
        </p:nvGraphicFramePr>
        <p:xfrm>
          <a:off x="4648200" y="4191000"/>
          <a:ext cx="1295400" cy="2095397"/>
        </p:xfrm>
        <a:graphic>
          <a:graphicData uri="http://schemas.openxmlformats.org/drawingml/2006/table">
            <a:tbl>
              <a:tblPr rtl="1">
                <a:tableStyleId>{284E427A-3D55-4303-BF80-6455036E1DE7}</a:tableStyleId>
              </a:tblPr>
              <a:tblGrid>
                <a:gridCol w="1295400">
                  <a:extLst>
                    <a:ext uri="{9D8B030D-6E8A-4147-A177-3AD203B41FA5}">
                      <a16:colId xmlns:a16="http://schemas.microsoft.com/office/drawing/2014/main" val="20000"/>
                    </a:ext>
                  </a:extLst>
                </a:gridCol>
              </a:tblGrid>
              <a:tr h="338584">
                <a:tc>
                  <a:txBody>
                    <a:bodyPr/>
                    <a:lstStyle/>
                    <a:p>
                      <a:pPr marL="0" algn="ctr" defTabSz="914400" rtl="1" eaLnBrk="1" fontAlgn="ctr" latinLnBrk="0" hangingPunct="1"/>
                      <a:r>
                        <a:rPr lang="fa-IR" sz="1000" b="1" u="none" strike="noStrike" kern="1200" dirty="0">
                          <a:cs typeface="B Nazanin" pitchFamily="2" charset="-78"/>
                        </a:rPr>
                        <a:t>بهره برداری توزیع  (دستمزد و خرید تجهیزات)</a:t>
                      </a:r>
                      <a:endParaRPr lang="fa-IR" sz="1000" b="1" u="none" strike="noStrike" kern="1200" dirty="0">
                        <a:solidFill>
                          <a:schemeClr val="dk1"/>
                        </a:solidFill>
                        <a:latin typeface="+mn-lt"/>
                        <a:ea typeface="+mn-ea"/>
                        <a:cs typeface="B Nazanin" pitchFamily="2" charset="-78"/>
                      </a:endParaRPr>
                    </a:p>
                  </a:txBody>
                  <a:tcPr marL="6237" marR="6237" marT="6237" marB="0" anchor="ctr"/>
                </a:tc>
                <a:extLst>
                  <a:ext uri="{0D108BD9-81ED-4DB2-BD59-A6C34878D82A}">
                    <a16:rowId xmlns:a16="http://schemas.microsoft.com/office/drawing/2014/main" val="10000"/>
                  </a:ext>
                </a:extLst>
              </a:tr>
              <a:tr h="338584">
                <a:tc>
                  <a:txBody>
                    <a:bodyPr/>
                    <a:lstStyle/>
                    <a:p>
                      <a:pPr marL="0" algn="ctr" defTabSz="914400" rtl="1" eaLnBrk="1" fontAlgn="ctr" latinLnBrk="0" hangingPunct="1"/>
                      <a:r>
                        <a:rPr lang="fa-IR" sz="1000" b="1" u="none" strike="noStrike" kern="1200" dirty="0">
                          <a:cs typeface="B Nazanin" pitchFamily="2" charset="-78"/>
                        </a:rPr>
                        <a:t>سرویس و نگهداری شبکه </a:t>
                      </a:r>
                      <a:r>
                        <a:rPr lang="fa-IR" sz="1000" b="1" u="none" strike="noStrike" kern="1200" dirty="0" smtClean="0">
                          <a:cs typeface="B Nazanin" pitchFamily="2" charset="-78"/>
                        </a:rPr>
                        <a:t>(</a:t>
                      </a:r>
                      <a:r>
                        <a:rPr lang="en-US" sz="1000" b="1" u="none" strike="noStrike" kern="1200" dirty="0" smtClean="0">
                          <a:cs typeface="B Nazanin" pitchFamily="2" charset="-78"/>
                        </a:rPr>
                        <a:t>PM</a:t>
                      </a:r>
                      <a:r>
                        <a:rPr lang="fa-IR" sz="1000" b="1" u="none" strike="noStrike" kern="1200" dirty="0" smtClean="0">
                          <a:cs typeface="B Nazanin" pitchFamily="2" charset="-78"/>
                        </a:rPr>
                        <a:t>)</a:t>
                      </a:r>
                      <a:endParaRPr lang="en-US" sz="1000" b="1" u="none" strike="noStrike" kern="1200" dirty="0">
                        <a:solidFill>
                          <a:schemeClr val="dk1"/>
                        </a:solidFill>
                        <a:latin typeface="+mn-lt"/>
                        <a:ea typeface="+mn-ea"/>
                        <a:cs typeface="B Nazanin" pitchFamily="2" charset="-78"/>
                      </a:endParaRPr>
                    </a:p>
                  </a:txBody>
                  <a:tcPr marL="6237" marR="6237" marT="6237" marB="0" anchor="ctr"/>
                </a:tc>
                <a:extLst>
                  <a:ext uri="{0D108BD9-81ED-4DB2-BD59-A6C34878D82A}">
                    <a16:rowId xmlns:a16="http://schemas.microsoft.com/office/drawing/2014/main" val="10001"/>
                  </a:ext>
                </a:extLst>
              </a:tr>
              <a:tr h="338584">
                <a:tc>
                  <a:txBody>
                    <a:bodyPr/>
                    <a:lstStyle/>
                    <a:p>
                      <a:pPr marL="0" algn="ctr" defTabSz="914400" rtl="1" eaLnBrk="1" fontAlgn="ctr" latinLnBrk="0" hangingPunct="1"/>
                      <a:r>
                        <a:rPr lang="fa-IR" sz="1000" b="1" u="none" strike="noStrike" kern="1200" dirty="0">
                          <a:cs typeface="B Nazanin" pitchFamily="2" charset="-78"/>
                        </a:rPr>
                        <a:t>سرویس و نگهداری روشنایی معابر </a:t>
                      </a:r>
                      <a:endParaRPr lang="fa-IR" sz="1000" b="1" u="none" strike="noStrike" kern="1200" dirty="0">
                        <a:solidFill>
                          <a:schemeClr val="dk1"/>
                        </a:solidFill>
                        <a:latin typeface="+mn-lt"/>
                        <a:ea typeface="+mn-ea"/>
                        <a:cs typeface="B Nazanin" pitchFamily="2" charset="-78"/>
                      </a:endParaRPr>
                    </a:p>
                  </a:txBody>
                  <a:tcPr marL="6237" marR="6237" marT="6237" marB="0" anchor="ctr"/>
                </a:tc>
                <a:extLst>
                  <a:ext uri="{0D108BD9-81ED-4DB2-BD59-A6C34878D82A}">
                    <a16:rowId xmlns:a16="http://schemas.microsoft.com/office/drawing/2014/main" val="10002"/>
                  </a:ext>
                </a:extLst>
              </a:tr>
              <a:tr h="338584">
                <a:tc>
                  <a:txBody>
                    <a:bodyPr/>
                    <a:lstStyle/>
                    <a:p>
                      <a:pPr marL="0" algn="ctr" defTabSz="914400" rtl="1" eaLnBrk="1" fontAlgn="ctr" latinLnBrk="0" hangingPunct="1"/>
                      <a:r>
                        <a:rPr lang="fa-IR" sz="1000" b="1" u="none" strike="noStrike" kern="1200" dirty="0">
                          <a:cs typeface="B Nazanin" pitchFamily="2" charset="-78"/>
                        </a:rPr>
                        <a:t>بارگیری و تعادل بار پست ها  </a:t>
                      </a:r>
                      <a:endParaRPr lang="fa-IR" sz="1000" b="1" u="none" strike="noStrike" kern="1200" dirty="0">
                        <a:solidFill>
                          <a:schemeClr val="dk1"/>
                        </a:solidFill>
                        <a:latin typeface="+mn-lt"/>
                        <a:ea typeface="+mn-ea"/>
                        <a:cs typeface="B Nazanin" pitchFamily="2" charset="-78"/>
                      </a:endParaRPr>
                    </a:p>
                  </a:txBody>
                  <a:tcPr marL="6237" marR="6237" marT="6237" marB="0" anchor="ctr"/>
                </a:tc>
                <a:extLst>
                  <a:ext uri="{0D108BD9-81ED-4DB2-BD59-A6C34878D82A}">
                    <a16:rowId xmlns:a16="http://schemas.microsoft.com/office/drawing/2014/main" val="10003"/>
                  </a:ext>
                </a:extLst>
              </a:tr>
              <a:tr h="338584">
                <a:tc>
                  <a:txBody>
                    <a:bodyPr/>
                    <a:lstStyle/>
                    <a:p>
                      <a:pPr marL="0" algn="ctr" defTabSz="914400" rtl="1" eaLnBrk="1" fontAlgn="ctr" latinLnBrk="0" hangingPunct="1"/>
                      <a:r>
                        <a:rPr lang="fa-IR" sz="1000" b="1" u="none" strike="noStrike" kern="1200" dirty="0">
                          <a:cs typeface="B Nazanin" pitchFamily="2" charset="-78"/>
                        </a:rPr>
                        <a:t>شاخه زنی و هرس درختان </a:t>
                      </a:r>
                      <a:endParaRPr lang="fa-IR" sz="1000" b="1" u="none" strike="noStrike" kern="1200" dirty="0">
                        <a:solidFill>
                          <a:schemeClr val="dk1"/>
                        </a:solidFill>
                        <a:latin typeface="+mn-lt"/>
                        <a:ea typeface="+mn-ea"/>
                        <a:cs typeface="B Nazanin" pitchFamily="2" charset="-78"/>
                      </a:endParaRPr>
                    </a:p>
                  </a:txBody>
                  <a:tcPr marL="6237" marR="6237" marT="6237" marB="0" anchor="ctr"/>
                </a:tc>
                <a:extLst>
                  <a:ext uri="{0D108BD9-81ED-4DB2-BD59-A6C34878D82A}">
                    <a16:rowId xmlns:a16="http://schemas.microsoft.com/office/drawing/2014/main" val="10004"/>
                  </a:ext>
                </a:extLst>
              </a:tr>
              <a:tr h="338584">
                <a:tc>
                  <a:txBody>
                    <a:bodyPr/>
                    <a:lstStyle/>
                    <a:p>
                      <a:pPr marL="0" marR="0" indent="0" algn="ctr" defTabSz="914400" rtl="1" eaLnBrk="1" fontAlgn="ctr" latinLnBrk="0" hangingPunct="1">
                        <a:lnSpc>
                          <a:spcPct val="100000"/>
                        </a:lnSpc>
                        <a:spcBef>
                          <a:spcPts val="0"/>
                        </a:spcBef>
                        <a:spcAft>
                          <a:spcPts val="0"/>
                        </a:spcAft>
                        <a:buClrTx/>
                        <a:buSzTx/>
                        <a:buFontTx/>
                        <a:buNone/>
                        <a:tabLst/>
                        <a:defRPr/>
                      </a:pPr>
                      <a:r>
                        <a:rPr lang="fa-IR" sz="1400" b="1" i="0" u="none" strike="noStrike" kern="1200" dirty="0" smtClean="0">
                          <a:solidFill>
                            <a:schemeClr val="bg1"/>
                          </a:solidFill>
                          <a:latin typeface="B Nazanin"/>
                          <a:ea typeface="+mn-ea"/>
                          <a:cs typeface="B Nazanin" pitchFamily="2" charset="-78"/>
                        </a:rPr>
                        <a:t>2,287,252</a:t>
                      </a:r>
                      <a:endParaRPr lang="en-US" sz="1400" b="1" i="0" u="none" strike="noStrike" kern="1200" dirty="0" smtClean="0">
                        <a:solidFill>
                          <a:schemeClr val="bg1"/>
                        </a:solidFill>
                        <a:latin typeface="B Nazanin"/>
                        <a:ea typeface="+mn-ea"/>
                        <a:cs typeface="B Nazanin" pitchFamily="2" charset="-78"/>
                      </a:endParaRPr>
                    </a:p>
                    <a:p>
                      <a:pPr marL="0" marR="0" indent="0" algn="ctr" defTabSz="914400" rtl="1" eaLnBrk="1" fontAlgn="ctr" latinLnBrk="0" hangingPunct="1">
                        <a:lnSpc>
                          <a:spcPct val="100000"/>
                        </a:lnSpc>
                        <a:spcBef>
                          <a:spcPts val="0"/>
                        </a:spcBef>
                        <a:spcAft>
                          <a:spcPts val="0"/>
                        </a:spcAft>
                        <a:buClrTx/>
                        <a:buSzTx/>
                        <a:buFontTx/>
                        <a:buNone/>
                        <a:tabLst/>
                        <a:defRPr/>
                      </a:pPr>
                      <a:r>
                        <a:rPr lang="fa-IR" sz="1200" b="1" i="0" u="none" strike="noStrike" kern="1200" dirty="0" smtClean="0">
                          <a:solidFill>
                            <a:schemeClr val="bg1"/>
                          </a:solidFill>
                          <a:latin typeface="B Nazanin"/>
                          <a:ea typeface="+mn-ea"/>
                          <a:cs typeface="B Nazanin" pitchFamily="2" charset="-78"/>
                        </a:rPr>
                        <a:t>ميليون</a:t>
                      </a:r>
                      <a:r>
                        <a:rPr lang="fa-IR" sz="1200" b="1" i="0" u="none" strike="noStrike" kern="1200" baseline="0" dirty="0" smtClean="0">
                          <a:solidFill>
                            <a:schemeClr val="bg1"/>
                          </a:solidFill>
                          <a:latin typeface="B Nazanin"/>
                          <a:ea typeface="+mn-ea"/>
                          <a:cs typeface="B Nazanin" pitchFamily="2" charset="-78"/>
                        </a:rPr>
                        <a:t> ريال</a:t>
                      </a:r>
                      <a:endParaRPr lang="fa-IR" sz="1200" b="1" i="0" u="none" strike="noStrike" kern="1200" dirty="0" smtClean="0">
                        <a:solidFill>
                          <a:schemeClr val="bg1"/>
                        </a:solidFill>
                        <a:latin typeface="B Nazanin"/>
                        <a:ea typeface="+mn-ea"/>
                        <a:cs typeface="B Nazanin" pitchFamily="2" charset="-78"/>
                      </a:endParaRPr>
                    </a:p>
                  </a:txBody>
                  <a:tcPr marL="6237" marR="6237" marT="6237" marB="0" anchor="ctr">
                    <a:solidFill>
                      <a:srgbClr val="C00000"/>
                    </a:solidFill>
                  </a:tcPr>
                </a:tc>
                <a:extLst>
                  <a:ext uri="{0D108BD9-81ED-4DB2-BD59-A6C34878D82A}">
                    <a16:rowId xmlns:a16="http://schemas.microsoft.com/office/drawing/2014/main" val="10005"/>
                  </a:ext>
                </a:extLst>
              </a:tr>
            </a:tbl>
          </a:graphicData>
        </a:graphic>
      </p:graphicFrame>
      <p:sp>
        <p:nvSpPr>
          <p:cNvPr id="10" name="Rectangle 9"/>
          <p:cNvSpPr/>
          <p:nvPr/>
        </p:nvSpPr>
        <p:spPr>
          <a:xfrm>
            <a:off x="6172200" y="4191000"/>
            <a:ext cx="1219200" cy="307777"/>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rtl="1" fontAlgn="ctr"/>
            <a:r>
              <a:rPr lang="fa-IR" sz="1400" b="1" dirty="0" smtClean="0">
                <a:solidFill>
                  <a:srgbClr val="000000"/>
                </a:solidFill>
                <a:latin typeface="B Mitra"/>
                <a:cs typeface="B Nazanin" pitchFamily="2" charset="-78"/>
              </a:rPr>
              <a:t>خط گرم</a:t>
            </a:r>
            <a:endParaRPr lang="fa-IR" sz="1400" b="1" dirty="0">
              <a:solidFill>
                <a:srgbClr val="000000"/>
              </a:solidFill>
              <a:latin typeface="B Mitra"/>
              <a:cs typeface="B Nazanin" pitchFamily="2" charset="-78"/>
            </a:endParaRPr>
          </a:p>
        </p:txBody>
      </p:sp>
      <p:sp>
        <p:nvSpPr>
          <p:cNvPr id="11" name="Rectangle 10"/>
          <p:cNvSpPr/>
          <p:nvPr/>
        </p:nvSpPr>
        <p:spPr>
          <a:xfrm>
            <a:off x="1676399" y="4191000"/>
            <a:ext cx="1295401" cy="52322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rtl="1" fontAlgn="ctr"/>
            <a:r>
              <a:rPr lang="fa-IR" sz="1400" b="1" dirty="0" smtClean="0">
                <a:solidFill>
                  <a:srgbClr val="000000"/>
                </a:solidFill>
                <a:latin typeface="B Mitra"/>
                <a:cs typeface="B Nazanin" pitchFamily="2" charset="-78"/>
              </a:rPr>
              <a:t>مدیریت بحران و پدافند غیرعامل </a:t>
            </a:r>
          </a:p>
        </p:txBody>
      </p:sp>
      <p:sp>
        <p:nvSpPr>
          <p:cNvPr id="12" name="Rectangle 11"/>
          <p:cNvSpPr/>
          <p:nvPr/>
        </p:nvSpPr>
        <p:spPr>
          <a:xfrm>
            <a:off x="3200399" y="4191000"/>
            <a:ext cx="1295401" cy="307777"/>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rtl="1" fontAlgn="ctr"/>
            <a:r>
              <a:rPr lang="en-US" sz="1400" b="1" dirty="0" smtClean="0">
                <a:solidFill>
                  <a:srgbClr val="000000"/>
                </a:solidFill>
                <a:latin typeface="B Mitra"/>
                <a:cs typeface="B Nazanin" pitchFamily="2" charset="-78"/>
              </a:rPr>
              <a:t>HSE</a:t>
            </a:r>
            <a:endParaRPr lang="fa-IR" sz="1400" b="1" dirty="0" smtClean="0">
              <a:solidFill>
                <a:srgbClr val="000000"/>
              </a:solidFill>
              <a:latin typeface="B Mitra"/>
              <a:cs typeface="B Nazanin" pitchFamily="2" charset="-78"/>
            </a:endParaRPr>
          </a:p>
        </p:txBody>
      </p:sp>
      <p:sp>
        <p:nvSpPr>
          <p:cNvPr id="13" name="Rectangle 12"/>
          <p:cNvSpPr/>
          <p:nvPr/>
        </p:nvSpPr>
        <p:spPr>
          <a:xfrm>
            <a:off x="152400" y="4191000"/>
            <a:ext cx="1295401" cy="307777"/>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rtl="1" fontAlgn="ctr"/>
            <a:r>
              <a:rPr lang="fa-IR" sz="1400" b="1" dirty="0" smtClean="0">
                <a:solidFill>
                  <a:srgbClr val="000000"/>
                </a:solidFill>
                <a:latin typeface="B Mitra"/>
                <a:cs typeface="B Nazanin" pitchFamily="2" charset="-78"/>
              </a:rPr>
              <a:t>خودرو</a:t>
            </a:r>
          </a:p>
        </p:txBody>
      </p:sp>
      <p:sp>
        <p:nvSpPr>
          <p:cNvPr id="14" name="Rectangle 13"/>
          <p:cNvSpPr/>
          <p:nvPr/>
        </p:nvSpPr>
        <p:spPr>
          <a:xfrm>
            <a:off x="6172200" y="4495800"/>
            <a:ext cx="1219200" cy="492443"/>
          </a:xfrm>
          <a:prstGeom prst="rect">
            <a:avLst/>
          </a:prstGeom>
          <a:solidFill>
            <a:srgbClr val="7030A0"/>
          </a:solidFill>
        </p:spPr>
        <p:style>
          <a:lnRef idx="1">
            <a:schemeClr val="accent4"/>
          </a:lnRef>
          <a:fillRef idx="2">
            <a:schemeClr val="accent4"/>
          </a:fillRef>
          <a:effectRef idx="1">
            <a:schemeClr val="accent4"/>
          </a:effectRef>
          <a:fontRef idx="minor">
            <a:schemeClr val="dk1"/>
          </a:fontRef>
        </p:style>
        <p:txBody>
          <a:bodyPr wrap="square">
            <a:spAutoFit/>
          </a:bodyPr>
          <a:lstStyle/>
          <a:p>
            <a:pPr algn="ctr" rtl="1" fontAlgn="ctr"/>
            <a:r>
              <a:rPr lang="en-US" sz="1400" b="1" dirty="0" smtClean="0">
                <a:solidFill>
                  <a:schemeClr val="bg1"/>
                </a:solidFill>
                <a:latin typeface="B Nazanin"/>
              </a:rPr>
              <a:t>25,620</a:t>
            </a:r>
          </a:p>
          <a:p>
            <a:pPr algn="ctr" rtl="1" fontAlgn="ctr"/>
            <a:r>
              <a:rPr lang="fa-IR" sz="1200" b="1" dirty="0" smtClean="0">
                <a:solidFill>
                  <a:schemeClr val="bg1"/>
                </a:solidFill>
                <a:latin typeface="B Mitra"/>
                <a:cs typeface="B Nazanin" pitchFamily="2" charset="-78"/>
              </a:rPr>
              <a:t>ميليون ريال</a:t>
            </a:r>
            <a:endParaRPr lang="fa-IR" sz="1200" b="1" dirty="0">
              <a:solidFill>
                <a:schemeClr val="bg1"/>
              </a:solidFill>
              <a:latin typeface="B Mitra"/>
              <a:cs typeface="B Nazanin" pitchFamily="2" charset="-78"/>
            </a:endParaRPr>
          </a:p>
        </p:txBody>
      </p:sp>
      <p:sp>
        <p:nvSpPr>
          <p:cNvPr id="15" name="Rectangle 14"/>
          <p:cNvSpPr/>
          <p:nvPr/>
        </p:nvSpPr>
        <p:spPr>
          <a:xfrm>
            <a:off x="3200400" y="4495800"/>
            <a:ext cx="1295401" cy="523220"/>
          </a:xfrm>
          <a:prstGeom prst="rect">
            <a:avLst/>
          </a:prstGeom>
          <a:solidFill>
            <a:schemeClr val="tx1"/>
          </a:solidFill>
        </p:spPr>
        <p:style>
          <a:lnRef idx="1">
            <a:schemeClr val="dk1"/>
          </a:lnRef>
          <a:fillRef idx="2">
            <a:schemeClr val="dk1"/>
          </a:fillRef>
          <a:effectRef idx="1">
            <a:schemeClr val="dk1"/>
          </a:effectRef>
          <a:fontRef idx="minor">
            <a:schemeClr val="dk1"/>
          </a:fontRef>
        </p:style>
        <p:txBody>
          <a:bodyPr wrap="square">
            <a:spAutoFit/>
          </a:bodyPr>
          <a:lstStyle/>
          <a:p>
            <a:pPr algn="ctr" fontAlgn="ctr"/>
            <a:r>
              <a:rPr lang="en-US" sz="1400" b="1" dirty="0" smtClean="0">
                <a:solidFill>
                  <a:schemeClr val="bg1"/>
                </a:solidFill>
                <a:latin typeface="B Nazanin"/>
              </a:rPr>
              <a:t>44,726</a:t>
            </a:r>
          </a:p>
          <a:p>
            <a:pPr algn="ctr" rtl="1" fontAlgn="ctr"/>
            <a:r>
              <a:rPr lang="fa-IR" sz="1400" b="1" dirty="0" smtClean="0">
                <a:solidFill>
                  <a:schemeClr val="bg1"/>
                </a:solidFill>
                <a:latin typeface="B Mitra"/>
                <a:cs typeface="B Nazanin" pitchFamily="2" charset="-78"/>
              </a:rPr>
              <a:t>ميليون ريال</a:t>
            </a:r>
            <a:endParaRPr lang="en-US" sz="1400" b="1" dirty="0" smtClean="0">
              <a:solidFill>
                <a:schemeClr val="bg1"/>
              </a:solidFill>
              <a:latin typeface="B Mitra"/>
              <a:cs typeface="B Nazanin" pitchFamily="2" charset="-78"/>
            </a:endParaRPr>
          </a:p>
        </p:txBody>
      </p:sp>
      <p:sp>
        <p:nvSpPr>
          <p:cNvPr id="16" name="Rectangle 15"/>
          <p:cNvSpPr/>
          <p:nvPr/>
        </p:nvSpPr>
        <p:spPr>
          <a:xfrm>
            <a:off x="1676400" y="4724400"/>
            <a:ext cx="1295401" cy="492443"/>
          </a:xfrm>
          <a:prstGeom prst="rect">
            <a:avLst/>
          </a:prstGeom>
          <a:solidFill>
            <a:schemeClr val="accent3">
              <a:lumMod val="50000"/>
            </a:schemeClr>
          </a:solidFill>
        </p:spPr>
        <p:style>
          <a:lnRef idx="1">
            <a:schemeClr val="accent3"/>
          </a:lnRef>
          <a:fillRef idx="2">
            <a:schemeClr val="accent3"/>
          </a:fillRef>
          <a:effectRef idx="1">
            <a:schemeClr val="accent3"/>
          </a:effectRef>
          <a:fontRef idx="minor">
            <a:schemeClr val="dk1"/>
          </a:fontRef>
        </p:style>
        <p:txBody>
          <a:bodyPr wrap="square">
            <a:spAutoFit/>
          </a:bodyPr>
          <a:lstStyle/>
          <a:p>
            <a:pPr algn="ctr" fontAlgn="ctr"/>
            <a:r>
              <a:rPr lang="en-US" sz="1400" b="1" dirty="0" smtClean="0">
                <a:solidFill>
                  <a:schemeClr val="bg1"/>
                </a:solidFill>
                <a:latin typeface="B Nazanin"/>
              </a:rPr>
              <a:t>101,500 </a:t>
            </a:r>
            <a:endParaRPr lang="fa-IR" sz="1400" b="1" dirty="0" smtClean="0">
              <a:solidFill>
                <a:schemeClr val="bg1"/>
              </a:solidFill>
              <a:latin typeface="B Nazanin"/>
            </a:endParaRPr>
          </a:p>
          <a:p>
            <a:pPr algn="ctr" fontAlgn="ctr"/>
            <a:r>
              <a:rPr lang="fa-IR" sz="1200" b="1" dirty="0" smtClean="0">
                <a:solidFill>
                  <a:schemeClr val="bg1"/>
                </a:solidFill>
                <a:latin typeface="B Nazanin"/>
                <a:cs typeface="B Nazanin" pitchFamily="2" charset="-78"/>
              </a:rPr>
              <a:t>ميليون ريال</a:t>
            </a:r>
            <a:endParaRPr lang="en-US" sz="1200" b="1" dirty="0">
              <a:solidFill>
                <a:schemeClr val="bg1"/>
              </a:solidFill>
              <a:latin typeface="B Nazanin"/>
              <a:cs typeface="B Nazanin" pitchFamily="2" charset="-78"/>
            </a:endParaRPr>
          </a:p>
        </p:txBody>
      </p:sp>
      <p:sp>
        <p:nvSpPr>
          <p:cNvPr id="17" name="Rectangle 16"/>
          <p:cNvSpPr/>
          <p:nvPr/>
        </p:nvSpPr>
        <p:spPr>
          <a:xfrm>
            <a:off x="152400" y="4495800"/>
            <a:ext cx="1295401" cy="523220"/>
          </a:xfrm>
          <a:prstGeom prst="rect">
            <a:avLst/>
          </a:prstGeom>
          <a:solidFill>
            <a:schemeClr val="accent6">
              <a:lumMod val="75000"/>
            </a:schemeClr>
          </a:solidFill>
        </p:spPr>
        <p:style>
          <a:lnRef idx="1">
            <a:schemeClr val="accent6"/>
          </a:lnRef>
          <a:fillRef idx="2">
            <a:schemeClr val="accent6"/>
          </a:fillRef>
          <a:effectRef idx="1">
            <a:schemeClr val="accent6"/>
          </a:effectRef>
          <a:fontRef idx="minor">
            <a:schemeClr val="dk1"/>
          </a:fontRef>
        </p:style>
        <p:txBody>
          <a:bodyPr wrap="square">
            <a:spAutoFit/>
          </a:bodyPr>
          <a:lstStyle/>
          <a:p>
            <a:pPr algn="ctr" fontAlgn="ctr"/>
            <a:r>
              <a:rPr lang="fa-IR" sz="1400" b="1" dirty="0" smtClean="0">
                <a:solidFill>
                  <a:schemeClr val="bg1"/>
                </a:solidFill>
                <a:latin typeface="B Mitra"/>
                <a:cs typeface="B Nazanin" pitchFamily="2" charset="-78"/>
              </a:rPr>
              <a:t>89</a:t>
            </a:r>
            <a:r>
              <a:rPr lang="en-US" sz="1400" b="1" dirty="0" smtClean="0">
                <a:solidFill>
                  <a:schemeClr val="bg1"/>
                </a:solidFill>
                <a:latin typeface="B Mitra"/>
                <a:cs typeface="B Nazanin" pitchFamily="2" charset="-78"/>
              </a:rPr>
              <a:t>,</a:t>
            </a:r>
            <a:r>
              <a:rPr lang="fa-IR" sz="1400" b="1" dirty="0" smtClean="0">
                <a:solidFill>
                  <a:schemeClr val="bg1"/>
                </a:solidFill>
                <a:latin typeface="B Mitra"/>
                <a:cs typeface="B Nazanin" pitchFamily="2" charset="-78"/>
              </a:rPr>
              <a:t>760</a:t>
            </a:r>
            <a:endParaRPr lang="en-US" sz="1400" b="1" dirty="0" smtClean="0">
              <a:solidFill>
                <a:schemeClr val="bg1"/>
              </a:solidFill>
              <a:latin typeface="B Mitra"/>
              <a:cs typeface="B Nazanin" pitchFamily="2" charset="-78"/>
            </a:endParaRPr>
          </a:p>
          <a:p>
            <a:pPr algn="ctr" fontAlgn="ctr"/>
            <a:r>
              <a:rPr lang="fa-IR" sz="1400" b="1" dirty="0" smtClean="0">
                <a:solidFill>
                  <a:schemeClr val="bg1"/>
                </a:solidFill>
                <a:latin typeface="B Mitra"/>
                <a:cs typeface="B Nazanin" pitchFamily="2" charset="-78"/>
              </a:rPr>
              <a:t>ميليون ريال</a:t>
            </a:r>
          </a:p>
        </p:txBody>
      </p:sp>
      <p:sp>
        <p:nvSpPr>
          <p:cNvPr id="2" name="Title 1"/>
          <p:cNvSpPr>
            <a:spLocks noGrp="1"/>
          </p:cNvSpPr>
          <p:nvPr>
            <p:ph type="title"/>
          </p:nvPr>
        </p:nvSpPr>
        <p:spPr>
          <a:xfrm>
            <a:off x="914400" y="228600"/>
            <a:ext cx="7315200" cy="731838"/>
          </a:xfrm>
        </p:spPr>
        <p:txBody>
          <a:bodyPr anchor="ctr">
            <a:normAutofit fontScale="90000"/>
          </a:bodyPr>
          <a:lstStyle/>
          <a:p>
            <a:pPr algn="ctr">
              <a:lnSpc>
                <a:spcPct val="150000"/>
              </a:lnSpc>
            </a:pPr>
            <a:r>
              <a:rPr lang="fa-IR" altLang="en-US" sz="3100" dirty="0" smtClean="0">
                <a:solidFill>
                  <a:schemeClr val="bg1">
                    <a:lumMod val="50000"/>
                  </a:schemeClr>
                </a:solidFill>
                <a:latin typeface="Lato"/>
                <a:ea typeface="Lato"/>
                <a:cs typeface="B Titr" panose="00000700000000000000" pitchFamily="2" charset="-78"/>
                <a:sym typeface="Lato"/>
              </a:rPr>
              <a:t>ساختار عملياتي معاونت بهره برداری و دیسپاچینگ</a:t>
            </a:r>
            <a:r>
              <a:rPr lang="en-US" sz="2800" dirty="0" smtClean="0">
                <a:solidFill>
                  <a:schemeClr val="bg1">
                    <a:lumMod val="50000"/>
                  </a:schemeClr>
                </a:solidFill>
                <a:cs typeface="B Titr" pitchFamily="2" charset="-78"/>
              </a:rPr>
              <a:t/>
            </a:r>
            <a:br>
              <a:rPr lang="en-US" sz="2800" dirty="0" smtClean="0">
                <a:solidFill>
                  <a:schemeClr val="bg1">
                    <a:lumMod val="50000"/>
                  </a:schemeClr>
                </a:solidFill>
                <a:cs typeface="B Titr" pitchFamily="2" charset="-78"/>
              </a:rPr>
            </a:br>
            <a:r>
              <a:rPr lang="fa-IR" altLang="en-US" sz="1800" dirty="0" smtClean="0">
                <a:solidFill>
                  <a:schemeClr val="bg1">
                    <a:lumMod val="50000"/>
                  </a:schemeClr>
                </a:solidFill>
                <a:latin typeface="Lato"/>
                <a:ea typeface="Lato"/>
                <a:cs typeface="B Titr" panose="00000700000000000000" pitchFamily="2" charset="-78"/>
                <a:sym typeface="Lato"/>
              </a:rPr>
              <a:t>بهمراه بودجه پيشنهادي سال 98</a:t>
            </a:r>
            <a:endParaRPr lang="en-US" altLang="en-US" sz="3100" dirty="0">
              <a:solidFill>
                <a:schemeClr val="bg1">
                  <a:lumMod val="50000"/>
                </a:schemeClr>
              </a:solidFill>
              <a:latin typeface="Lato"/>
              <a:ea typeface="Lato"/>
              <a:cs typeface="B Titr" panose="00000700000000000000" pitchFamily="2" charset="-78"/>
              <a:sym typeface="Lato"/>
            </a:endParaRPr>
          </a:p>
        </p:txBody>
      </p:sp>
      <p:sp>
        <p:nvSpPr>
          <p:cNvPr id="18" name="TextBox 17"/>
          <p:cNvSpPr txBox="1"/>
          <p:nvPr/>
        </p:nvSpPr>
        <p:spPr>
          <a:xfrm>
            <a:off x="1905000" y="6172200"/>
            <a:ext cx="2362200" cy="338554"/>
          </a:xfrm>
          <a:prstGeom prst="rect">
            <a:avLst/>
          </a:prstGeom>
          <a:noFill/>
        </p:spPr>
        <p:txBody>
          <a:bodyPr wrap="square" rtlCol="0">
            <a:spAutoFit/>
          </a:bodyPr>
          <a:lstStyle/>
          <a:p>
            <a:pPr algn="r" rtl="1"/>
            <a:r>
              <a:rPr lang="fa-IR" sz="1600" b="1" dirty="0" smtClean="0">
                <a:cs typeface="B Titr" pitchFamily="2" charset="-78"/>
              </a:rPr>
              <a:t>مجموع اعتبار بهره برداري:  </a:t>
            </a:r>
            <a:endParaRPr lang="en-US" sz="1600" b="1" dirty="0">
              <a:cs typeface="B Titr" pitchFamily="2" charset="-78"/>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29217528"/>
              </p:ext>
            </p:extLst>
          </p:nvPr>
        </p:nvGraphicFramePr>
        <p:xfrm>
          <a:off x="0" y="404661"/>
          <a:ext cx="9144000" cy="6453345"/>
        </p:xfrm>
        <a:graphic>
          <a:graphicData uri="http://schemas.openxmlformats.org/drawingml/2006/table">
            <a:tbl>
              <a:tblPr rtl="1">
                <a:tableStyleId>{616DA210-FB5B-4158-B5E0-FEB733F419BA}</a:tableStyleId>
              </a:tblPr>
              <a:tblGrid>
                <a:gridCol w="929208">
                  <a:extLst>
                    <a:ext uri="{9D8B030D-6E8A-4147-A177-3AD203B41FA5}">
                      <a16:colId xmlns:a16="http://schemas.microsoft.com/office/drawing/2014/main" val="4006185389"/>
                    </a:ext>
                  </a:extLst>
                </a:gridCol>
                <a:gridCol w="1595016">
                  <a:extLst>
                    <a:ext uri="{9D8B030D-6E8A-4147-A177-3AD203B41FA5}">
                      <a16:colId xmlns:a16="http://schemas.microsoft.com/office/drawing/2014/main" val="4292876015"/>
                    </a:ext>
                  </a:extLst>
                </a:gridCol>
                <a:gridCol w="1980042">
                  <a:extLst>
                    <a:ext uri="{9D8B030D-6E8A-4147-A177-3AD203B41FA5}">
                      <a16:colId xmlns:a16="http://schemas.microsoft.com/office/drawing/2014/main" val="763933369"/>
                    </a:ext>
                  </a:extLst>
                </a:gridCol>
                <a:gridCol w="1886992">
                  <a:extLst>
                    <a:ext uri="{9D8B030D-6E8A-4147-A177-3AD203B41FA5}">
                      <a16:colId xmlns:a16="http://schemas.microsoft.com/office/drawing/2014/main" val="1470003161"/>
                    </a:ext>
                  </a:extLst>
                </a:gridCol>
                <a:gridCol w="2752742">
                  <a:extLst>
                    <a:ext uri="{9D8B030D-6E8A-4147-A177-3AD203B41FA5}">
                      <a16:colId xmlns:a16="http://schemas.microsoft.com/office/drawing/2014/main" val="2925363551"/>
                    </a:ext>
                  </a:extLst>
                </a:gridCol>
              </a:tblGrid>
              <a:tr h="345243">
                <a:tc>
                  <a:txBody>
                    <a:bodyPr/>
                    <a:lstStyle/>
                    <a:p>
                      <a:pPr algn="ctr" rtl="1" fontAlgn="b"/>
                      <a:r>
                        <a:rPr lang="fa-IR" sz="2000" b="1" u="none" strike="noStrike" dirty="0">
                          <a:solidFill>
                            <a:sysClr val="windowText" lastClr="000000"/>
                          </a:solidFill>
                          <a:effectLst/>
                          <a:cs typeface="B Nazanin" panose="00000400000000000000" pitchFamily="2" charset="-78"/>
                        </a:rPr>
                        <a:t>ردیف</a:t>
                      </a:r>
                      <a:endParaRPr lang="fa-IR" sz="2000" b="1" i="0" u="none" strike="noStrike" dirty="0">
                        <a:solidFill>
                          <a:sysClr val="windowText" lastClr="000000"/>
                        </a:solidFill>
                        <a:effectLst/>
                        <a:latin typeface="B Nazanin" panose="00000400000000000000" pitchFamily="2" charset="-78"/>
                        <a:cs typeface="B Nazanin" panose="00000400000000000000" pitchFamily="2" charset="-78"/>
                      </a:endParaRPr>
                    </a:p>
                  </a:txBody>
                  <a:tcPr marL="6523" marR="6523" marT="6523"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1" fontAlgn="b"/>
                      <a:r>
                        <a:rPr lang="fa-IR" sz="2000" b="1" u="none" strike="noStrike" dirty="0">
                          <a:solidFill>
                            <a:sysClr val="windowText" lastClr="000000"/>
                          </a:solidFill>
                          <a:effectLst/>
                          <a:cs typeface="B Nazanin" panose="00000400000000000000" pitchFamily="2" charset="-78"/>
                        </a:rPr>
                        <a:t>منطقه</a:t>
                      </a:r>
                      <a:endParaRPr lang="fa-IR" sz="2000" b="1" i="0" u="none" strike="noStrike" dirty="0">
                        <a:solidFill>
                          <a:sysClr val="windowText" lastClr="000000"/>
                        </a:solidFill>
                        <a:effectLst/>
                        <a:latin typeface="B Nazanin" panose="00000400000000000000" pitchFamily="2" charset="-78"/>
                        <a:cs typeface="B Nazanin" panose="00000400000000000000" pitchFamily="2" charset="-78"/>
                      </a:endParaRPr>
                    </a:p>
                  </a:txBody>
                  <a:tcPr marL="6523" marR="6523" marT="6523"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1" fontAlgn="b"/>
                      <a:r>
                        <a:rPr lang="fa-IR" sz="2000" b="1" u="none" strike="noStrike" dirty="0">
                          <a:solidFill>
                            <a:sysClr val="windowText" lastClr="000000"/>
                          </a:solidFill>
                          <a:effectLst/>
                          <a:cs typeface="B Nazanin" panose="00000400000000000000" pitchFamily="2" charset="-78"/>
                        </a:rPr>
                        <a:t>خرید</a:t>
                      </a:r>
                      <a:endParaRPr lang="fa-IR" sz="2000" b="1" i="0" u="none" strike="noStrike" dirty="0">
                        <a:solidFill>
                          <a:sysClr val="windowText" lastClr="000000"/>
                        </a:solidFill>
                        <a:effectLst/>
                        <a:latin typeface="B Nazanin" panose="00000400000000000000" pitchFamily="2" charset="-78"/>
                        <a:cs typeface="B Nazanin" panose="00000400000000000000" pitchFamily="2" charset="-78"/>
                      </a:endParaRPr>
                    </a:p>
                  </a:txBody>
                  <a:tcPr marL="6523" marR="6523" marT="6523"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1" fontAlgn="b"/>
                      <a:r>
                        <a:rPr lang="fa-IR" sz="2000" b="1" u="none" strike="noStrike" dirty="0">
                          <a:solidFill>
                            <a:sysClr val="windowText" lastClr="000000"/>
                          </a:solidFill>
                          <a:effectLst/>
                          <a:cs typeface="B Nazanin" panose="00000400000000000000" pitchFamily="2" charset="-78"/>
                        </a:rPr>
                        <a:t>فروش</a:t>
                      </a:r>
                      <a:endParaRPr lang="fa-IR" sz="2000" b="1" i="0" u="none" strike="noStrike" dirty="0">
                        <a:solidFill>
                          <a:sysClr val="windowText" lastClr="000000"/>
                        </a:solidFill>
                        <a:effectLst/>
                        <a:latin typeface="B Nazanin" panose="00000400000000000000" pitchFamily="2" charset="-78"/>
                        <a:cs typeface="B Nazanin" panose="00000400000000000000" pitchFamily="2" charset="-78"/>
                      </a:endParaRPr>
                    </a:p>
                  </a:txBody>
                  <a:tcPr marL="6523" marR="6523" marT="6523"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1" fontAlgn="b"/>
                      <a:r>
                        <a:rPr lang="fa-IR" sz="2000" b="1" u="none" strike="noStrike" dirty="0">
                          <a:solidFill>
                            <a:sysClr val="windowText" lastClr="000000"/>
                          </a:solidFill>
                          <a:effectLst/>
                          <a:cs typeface="B Nazanin" panose="00000400000000000000" pitchFamily="2" charset="-78"/>
                        </a:rPr>
                        <a:t>درصد تلفات  هشت ماهه 97</a:t>
                      </a:r>
                      <a:endParaRPr lang="fa-IR" sz="2000" b="1" i="0" u="none" strike="noStrike" dirty="0">
                        <a:solidFill>
                          <a:sysClr val="windowText" lastClr="000000"/>
                        </a:solidFill>
                        <a:effectLst/>
                        <a:latin typeface="B Nazanin" panose="00000400000000000000" pitchFamily="2" charset="-78"/>
                        <a:cs typeface="B Nazanin" panose="00000400000000000000" pitchFamily="2" charset="-78"/>
                      </a:endParaRPr>
                    </a:p>
                  </a:txBody>
                  <a:tcPr marL="6523" marR="6523" marT="6523"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3907137227"/>
                  </a:ext>
                </a:extLst>
              </a:tr>
              <a:tr h="277641">
                <a:tc>
                  <a:txBody>
                    <a:bodyPr/>
                    <a:lstStyle/>
                    <a:p>
                      <a:pPr algn="ctr" rtl="1" fontAlgn="b"/>
                      <a:r>
                        <a:rPr lang="en-US" sz="1600" b="1" u="none" strike="noStrike" dirty="0">
                          <a:solidFill>
                            <a:sysClr val="windowText" lastClr="000000"/>
                          </a:solidFill>
                          <a:effectLst/>
                          <a:cs typeface="B Nazanin" panose="00000400000000000000" pitchFamily="2" charset="-78"/>
                        </a:rPr>
                        <a:t>1</a:t>
                      </a:r>
                      <a:endParaRPr lang="en-US" sz="1600" b="1" i="0" u="none" strike="noStrike" dirty="0">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1" fontAlgn="b"/>
                      <a:r>
                        <a:rPr lang="fa-IR" sz="1600" b="1" u="none" strike="noStrike" dirty="0">
                          <a:solidFill>
                            <a:sysClr val="windowText" lastClr="000000"/>
                          </a:solidFill>
                          <a:effectLst/>
                          <a:cs typeface="B Nazanin" panose="00000400000000000000" pitchFamily="2" charset="-78"/>
                        </a:rPr>
                        <a:t>شرکت</a:t>
                      </a:r>
                      <a:endParaRPr lang="fa-IR" sz="1600" b="1" i="0" u="none" strike="noStrike" dirty="0">
                        <a:solidFill>
                          <a:sysClr val="windowText" lastClr="000000"/>
                        </a:solidFill>
                        <a:effectLst/>
                        <a:latin typeface="B Nazanin" panose="00000400000000000000" pitchFamily="2" charset="-78"/>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1" fontAlgn="b"/>
                      <a:r>
                        <a:rPr lang="en-US" sz="1600" b="1" u="none" strike="noStrike" dirty="0">
                          <a:solidFill>
                            <a:sysClr val="windowText" lastClr="000000"/>
                          </a:solidFill>
                          <a:effectLst/>
                          <a:cs typeface="B Nazanin" panose="00000400000000000000" pitchFamily="2" charset="-78"/>
                        </a:rPr>
                        <a:t>10.081.281</a:t>
                      </a:r>
                      <a:endParaRPr lang="en-US" sz="1600" b="1" i="0" u="none" strike="noStrike" dirty="0">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1" fontAlgn="b"/>
                      <a:r>
                        <a:rPr lang="en-US" sz="1600" b="1" u="none" strike="noStrike" dirty="0">
                          <a:solidFill>
                            <a:sysClr val="windowText" lastClr="000000"/>
                          </a:solidFill>
                          <a:effectLst/>
                          <a:cs typeface="B Nazanin" panose="00000400000000000000" pitchFamily="2" charset="-78"/>
                        </a:rPr>
                        <a:t>8.652.347</a:t>
                      </a:r>
                      <a:endParaRPr lang="en-US" sz="1600" b="1" i="0" u="none" strike="noStrike" dirty="0">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1" fontAlgn="b"/>
                      <a:r>
                        <a:rPr lang="en-US" sz="1600" b="1" u="none" strike="noStrike" dirty="0">
                          <a:solidFill>
                            <a:sysClr val="windowText" lastClr="000000"/>
                          </a:solidFill>
                          <a:effectLst/>
                          <a:cs typeface="B Nazanin" panose="00000400000000000000" pitchFamily="2" charset="-78"/>
                        </a:rPr>
                        <a:t>14.17</a:t>
                      </a:r>
                      <a:endParaRPr lang="en-US" sz="1600" b="1" i="0" u="none" strike="noStrike" dirty="0">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4047947040"/>
                  </a:ext>
                </a:extLst>
              </a:tr>
              <a:tr h="277641">
                <a:tc>
                  <a:txBody>
                    <a:bodyPr/>
                    <a:lstStyle/>
                    <a:p>
                      <a:pPr algn="ctr" rtl="1" fontAlgn="b"/>
                      <a:r>
                        <a:rPr lang="en-US" sz="1600" b="1" u="none" strike="noStrike">
                          <a:solidFill>
                            <a:sysClr val="windowText" lastClr="000000"/>
                          </a:solidFill>
                          <a:effectLst/>
                          <a:cs typeface="B Nazanin" panose="00000400000000000000" pitchFamily="2" charset="-78"/>
                        </a:rPr>
                        <a:t>2</a:t>
                      </a:r>
                      <a:endParaRPr lang="en-US" sz="1600" b="1" i="0" u="none" strike="noStrike">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1" fontAlgn="b"/>
                      <a:r>
                        <a:rPr lang="fa-IR" sz="1600" b="1" u="none" strike="noStrike">
                          <a:solidFill>
                            <a:sysClr val="windowText" lastClr="000000"/>
                          </a:solidFill>
                          <a:effectLst/>
                          <a:cs typeface="B Nazanin" panose="00000400000000000000" pitchFamily="2" charset="-78"/>
                        </a:rPr>
                        <a:t>كهريزك</a:t>
                      </a:r>
                      <a:endParaRPr lang="fa-IR" sz="1600" b="1" i="0" u="none" strike="noStrike">
                        <a:solidFill>
                          <a:sysClr val="windowText" lastClr="000000"/>
                        </a:solidFill>
                        <a:effectLst/>
                        <a:latin typeface="B Nazanin" panose="00000400000000000000" pitchFamily="2" charset="-78"/>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0" fontAlgn="b"/>
                      <a:r>
                        <a:rPr lang="en-US" sz="1600" b="1" u="none" strike="noStrike">
                          <a:solidFill>
                            <a:sysClr val="windowText" lastClr="000000"/>
                          </a:solidFill>
                          <a:effectLst/>
                          <a:cs typeface="B Nazanin" panose="00000400000000000000" pitchFamily="2" charset="-78"/>
                        </a:rPr>
                        <a:t>1072979</a:t>
                      </a:r>
                      <a:endParaRPr lang="en-US" sz="1600" b="1" i="0" u="none" strike="noStrike">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0" fontAlgn="b"/>
                      <a:r>
                        <a:rPr lang="en-US" sz="1600" b="1" u="none" strike="noStrike">
                          <a:solidFill>
                            <a:sysClr val="windowText" lastClr="000000"/>
                          </a:solidFill>
                          <a:effectLst/>
                          <a:cs typeface="B Nazanin" panose="00000400000000000000" pitchFamily="2" charset="-78"/>
                        </a:rPr>
                        <a:t>988160</a:t>
                      </a:r>
                      <a:endParaRPr lang="en-US" sz="1600" b="1" i="0" u="none" strike="noStrike">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0" fontAlgn="b"/>
                      <a:r>
                        <a:rPr lang="en-US" sz="1600" b="1" u="none" strike="noStrike" dirty="0">
                          <a:solidFill>
                            <a:sysClr val="windowText" lastClr="000000"/>
                          </a:solidFill>
                          <a:effectLst/>
                          <a:cs typeface="B Nazanin" panose="00000400000000000000" pitchFamily="2" charset="-78"/>
                        </a:rPr>
                        <a:t>7.91</a:t>
                      </a:r>
                      <a:endParaRPr lang="en-US" sz="1600" b="1" i="0" u="none" strike="noStrike" dirty="0">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3616855378"/>
                  </a:ext>
                </a:extLst>
              </a:tr>
              <a:tr h="277641">
                <a:tc>
                  <a:txBody>
                    <a:bodyPr/>
                    <a:lstStyle/>
                    <a:p>
                      <a:pPr algn="ctr" rtl="1" fontAlgn="b"/>
                      <a:r>
                        <a:rPr lang="en-US" sz="1600" b="1" u="none" strike="noStrike">
                          <a:solidFill>
                            <a:sysClr val="windowText" lastClr="000000"/>
                          </a:solidFill>
                          <a:effectLst/>
                          <a:cs typeface="B Nazanin" panose="00000400000000000000" pitchFamily="2" charset="-78"/>
                        </a:rPr>
                        <a:t>3</a:t>
                      </a:r>
                      <a:endParaRPr lang="en-US" sz="1600" b="1" i="0" u="none" strike="noStrike">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1" fontAlgn="b"/>
                      <a:r>
                        <a:rPr lang="fa-IR" sz="1600" b="1" u="none" strike="noStrike" dirty="0">
                          <a:solidFill>
                            <a:sysClr val="windowText" lastClr="000000"/>
                          </a:solidFill>
                          <a:effectLst/>
                          <a:cs typeface="B Nazanin" panose="00000400000000000000" pitchFamily="2" charset="-78"/>
                        </a:rPr>
                        <a:t>شهرقدس</a:t>
                      </a:r>
                      <a:endParaRPr lang="fa-IR" sz="1600" b="1" i="0" u="none" strike="noStrike" dirty="0">
                        <a:solidFill>
                          <a:sysClr val="windowText" lastClr="000000"/>
                        </a:solidFill>
                        <a:effectLst/>
                        <a:latin typeface="B Nazanin" panose="00000400000000000000" pitchFamily="2" charset="-78"/>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0" fontAlgn="b"/>
                      <a:r>
                        <a:rPr lang="en-US" sz="1600" b="1" u="none" strike="noStrike">
                          <a:solidFill>
                            <a:sysClr val="windowText" lastClr="000000"/>
                          </a:solidFill>
                          <a:effectLst/>
                          <a:cs typeface="B Nazanin" panose="00000400000000000000" pitchFamily="2" charset="-78"/>
                        </a:rPr>
                        <a:t>622070</a:t>
                      </a:r>
                      <a:endParaRPr lang="en-US" sz="1600" b="1" i="0" u="none" strike="noStrike">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0" fontAlgn="b"/>
                      <a:r>
                        <a:rPr lang="en-US" sz="1600" b="1" u="none" strike="noStrike">
                          <a:solidFill>
                            <a:sysClr val="windowText" lastClr="000000"/>
                          </a:solidFill>
                          <a:effectLst/>
                          <a:cs typeface="B Nazanin" panose="00000400000000000000" pitchFamily="2" charset="-78"/>
                        </a:rPr>
                        <a:t>563841</a:t>
                      </a:r>
                      <a:endParaRPr lang="en-US" sz="1600" b="1" i="0" u="none" strike="noStrike">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0" fontAlgn="b"/>
                      <a:r>
                        <a:rPr lang="en-US" sz="1600" b="1" u="none" strike="noStrike" dirty="0">
                          <a:solidFill>
                            <a:sysClr val="windowText" lastClr="000000"/>
                          </a:solidFill>
                          <a:effectLst/>
                          <a:cs typeface="B Nazanin" panose="00000400000000000000" pitchFamily="2" charset="-78"/>
                        </a:rPr>
                        <a:t>9.36</a:t>
                      </a:r>
                      <a:endParaRPr lang="en-US" sz="1600" b="1" i="0" u="none" strike="noStrike" dirty="0">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523499453"/>
                  </a:ext>
                </a:extLst>
              </a:tr>
              <a:tr h="277641">
                <a:tc>
                  <a:txBody>
                    <a:bodyPr/>
                    <a:lstStyle/>
                    <a:p>
                      <a:pPr algn="ctr" rtl="1" fontAlgn="b"/>
                      <a:r>
                        <a:rPr lang="en-US" sz="1600" b="1" u="none" strike="noStrike">
                          <a:solidFill>
                            <a:sysClr val="windowText" lastClr="000000"/>
                          </a:solidFill>
                          <a:effectLst/>
                          <a:cs typeface="B Nazanin" panose="00000400000000000000" pitchFamily="2" charset="-78"/>
                        </a:rPr>
                        <a:t>4</a:t>
                      </a:r>
                      <a:endParaRPr lang="en-US" sz="1600" b="1" i="0" u="none" strike="noStrike">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1" fontAlgn="b"/>
                      <a:r>
                        <a:rPr lang="fa-IR" sz="1600" b="1" u="none" strike="noStrike" dirty="0">
                          <a:solidFill>
                            <a:sysClr val="windowText" lastClr="000000"/>
                          </a:solidFill>
                          <a:effectLst/>
                          <a:cs typeface="B Nazanin" panose="00000400000000000000" pitchFamily="2" charset="-78"/>
                        </a:rPr>
                        <a:t>لواسانات</a:t>
                      </a:r>
                      <a:endParaRPr lang="fa-IR" sz="1600" b="1" i="0" u="none" strike="noStrike" dirty="0">
                        <a:solidFill>
                          <a:sysClr val="windowText" lastClr="000000"/>
                        </a:solidFill>
                        <a:effectLst/>
                        <a:latin typeface="B Nazanin" panose="00000400000000000000" pitchFamily="2" charset="-78"/>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0" fontAlgn="b"/>
                      <a:r>
                        <a:rPr lang="en-US" sz="1600" b="1" u="none" strike="noStrike">
                          <a:solidFill>
                            <a:sysClr val="windowText" lastClr="000000"/>
                          </a:solidFill>
                          <a:effectLst/>
                          <a:cs typeface="B Nazanin" panose="00000400000000000000" pitchFamily="2" charset="-78"/>
                        </a:rPr>
                        <a:t>159877</a:t>
                      </a:r>
                      <a:endParaRPr lang="en-US" sz="1600" b="1" i="0" u="none" strike="noStrike">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0" fontAlgn="b"/>
                      <a:r>
                        <a:rPr lang="en-US" sz="1600" b="1" u="none" strike="noStrike">
                          <a:solidFill>
                            <a:sysClr val="windowText" lastClr="000000"/>
                          </a:solidFill>
                          <a:effectLst/>
                          <a:cs typeface="B Nazanin" panose="00000400000000000000" pitchFamily="2" charset="-78"/>
                        </a:rPr>
                        <a:t>139986</a:t>
                      </a:r>
                      <a:endParaRPr lang="en-US" sz="1600" b="1" i="0" u="none" strike="noStrike">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0" fontAlgn="b"/>
                      <a:r>
                        <a:rPr lang="en-US" sz="1600" b="1" u="none" strike="noStrike" dirty="0">
                          <a:solidFill>
                            <a:sysClr val="windowText" lastClr="000000"/>
                          </a:solidFill>
                          <a:effectLst/>
                          <a:cs typeface="B Nazanin" panose="00000400000000000000" pitchFamily="2" charset="-78"/>
                        </a:rPr>
                        <a:t>12.44</a:t>
                      </a:r>
                      <a:endParaRPr lang="en-US" sz="1600" b="1" i="0" u="none" strike="noStrike" dirty="0">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651876851"/>
                  </a:ext>
                </a:extLst>
              </a:tr>
              <a:tr h="277641">
                <a:tc>
                  <a:txBody>
                    <a:bodyPr/>
                    <a:lstStyle/>
                    <a:p>
                      <a:pPr algn="ctr" rtl="1" fontAlgn="b"/>
                      <a:r>
                        <a:rPr lang="en-US" sz="1600" b="1" u="none" strike="noStrike">
                          <a:solidFill>
                            <a:sysClr val="windowText" lastClr="000000"/>
                          </a:solidFill>
                          <a:effectLst/>
                          <a:cs typeface="B Nazanin" panose="00000400000000000000" pitchFamily="2" charset="-78"/>
                        </a:rPr>
                        <a:t>5</a:t>
                      </a:r>
                      <a:endParaRPr lang="en-US" sz="1600" b="1" i="0" u="none" strike="noStrike">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1" fontAlgn="b"/>
                      <a:r>
                        <a:rPr lang="fa-IR" sz="1600" b="1" u="none" strike="noStrike">
                          <a:solidFill>
                            <a:sysClr val="windowText" lastClr="000000"/>
                          </a:solidFill>
                          <a:effectLst/>
                          <a:cs typeface="B Nazanin" panose="00000400000000000000" pitchFamily="2" charset="-78"/>
                        </a:rPr>
                        <a:t>خاوران </a:t>
                      </a:r>
                      <a:endParaRPr lang="fa-IR" sz="1600" b="1" i="0" u="none" strike="noStrike">
                        <a:solidFill>
                          <a:sysClr val="windowText" lastClr="000000"/>
                        </a:solidFill>
                        <a:effectLst/>
                        <a:latin typeface="B Nazanin" panose="00000400000000000000" pitchFamily="2" charset="-78"/>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0" fontAlgn="b"/>
                      <a:r>
                        <a:rPr lang="en-US" sz="1600" b="1" u="none" strike="noStrike" dirty="0">
                          <a:solidFill>
                            <a:sysClr val="windowText" lastClr="000000"/>
                          </a:solidFill>
                          <a:effectLst/>
                          <a:cs typeface="B Nazanin" panose="00000400000000000000" pitchFamily="2" charset="-78"/>
                        </a:rPr>
                        <a:t>191323</a:t>
                      </a:r>
                      <a:endParaRPr lang="en-US" sz="1600" b="1" i="0" u="none" strike="noStrike" dirty="0">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0" fontAlgn="b"/>
                      <a:r>
                        <a:rPr lang="en-US" sz="1600" b="1" u="none" strike="noStrike">
                          <a:solidFill>
                            <a:sysClr val="windowText" lastClr="000000"/>
                          </a:solidFill>
                          <a:effectLst/>
                          <a:cs typeface="B Nazanin" panose="00000400000000000000" pitchFamily="2" charset="-78"/>
                        </a:rPr>
                        <a:t>185395</a:t>
                      </a:r>
                      <a:endParaRPr lang="en-US" sz="1600" b="1" i="0" u="none" strike="noStrike">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0" fontAlgn="b"/>
                      <a:r>
                        <a:rPr lang="en-US" sz="1600" b="1" u="none" strike="noStrike" dirty="0">
                          <a:solidFill>
                            <a:sysClr val="windowText" lastClr="000000"/>
                          </a:solidFill>
                          <a:effectLst/>
                          <a:cs typeface="B Nazanin" panose="00000400000000000000" pitchFamily="2" charset="-78"/>
                        </a:rPr>
                        <a:t>3.1</a:t>
                      </a:r>
                      <a:endParaRPr lang="en-US" sz="1600" b="1" i="0" u="none" strike="noStrike" dirty="0">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458533002"/>
                  </a:ext>
                </a:extLst>
              </a:tr>
              <a:tr h="277641">
                <a:tc>
                  <a:txBody>
                    <a:bodyPr/>
                    <a:lstStyle/>
                    <a:p>
                      <a:pPr algn="ctr" rtl="1" fontAlgn="b"/>
                      <a:r>
                        <a:rPr lang="en-US" sz="1600" b="1" u="none" strike="noStrike" dirty="0">
                          <a:solidFill>
                            <a:sysClr val="windowText" lastClr="000000"/>
                          </a:solidFill>
                          <a:effectLst/>
                          <a:cs typeface="B Nazanin" panose="00000400000000000000" pitchFamily="2" charset="-78"/>
                        </a:rPr>
                        <a:t>6</a:t>
                      </a:r>
                      <a:endParaRPr lang="en-US" sz="1600" b="1" i="0" u="none" strike="noStrike" dirty="0">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1" fontAlgn="b"/>
                      <a:r>
                        <a:rPr lang="fa-IR" sz="1600" b="1" u="none" strike="noStrike">
                          <a:solidFill>
                            <a:sysClr val="windowText" lastClr="000000"/>
                          </a:solidFill>
                          <a:effectLst/>
                          <a:cs typeface="B Nazanin" panose="00000400000000000000" pitchFamily="2" charset="-78"/>
                        </a:rPr>
                        <a:t>ملارد</a:t>
                      </a:r>
                      <a:endParaRPr lang="fa-IR" sz="1600" b="1" i="0" u="none" strike="noStrike">
                        <a:solidFill>
                          <a:sysClr val="windowText" lastClr="000000"/>
                        </a:solidFill>
                        <a:effectLst/>
                        <a:latin typeface="B Nazanin" panose="00000400000000000000" pitchFamily="2" charset="-78"/>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0" fontAlgn="b"/>
                      <a:r>
                        <a:rPr lang="en-US" sz="1600" b="1" u="none" strike="noStrike">
                          <a:solidFill>
                            <a:sysClr val="windowText" lastClr="000000"/>
                          </a:solidFill>
                          <a:effectLst/>
                          <a:cs typeface="B Nazanin" panose="00000400000000000000" pitchFamily="2" charset="-78"/>
                        </a:rPr>
                        <a:t>659232</a:t>
                      </a:r>
                      <a:endParaRPr lang="en-US" sz="1600" b="1" i="0" u="none" strike="noStrike">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0" fontAlgn="b"/>
                      <a:r>
                        <a:rPr lang="en-US" sz="1600" b="1" u="none" strike="noStrike">
                          <a:solidFill>
                            <a:sysClr val="windowText" lastClr="000000"/>
                          </a:solidFill>
                          <a:effectLst/>
                          <a:cs typeface="B Nazanin" panose="00000400000000000000" pitchFamily="2" charset="-78"/>
                        </a:rPr>
                        <a:t>545094</a:t>
                      </a:r>
                      <a:endParaRPr lang="en-US" sz="1600" b="1" i="0" u="none" strike="noStrike">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0" fontAlgn="b"/>
                      <a:r>
                        <a:rPr lang="en-US" sz="1600" b="1" u="none" strike="noStrike" dirty="0">
                          <a:solidFill>
                            <a:sysClr val="windowText" lastClr="000000"/>
                          </a:solidFill>
                          <a:effectLst/>
                          <a:cs typeface="B Nazanin" panose="00000400000000000000" pitchFamily="2" charset="-78"/>
                        </a:rPr>
                        <a:t>17.31</a:t>
                      </a:r>
                      <a:endParaRPr lang="en-US" sz="1600" b="1" i="0" u="none" strike="noStrike" dirty="0">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4044470752"/>
                  </a:ext>
                </a:extLst>
              </a:tr>
              <a:tr h="277641">
                <a:tc>
                  <a:txBody>
                    <a:bodyPr/>
                    <a:lstStyle/>
                    <a:p>
                      <a:pPr algn="ctr" rtl="1" fontAlgn="b"/>
                      <a:r>
                        <a:rPr lang="en-US" sz="1600" b="1" u="none" strike="noStrike" dirty="0">
                          <a:solidFill>
                            <a:sysClr val="windowText" lastClr="000000"/>
                          </a:solidFill>
                          <a:effectLst/>
                          <a:cs typeface="B Nazanin" panose="00000400000000000000" pitchFamily="2" charset="-78"/>
                        </a:rPr>
                        <a:t>7</a:t>
                      </a:r>
                      <a:endParaRPr lang="en-US" sz="1600" b="1" i="0" u="none" strike="noStrike" dirty="0">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1" fontAlgn="b"/>
                      <a:r>
                        <a:rPr lang="fa-IR" sz="1600" b="1" u="none" strike="noStrike">
                          <a:solidFill>
                            <a:sysClr val="windowText" lastClr="000000"/>
                          </a:solidFill>
                          <a:effectLst/>
                          <a:cs typeface="B Nazanin" panose="00000400000000000000" pitchFamily="2" charset="-78"/>
                        </a:rPr>
                        <a:t>پرديس</a:t>
                      </a:r>
                      <a:endParaRPr lang="fa-IR" sz="1600" b="1" i="0" u="none" strike="noStrike">
                        <a:solidFill>
                          <a:sysClr val="windowText" lastClr="000000"/>
                        </a:solidFill>
                        <a:effectLst/>
                        <a:latin typeface="B Nazanin" panose="00000400000000000000" pitchFamily="2" charset="-78"/>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0" fontAlgn="b"/>
                      <a:r>
                        <a:rPr lang="en-US" sz="1600" b="1" u="none" strike="noStrike">
                          <a:solidFill>
                            <a:sysClr val="windowText" lastClr="000000"/>
                          </a:solidFill>
                          <a:effectLst/>
                          <a:cs typeface="B Nazanin" panose="00000400000000000000" pitchFamily="2" charset="-78"/>
                        </a:rPr>
                        <a:t>394664</a:t>
                      </a:r>
                      <a:endParaRPr lang="en-US" sz="1600" b="1" i="0" u="none" strike="noStrike">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0" fontAlgn="b"/>
                      <a:r>
                        <a:rPr lang="en-US" sz="1600" b="1" u="none" strike="noStrike">
                          <a:solidFill>
                            <a:sysClr val="windowText" lastClr="000000"/>
                          </a:solidFill>
                          <a:effectLst/>
                          <a:cs typeface="B Nazanin" panose="00000400000000000000" pitchFamily="2" charset="-78"/>
                        </a:rPr>
                        <a:t>336074</a:t>
                      </a:r>
                      <a:endParaRPr lang="en-US" sz="1600" b="1" i="0" u="none" strike="noStrike">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0" fontAlgn="b"/>
                      <a:r>
                        <a:rPr lang="en-US" sz="1600" b="1" u="none" strike="noStrike" dirty="0">
                          <a:solidFill>
                            <a:sysClr val="windowText" lastClr="000000"/>
                          </a:solidFill>
                          <a:effectLst/>
                          <a:cs typeface="B Nazanin" panose="00000400000000000000" pitchFamily="2" charset="-78"/>
                        </a:rPr>
                        <a:t>14.85</a:t>
                      </a:r>
                      <a:endParaRPr lang="en-US" sz="1600" b="1" i="0" u="none" strike="noStrike" dirty="0">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4259569179"/>
                  </a:ext>
                </a:extLst>
              </a:tr>
              <a:tr h="277641">
                <a:tc>
                  <a:txBody>
                    <a:bodyPr/>
                    <a:lstStyle/>
                    <a:p>
                      <a:pPr algn="ctr" rtl="1" fontAlgn="b"/>
                      <a:r>
                        <a:rPr lang="en-US" sz="1600" b="1" u="none" strike="noStrike">
                          <a:solidFill>
                            <a:sysClr val="windowText" lastClr="000000"/>
                          </a:solidFill>
                          <a:effectLst/>
                          <a:cs typeface="B Nazanin" panose="00000400000000000000" pitchFamily="2" charset="-78"/>
                        </a:rPr>
                        <a:t>8</a:t>
                      </a:r>
                      <a:endParaRPr lang="en-US" sz="1600" b="1" i="0" u="none" strike="noStrike">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1" fontAlgn="b"/>
                      <a:r>
                        <a:rPr lang="fa-IR" sz="1600" b="1" u="none" strike="noStrike">
                          <a:solidFill>
                            <a:sysClr val="windowText" lastClr="000000"/>
                          </a:solidFill>
                          <a:effectLst/>
                          <a:cs typeface="B Nazanin" panose="00000400000000000000" pitchFamily="2" charset="-78"/>
                        </a:rPr>
                        <a:t>رودهن</a:t>
                      </a:r>
                      <a:endParaRPr lang="fa-IR" sz="1600" b="1" i="0" u="none" strike="noStrike">
                        <a:solidFill>
                          <a:sysClr val="windowText" lastClr="000000"/>
                        </a:solidFill>
                        <a:effectLst/>
                        <a:latin typeface="B Nazanin" panose="00000400000000000000" pitchFamily="2" charset="-78"/>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0" fontAlgn="b"/>
                      <a:r>
                        <a:rPr lang="en-US" sz="1600" b="1" u="none" strike="noStrike">
                          <a:solidFill>
                            <a:sysClr val="windowText" lastClr="000000"/>
                          </a:solidFill>
                          <a:effectLst/>
                          <a:cs typeface="B Nazanin" panose="00000400000000000000" pitchFamily="2" charset="-78"/>
                        </a:rPr>
                        <a:t>98065</a:t>
                      </a:r>
                      <a:endParaRPr lang="en-US" sz="1600" b="1" i="0" u="none" strike="noStrike">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0" fontAlgn="b"/>
                      <a:r>
                        <a:rPr lang="en-US" sz="1600" b="1" u="none" strike="noStrike">
                          <a:solidFill>
                            <a:sysClr val="windowText" lastClr="000000"/>
                          </a:solidFill>
                          <a:effectLst/>
                          <a:cs typeface="B Nazanin" panose="00000400000000000000" pitchFamily="2" charset="-78"/>
                        </a:rPr>
                        <a:t>76995</a:t>
                      </a:r>
                      <a:endParaRPr lang="en-US" sz="1600" b="1" i="0" u="none" strike="noStrike">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0" fontAlgn="b"/>
                      <a:r>
                        <a:rPr lang="en-US" sz="1600" b="1" u="none" strike="noStrike" dirty="0">
                          <a:solidFill>
                            <a:sysClr val="windowText" lastClr="000000"/>
                          </a:solidFill>
                          <a:effectLst/>
                          <a:cs typeface="B Nazanin" panose="00000400000000000000" pitchFamily="2" charset="-78"/>
                        </a:rPr>
                        <a:t>21.49</a:t>
                      </a:r>
                      <a:endParaRPr lang="en-US" sz="1600" b="1" i="0" u="none" strike="noStrike" dirty="0">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00754477"/>
                  </a:ext>
                </a:extLst>
              </a:tr>
              <a:tr h="277641">
                <a:tc>
                  <a:txBody>
                    <a:bodyPr/>
                    <a:lstStyle/>
                    <a:p>
                      <a:pPr algn="ctr" rtl="1" fontAlgn="b"/>
                      <a:r>
                        <a:rPr lang="en-US" sz="1600" b="1" u="none" strike="noStrike" dirty="0">
                          <a:solidFill>
                            <a:sysClr val="windowText" lastClr="000000"/>
                          </a:solidFill>
                          <a:effectLst/>
                          <a:cs typeface="B Nazanin" panose="00000400000000000000" pitchFamily="2" charset="-78"/>
                        </a:rPr>
                        <a:t>9</a:t>
                      </a:r>
                      <a:endParaRPr lang="en-US" sz="1600" b="1" i="0" u="none" strike="noStrike" dirty="0">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1" fontAlgn="b"/>
                      <a:r>
                        <a:rPr lang="fa-IR" sz="1600" b="1" u="none" strike="noStrike">
                          <a:solidFill>
                            <a:sysClr val="windowText" lastClr="000000"/>
                          </a:solidFill>
                          <a:effectLst/>
                          <a:cs typeface="B Nazanin" panose="00000400000000000000" pitchFamily="2" charset="-78"/>
                        </a:rPr>
                        <a:t>ورامين</a:t>
                      </a:r>
                      <a:endParaRPr lang="fa-IR" sz="1600" b="1" i="0" u="none" strike="noStrike">
                        <a:solidFill>
                          <a:sysClr val="windowText" lastClr="000000"/>
                        </a:solidFill>
                        <a:effectLst/>
                        <a:latin typeface="B Nazanin" panose="00000400000000000000" pitchFamily="2" charset="-78"/>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0" fontAlgn="b"/>
                      <a:r>
                        <a:rPr lang="en-US" sz="1600" b="1" u="none" strike="noStrike">
                          <a:solidFill>
                            <a:sysClr val="windowText" lastClr="000000"/>
                          </a:solidFill>
                          <a:effectLst/>
                          <a:cs typeface="B Nazanin" panose="00000400000000000000" pitchFamily="2" charset="-78"/>
                        </a:rPr>
                        <a:t>630782</a:t>
                      </a:r>
                      <a:endParaRPr lang="en-US" sz="1600" b="1" i="0" u="none" strike="noStrike">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0" fontAlgn="b"/>
                      <a:r>
                        <a:rPr lang="en-US" sz="1600" b="1" u="none" strike="noStrike">
                          <a:solidFill>
                            <a:sysClr val="windowText" lastClr="000000"/>
                          </a:solidFill>
                          <a:effectLst/>
                          <a:cs typeface="B Nazanin" panose="00000400000000000000" pitchFamily="2" charset="-78"/>
                        </a:rPr>
                        <a:t>496610</a:t>
                      </a:r>
                      <a:endParaRPr lang="en-US" sz="1600" b="1" i="0" u="none" strike="noStrike">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0" fontAlgn="b"/>
                      <a:r>
                        <a:rPr lang="en-US" sz="1600" b="1" u="none" strike="noStrike" dirty="0">
                          <a:solidFill>
                            <a:sysClr val="windowText" lastClr="000000"/>
                          </a:solidFill>
                          <a:effectLst/>
                          <a:cs typeface="B Nazanin" panose="00000400000000000000" pitchFamily="2" charset="-78"/>
                        </a:rPr>
                        <a:t>21.27</a:t>
                      </a:r>
                      <a:endParaRPr lang="en-US" sz="1600" b="1" i="0" u="none" strike="noStrike" dirty="0">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3156563314"/>
                  </a:ext>
                </a:extLst>
              </a:tr>
              <a:tr h="277641">
                <a:tc>
                  <a:txBody>
                    <a:bodyPr/>
                    <a:lstStyle/>
                    <a:p>
                      <a:pPr algn="ctr" rtl="1" fontAlgn="b"/>
                      <a:r>
                        <a:rPr lang="en-US" sz="1600" b="1" u="none" strike="noStrike">
                          <a:solidFill>
                            <a:sysClr val="windowText" lastClr="000000"/>
                          </a:solidFill>
                          <a:effectLst/>
                          <a:cs typeface="B Nazanin" panose="00000400000000000000" pitchFamily="2" charset="-78"/>
                        </a:rPr>
                        <a:t>10</a:t>
                      </a:r>
                      <a:endParaRPr lang="en-US" sz="1600" b="1" i="0" u="none" strike="noStrike">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1" fontAlgn="b"/>
                      <a:r>
                        <a:rPr lang="fa-IR" sz="1600" b="1" u="none" strike="noStrike">
                          <a:solidFill>
                            <a:sysClr val="windowText" lastClr="000000"/>
                          </a:solidFill>
                          <a:effectLst/>
                          <a:cs typeface="B Nazanin" panose="00000400000000000000" pitchFamily="2" charset="-78"/>
                        </a:rPr>
                        <a:t>فيروزكوه</a:t>
                      </a:r>
                      <a:endParaRPr lang="fa-IR" sz="1600" b="1" i="0" u="none" strike="noStrike">
                        <a:solidFill>
                          <a:sysClr val="windowText" lastClr="000000"/>
                        </a:solidFill>
                        <a:effectLst/>
                        <a:latin typeface="B Nazanin" panose="00000400000000000000" pitchFamily="2" charset="-78"/>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0" fontAlgn="b"/>
                      <a:r>
                        <a:rPr lang="en-US" sz="1600" b="1" u="none" strike="noStrike">
                          <a:solidFill>
                            <a:sysClr val="windowText" lastClr="000000"/>
                          </a:solidFill>
                          <a:effectLst/>
                          <a:cs typeface="B Nazanin" panose="00000400000000000000" pitchFamily="2" charset="-78"/>
                        </a:rPr>
                        <a:t>89874</a:t>
                      </a:r>
                      <a:endParaRPr lang="en-US" sz="1600" b="1" i="0" u="none" strike="noStrike">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0" fontAlgn="b"/>
                      <a:r>
                        <a:rPr lang="en-US" sz="1600" b="1" u="none" strike="noStrike">
                          <a:solidFill>
                            <a:sysClr val="windowText" lastClr="000000"/>
                          </a:solidFill>
                          <a:effectLst/>
                          <a:cs typeface="B Nazanin" panose="00000400000000000000" pitchFamily="2" charset="-78"/>
                        </a:rPr>
                        <a:t>81502</a:t>
                      </a:r>
                      <a:endParaRPr lang="en-US" sz="1600" b="1" i="0" u="none" strike="noStrike">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0" fontAlgn="b"/>
                      <a:r>
                        <a:rPr lang="en-US" sz="1600" b="1" u="none" strike="noStrike" dirty="0">
                          <a:solidFill>
                            <a:sysClr val="windowText" lastClr="000000"/>
                          </a:solidFill>
                          <a:effectLst/>
                          <a:cs typeface="B Nazanin" panose="00000400000000000000" pitchFamily="2" charset="-78"/>
                        </a:rPr>
                        <a:t>9.32</a:t>
                      </a:r>
                      <a:endParaRPr lang="en-US" sz="1600" b="1" i="0" u="none" strike="noStrike" dirty="0">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2439011132"/>
                  </a:ext>
                </a:extLst>
              </a:tr>
              <a:tr h="277641">
                <a:tc>
                  <a:txBody>
                    <a:bodyPr/>
                    <a:lstStyle/>
                    <a:p>
                      <a:pPr algn="ctr" rtl="1" fontAlgn="b"/>
                      <a:r>
                        <a:rPr lang="en-US" sz="1600" b="1" u="none" strike="noStrike">
                          <a:solidFill>
                            <a:sysClr val="windowText" lastClr="000000"/>
                          </a:solidFill>
                          <a:effectLst/>
                          <a:cs typeface="B Nazanin" panose="00000400000000000000" pitchFamily="2" charset="-78"/>
                        </a:rPr>
                        <a:t>11</a:t>
                      </a:r>
                      <a:endParaRPr lang="en-US" sz="1600" b="1" i="0" u="none" strike="noStrike">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1" fontAlgn="b"/>
                      <a:r>
                        <a:rPr lang="fa-IR" sz="1600" b="1" u="none" strike="noStrike">
                          <a:solidFill>
                            <a:sysClr val="windowText" lastClr="000000"/>
                          </a:solidFill>
                          <a:effectLst/>
                          <a:cs typeface="B Nazanin" panose="00000400000000000000" pitchFamily="2" charset="-78"/>
                        </a:rPr>
                        <a:t>دماوند</a:t>
                      </a:r>
                      <a:endParaRPr lang="fa-IR" sz="1600" b="1" i="0" u="none" strike="noStrike">
                        <a:solidFill>
                          <a:sysClr val="windowText" lastClr="000000"/>
                        </a:solidFill>
                        <a:effectLst/>
                        <a:latin typeface="B Nazanin" panose="00000400000000000000" pitchFamily="2" charset="-78"/>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0" fontAlgn="b"/>
                      <a:r>
                        <a:rPr lang="en-US" sz="1600" b="1" u="none" strike="noStrike">
                          <a:solidFill>
                            <a:sysClr val="windowText" lastClr="000000"/>
                          </a:solidFill>
                          <a:effectLst/>
                          <a:cs typeface="B Nazanin" panose="00000400000000000000" pitchFamily="2" charset="-78"/>
                        </a:rPr>
                        <a:t>261165</a:t>
                      </a:r>
                      <a:endParaRPr lang="en-US" sz="1600" b="1" i="0" u="none" strike="noStrike">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0" fontAlgn="b"/>
                      <a:r>
                        <a:rPr lang="en-US" sz="1600" b="1" u="none" strike="noStrike">
                          <a:solidFill>
                            <a:sysClr val="windowText" lastClr="000000"/>
                          </a:solidFill>
                          <a:effectLst/>
                          <a:cs typeface="B Nazanin" panose="00000400000000000000" pitchFamily="2" charset="-78"/>
                        </a:rPr>
                        <a:t>212366</a:t>
                      </a:r>
                      <a:endParaRPr lang="en-US" sz="1600" b="1" i="0" u="none" strike="noStrike">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0" fontAlgn="b"/>
                      <a:r>
                        <a:rPr lang="en-US" sz="1600" b="1" u="none" strike="noStrike" dirty="0">
                          <a:solidFill>
                            <a:sysClr val="windowText" lastClr="000000"/>
                          </a:solidFill>
                          <a:effectLst/>
                          <a:cs typeface="B Nazanin" panose="00000400000000000000" pitchFamily="2" charset="-78"/>
                        </a:rPr>
                        <a:t>18.69</a:t>
                      </a:r>
                      <a:endParaRPr lang="en-US" sz="1600" b="1" i="0" u="none" strike="noStrike" dirty="0">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857061396"/>
                  </a:ext>
                </a:extLst>
              </a:tr>
              <a:tr h="277641">
                <a:tc>
                  <a:txBody>
                    <a:bodyPr/>
                    <a:lstStyle/>
                    <a:p>
                      <a:pPr algn="ctr" rtl="1" fontAlgn="b"/>
                      <a:r>
                        <a:rPr lang="en-US" sz="1600" b="1" u="none" strike="noStrike">
                          <a:solidFill>
                            <a:sysClr val="windowText" lastClr="000000"/>
                          </a:solidFill>
                          <a:effectLst/>
                          <a:cs typeface="B Nazanin" panose="00000400000000000000" pitchFamily="2" charset="-78"/>
                        </a:rPr>
                        <a:t>12</a:t>
                      </a:r>
                      <a:endParaRPr lang="en-US" sz="1600" b="1" i="0" u="none" strike="noStrike">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1" fontAlgn="b"/>
                      <a:r>
                        <a:rPr lang="fa-IR" sz="1600" b="1" u="none" strike="noStrike">
                          <a:solidFill>
                            <a:sysClr val="windowText" lastClr="000000"/>
                          </a:solidFill>
                          <a:effectLst/>
                          <a:cs typeface="B Nazanin" panose="00000400000000000000" pitchFamily="2" charset="-78"/>
                        </a:rPr>
                        <a:t>چهاردانگه</a:t>
                      </a:r>
                      <a:endParaRPr lang="fa-IR" sz="1600" b="1" i="0" u="none" strike="noStrike">
                        <a:solidFill>
                          <a:sysClr val="windowText" lastClr="000000"/>
                        </a:solidFill>
                        <a:effectLst/>
                        <a:latin typeface="B Nazanin" panose="00000400000000000000" pitchFamily="2" charset="-78"/>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0" fontAlgn="b"/>
                      <a:r>
                        <a:rPr lang="en-US" sz="1600" b="1" u="none" strike="noStrike">
                          <a:solidFill>
                            <a:sysClr val="windowText" lastClr="000000"/>
                          </a:solidFill>
                          <a:effectLst/>
                          <a:cs typeface="B Nazanin" panose="00000400000000000000" pitchFamily="2" charset="-78"/>
                        </a:rPr>
                        <a:t>522526</a:t>
                      </a:r>
                      <a:endParaRPr lang="en-US" sz="1600" b="1" i="0" u="none" strike="noStrike">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0" fontAlgn="b"/>
                      <a:r>
                        <a:rPr lang="en-US" sz="1600" b="1" u="none" strike="noStrike">
                          <a:solidFill>
                            <a:sysClr val="windowText" lastClr="000000"/>
                          </a:solidFill>
                          <a:effectLst/>
                          <a:cs typeface="B Nazanin" panose="00000400000000000000" pitchFamily="2" charset="-78"/>
                        </a:rPr>
                        <a:t>472343</a:t>
                      </a:r>
                      <a:endParaRPr lang="en-US" sz="1600" b="1" i="0" u="none" strike="noStrike">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0" fontAlgn="b"/>
                      <a:r>
                        <a:rPr lang="en-US" sz="1600" b="1" u="none" strike="noStrike" dirty="0">
                          <a:solidFill>
                            <a:sysClr val="windowText" lastClr="000000"/>
                          </a:solidFill>
                          <a:effectLst/>
                          <a:cs typeface="B Nazanin" panose="00000400000000000000" pitchFamily="2" charset="-78"/>
                        </a:rPr>
                        <a:t>9.6</a:t>
                      </a:r>
                      <a:endParaRPr lang="en-US" sz="1600" b="1" i="0" u="none" strike="noStrike" dirty="0">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272699871"/>
                  </a:ext>
                </a:extLst>
              </a:tr>
              <a:tr h="277641">
                <a:tc>
                  <a:txBody>
                    <a:bodyPr/>
                    <a:lstStyle/>
                    <a:p>
                      <a:pPr algn="ctr" rtl="1" fontAlgn="b"/>
                      <a:r>
                        <a:rPr lang="en-US" sz="1600" b="1" u="none" strike="noStrike">
                          <a:solidFill>
                            <a:sysClr val="windowText" lastClr="000000"/>
                          </a:solidFill>
                          <a:effectLst/>
                          <a:cs typeface="B Nazanin" panose="00000400000000000000" pitchFamily="2" charset="-78"/>
                        </a:rPr>
                        <a:t>13</a:t>
                      </a:r>
                      <a:endParaRPr lang="en-US" sz="1600" b="1" i="0" u="none" strike="noStrike">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1" fontAlgn="b"/>
                      <a:r>
                        <a:rPr lang="fa-IR" sz="1600" b="1" u="none" strike="noStrike">
                          <a:solidFill>
                            <a:sysClr val="windowText" lastClr="000000"/>
                          </a:solidFill>
                          <a:effectLst/>
                          <a:cs typeface="B Nazanin" panose="00000400000000000000" pitchFamily="2" charset="-78"/>
                        </a:rPr>
                        <a:t>اسلامشهر</a:t>
                      </a:r>
                      <a:endParaRPr lang="fa-IR" sz="1600" b="1" i="0" u="none" strike="noStrike">
                        <a:solidFill>
                          <a:sysClr val="windowText" lastClr="000000"/>
                        </a:solidFill>
                        <a:effectLst/>
                        <a:latin typeface="B Nazanin" panose="00000400000000000000" pitchFamily="2" charset="-78"/>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0" fontAlgn="b"/>
                      <a:r>
                        <a:rPr lang="en-US" sz="1600" b="1" u="none" strike="noStrike">
                          <a:solidFill>
                            <a:sysClr val="windowText" lastClr="000000"/>
                          </a:solidFill>
                          <a:effectLst/>
                          <a:cs typeface="B Nazanin" panose="00000400000000000000" pitchFamily="2" charset="-78"/>
                        </a:rPr>
                        <a:t>573405</a:t>
                      </a:r>
                      <a:endParaRPr lang="en-US" sz="1600" b="1" i="0" u="none" strike="noStrike">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0" fontAlgn="b"/>
                      <a:r>
                        <a:rPr lang="en-US" sz="1600" b="1" u="none" strike="noStrike">
                          <a:solidFill>
                            <a:sysClr val="windowText" lastClr="000000"/>
                          </a:solidFill>
                          <a:effectLst/>
                          <a:cs typeface="B Nazanin" panose="00000400000000000000" pitchFamily="2" charset="-78"/>
                        </a:rPr>
                        <a:t>517590</a:t>
                      </a:r>
                      <a:endParaRPr lang="en-US" sz="1600" b="1" i="0" u="none" strike="noStrike">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0" fontAlgn="b"/>
                      <a:r>
                        <a:rPr lang="en-US" sz="1600" b="1" u="none" strike="noStrike" dirty="0">
                          <a:solidFill>
                            <a:sysClr val="windowText" lastClr="000000"/>
                          </a:solidFill>
                          <a:effectLst/>
                          <a:cs typeface="B Nazanin" panose="00000400000000000000" pitchFamily="2" charset="-78"/>
                        </a:rPr>
                        <a:t>9.73</a:t>
                      </a:r>
                      <a:endParaRPr lang="en-US" sz="1600" b="1" i="0" u="none" strike="noStrike" dirty="0">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2495148579"/>
                  </a:ext>
                </a:extLst>
              </a:tr>
              <a:tr h="277641">
                <a:tc>
                  <a:txBody>
                    <a:bodyPr/>
                    <a:lstStyle/>
                    <a:p>
                      <a:pPr algn="ctr" rtl="1" fontAlgn="b"/>
                      <a:r>
                        <a:rPr lang="en-US" sz="1600" b="1" u="none" strike="noStrike">
                          <a:solidFill>
                            <a:sysClr val="windowText" lastClr="000000"/>
                          </a:solidFill>
                          <a:effectLst/>
                          <a:cs typeface="B Nazanin" panose="00000400000000000000" pitchFamily="2" charset="-78"/>
                        </a:rPr>
                        <a:t>14</a:t>
                      </a:r>
                      <a:endParaRPr lang="en-US" sz="1600" b="1" i="0" u="none" strike="noStrike">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1" fontAlgn="b"/>
                      <a:r>
                        <a:rPr lang="fa-IR" sz="1600" b="1" u="none" strike="noStrike">
                          <a:solidFill>
                            <a:sysClr val="windowText" lastClr="000000"/>
                          </a:solidFill>
                          <a:effectLst/>
                          <a:cs typeface="B Nazanin" panose="00000400000000000000" pitchFamily="2" charset="-78"/>
                        </a:rPr>
                        <a:t>رباط كريم</a:t>
                      </a:r>
                      <a:endParaRPr lang="fa-IR" sz="1600" b="1" i="0" u="none" strike="noStrike">
                        <a:solidFill>
                          <a:sysClr val="windowText" lastClr="000000"/>
                        </a:solidFill>
                        <a:effectLst/>
                        <a:latin typeface="B Nazanin" panose="00000400000000000000" pitchFamily="2" charset="-78"/>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0" fontAlgn="b"/>
                      <a:r>
                        <a:rPr lang="en-US" sz="1600" b="1" u="none" strike="noStrike">
                          <a:solidFill>
                            <a:sysClr val="windowText" lastClr="000000"/>
                          </a:solidFill>
                          <a:effectLst/>
                          <a:cs typeface="B Nazanin" panose="00000400000000000000" pitchFamily="2" charset="-78"/>
                        </a:rPr>
                        <a:t>654076</a:t>
                      </a:r>
                      <a:endParaRPr lang="en-US" sz="1600" b="1" i="0" u="none" strike="noStrike">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0" fontAlgn="b"/>
                      <a:r>
                        <a:rPr lang="en-US" sz="1600" b="1" u="none" strike="noStrike">
                          <a:solidFill>
                            <a:sysClr val="windowText" lastClr="000000"/>
                          </a:solidFill>
                          <a:effectLst/>
                          <a:cs typeface="B Nazanin" panose="00000400000000000000" pitchFamily="2" charset="-78"/>
                        </a:rPr>
                        <a:t>583151</a:t>
                      </a:r>
                      <a:endParaRPr lang="en-US" sz="1600" b="1" i="0" u="none" strike="noStrike">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0" fontAlgn="b"/>
                      <a:r>
                        <a:rPr lang="en-US" sz="1600" b="1" u="none" strike="noStrike" dirty="0">
                          <a:solidFill>
                            <a:sysClr val="windowText" lastClr="000000"/>
                          </a:solidFill>
                          <a:effectLst/>
                          <a:cs typeface="B Nazanin" panose="00000400000000000000" pitchFamily="2" charset="-78"/>
                        </a:rPr>
                        <a:t>10.84</a:t>
                      </a:r>
                      <a:endParaRPr lang="en-US" sz="1600" b="1" i="0" u="none" strike="noStrike" dirty="0">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4160958750"/>
                  </a:ext>
                </a:extLst>
              </a:tr>
              <a:tr h="277641">
                <a:tc>
                  <a:txBody>
                    <a:bodyPr/>
                    <a:lstStyle/>
                    <a:p>
                      <a:pPr algn="ctr" rtl="1" fontAlgn="b"/>
                      <a:r>
                        <a:rPr lang="en-US" sz="1600" b="1" u="none" strike="noStrike">
                          <a:solidFill>
                            <a:sysClr val="windowText" lastClr="000000"/>
                          </a:solidFill>
                          <a:effectLst/>
                          <a:cs typeface="B Nazanin" panose="00000400000000000000" pitchFamily="2" charset="-78"/>
                        </a:rPr>
                        <a:t>15</a:t>
                      </a:r>
                      <a:endParaRPr lang="en-US" sz="1600" b="1" i="0" u="none" strike="noStrike">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1" fontAlgn="b"/>
                      <a:r>
                        <a:rPr lang="fa-IR" sz="1600" b="1" u="none" strike="noStrike">
                          <a:solidFill>
                            <a:sysClr val="windowText" lastClr="000000"/>
                          </a:solidFill>
                          <a:effectLst/>
                          <a:cs typeface="B Nazanin" panose="00000400000000000000" pitchFamily="2" charset="-78"/>
                        </a:rPr>
                        <a:t>قرچك</a:t>
                      </a:r>
                      <a:endParaRPr lang="fa-IR" sz="1600" b="1" i="0" u="none" strike="noStrike">
                        <a:solidFill>
                          <a:sysClr val="windowText" lastClr="000000"/>
                        </a:solidFill>
                        <a:effectLst/>
                        <a:latin typeface="B Nazanin" panose="00000400000000000000" pitchFamily="2" charset="-78"/>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0" fontAlgn="b"/>
                      <a:r>
                        <a:rPr lang="en-US" sz="1600" b="1" u="none" strike="noStrike">
                          <a:solidFill>
                            <a:sysClr val="windowText" lastClr="000000"/>
                          </a:solidFill>
                          <a:effectLst/>
                          <a:cs typeface="B Nazanin" panose="00000400000000000000" pitchFamily="2" charset="-78"/>
                        </a:rPr>
                        <a:t>358174</a:t>
                      </a:r>
                      <a:endParaRPr lang="en-US" sz="1600" b="1" i="0" u="none" strike="noStrike">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0" fontAlgn="b"/>
                      <a:r>
                        <a:rPr lang="en-US" sz="1600" b="1" u="none" strike="noStrike">
                          <a:solidFill>
                            <a:sysClr val="windowText" lastClr="000000"/>
                          </a:solidFill>
                          <a:effectLst/>
                          <a:cs typeface="B Nazanin" panose="00000400000000000000" pitchFamily="2" charset="-78"/>
                        </a:rPr>
                        <a:t>304295</a:t>
                      </a:r>
                      <a:endParaRPr lang="en-US" sz="1600" b="1" i="0" u="none" strike="noStrike">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0" fontAlgn="b"/>
                      <a:r>
                        <a:rPr lang="en-US" sz="1600" b="1" u="none" strike="noStrike" dirty="0">
                          <a:solidFill>
                            <a:sysClr val="windowText" lastClr="000000"/>
                          </a:solidFill>
                          <a:effectLst/>
                          <a:cs typeface="B Nazanin" panose="00000400000000000000" pitchFamily="2" charset="-78"/>
                        </a:rPr>
                        <a:t>15.04</a:t>
                      </a:r>
                      <a:endParaRPr lang="en-US" sz="1600" b="1" i="0" u="none" strike="noStrike" dirty="0">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2602746886"/>
                  </a:ext>
                </a:extLst>
              </a:tr>
              <a:tr h="277641">
                <a:tc>
                  <a:txBody>
                    <a:bodyPr/>
                    <a:lstStyle/>
                    <a:p>
                      <a:pPr algn="ctr" rtl="1" fontAlgn="b"/>
                      <a:r>
                        <a:rPr lang="en-US" sz="1600" b="1" u="none" strike="noStrike">
                          <a:solidFill>
                            <a:sysClr val="windowText" lastClr="000000"/>
                          </a:solidFill>
                          <a:effectLst/>
                          <a:cs typeface="B Nazanin" panose="00000400000000000000" pitchFamily="2" charset="-78"/>
                        </a:rPr>
                        <a:t>16</a:t>
                      </a:r>
                      <a:endParaRPr lang="en-US" sz="1600" b="1" i="0" u="none" strike="noStrike">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1" fontAlgn="b"/>
                      <a:r>
                        <a:rPr lang="fa-IR" sz="1600" b="1" u="none" strike="noStrike">
                          <a:solidFill>
                            <a:sysClr val="windowText" lastClr="000000"/>
                          </a:solidFill>
                          <a:effectLst/>
                          <a:cs typeface="B Nazanin" panose="00000400000000000000" pitchFamily="2" charset="-78"/>
                        </a:rPr>
                        <a:t>اندیشه</a:t>
                      </a:r>
                      <a:endParaRPr lang="fa-IR" sz="1600" b="1" i="0" u="none" strike="noStrike">
                        <a:solidFill>
                          <a:sysClr val="windowText" lastClr="000000"/>
                        </a:solidFill>
                        <a:effectLst/>
                        <a:latin typeface="B Nazanin" panose="00000400000000000000" pitchFamily="2" charset="-78"/>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0" fontAlgn="b"/>
                      <a:r>
                        <a:rPr lang="en-US" sz="1600" b="1" u="none" strike="noStrike">
                          <a:solidFill>
                            <a:sysClr val="windowText" lastClr="000000"/>
                          </a:solidFill>
                          <a:effectLst/>
                          <a:cs typeface="B Nazanin" panose="00000400000000000000" pitchFamily="2" charset="-78"/>
                        </a:rPr>
                        <a:t>276683</a:t>
                      </a:r>
                      <a:endParaRPr lang="en-US" sz="1600" b="1" i="0" u="none" strike="noStrike">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0" fontAlgn="b"/>
                      <a:r>
                        <a:rPr lang="en-US" sz="1600" b="1" u="none" strike="noStrike">
                          <a:solidFill>
                            <a:sysClr val="windowText" lastClr="000000"/>
                          </a:solidFill>
                          <a:effectLst/>
                          <a:cs typeface="B Nazanin" panose="00000400000000000000" pitchFamily="2" charset="-78"/>
                        </a:rPr>
                        <a:t>251543</a:t>
                      </a:r>
                      <a:endParaRPr lang="en-US" sz="1600" b="1" i="0" u="none" strike="noStrike">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0" fontAlgn="b"/>
                      <a:r>
                        <a:rPr lang="en-US" sz="1600" b="1" u="none" strike="noStrike" dirty="0">
                          <a:solidFill>
                            <a:sysClr val="windowText" lastClr="000000"/>
                          </a:solidFill>
                          <a:effectLst/>
                          <a:cs typeface="B Nazanin" panose="00000400000000000000" pitchFamily="2" charset="-78"/>
                        </a:rPr>
                        <a:t>9.09</a:t>
                      </a:r>
                      <a:endParaRPr lang="en-US" sz="1600" b="1" i="0" u="none" strike="noStrike" dirty="0">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999391838"/>
                  </a:ext>
                </a:extLst>
              </a:tr>
              <a:tr h="277641">
                <a:tc>
                  <a:txBody>
                    <a:bodyPr/>
                    <a:lstStyle/>
                    <a:p>
                      <a:pPr algn="ctr" rtl="1" fontAlgn="b"/>
                      <a:r>
                        <a:rPr lang="en-US" sz="1600" b="1" u="none" strike="noStrike">
                          <a:solidFill>
                            <a:sysClr val="windowText" lastClr="000000"/>
                          </a:solidFill>
                          <a:effectLst/>
                          <a:cs typeface="B Nazanin" panose="00000400000000000000" pitchFamily="2" charset="-78"/>
                        </a:rPr>
                        <a:t>17</a:t>
                      </a:r>
                      <a:endParaRPr lang="en-US" sz="1600" b="1" i="0" u="none" strike="noStrike">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1" fontAlgn="b"/>
                      <a:r>
                        <a:rPr lang="fa-IR" sz="1600" b="1" u="none" strike="noStrike">
                          <a:solidFill>
                            <a:sysClr val="windowText" lastClr="000000"/>
                          </a:solidFill>
                          <a:effectLst/>
                          <a:cs typeface="B Nazanin" panose="00000400000000000000" pitchFamily="2" charset="-78"/>
                        </a:rPr>
                        <a:t>ري</a:t>
                      </a:r>
                      <a:endParaRPr lang="fa-IR" sz="1600" b="1" i="0" u="none" strike="noStrike">
                        <a:solidFill>
                          <a:sysClr val="windowText" lastClr="000000"/>
                        </a:solidFill>
                        <a:effectLst/>
                        <a:latin typeface="B Nazanin" panose="00000400000000000000" pitchFamily="2" charset="-78"/>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0" fontAlgn="b"/>
                      <a:r>
                        <a:rPr lang="en-US" sz="1600" b="1" u="none" strike="noStrike">
                          <a:solidFill>
                            <a:sysClr val="windowText" lastClr="000000"/>
                          </a:solidFill>
                          <a:effectLst/>
                          <a:cs typeface="B Nazanin" panose="00000400000000000000" pitchFamily="2" charset="-78"/>
                        </a:rPr>
                        <a:t>689272</a:t>
                      </a:r>
                      <a:endParaRPr lang="en-US" sz="1600" b="1" i="0" u="none" strike="noStrike">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0" fontAlgn="b"/>
                      <a:r>
                        <a:rPr lang="en-US" sz="1600" b="1" u="none" strike="noStrike">
                          <a:solidFill>
                            <a:sysClr val="windowText" lastClr="000000"/>
                          </a:solidFill>
                          <a:effectLst/>
                          <a:cs typeface="B Nazanin" panose="00000400000000000000" pitchFamily="2" charset="-78"/>
                        </a:rPr>
                        <a:t>611611</a:t>
                      </a:r>
                      <a:endParaRPr lang="en-US" sz="1600" b="1" i="0" u="none" strike="noStrike">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0" fontAlgn="b"/>
                      <a:r>
                        <a:rPr lang="en-US" sz="1600" b="1" u="none" strike="noStrike" dirty="0">
                          <a:solidFill>
                            <a:sysClr val="windowText" lastClr="000000"/>
                          </a:solidFill>
                          <a:effectLst/>
                          <a:cs typeface="B Nazanin" panose="00000400000000000000" pitchFamily="2" charset="-78"/>
                        </a:rPr>
                        <a:t>11.27</a:t>
                      </a:r>
                      <a:endParaRPr lang="en-US" sz="1600" b="1" i="0" u="none" strike="noStrike" dirty="0">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3575140393"/>
                  </a:ext>
                </a:extLst>
              </a:tr>
              <a:tr h="277641">
                <a:tc>
                  <a:txBody>
                    <a:bodyPr/>
                    <a:lstStyle/>
                    <a:p>
                      <a:pPr algn="ctr" rtl="1" fontAlgn="b"/>
                      <a:r>
                        <a:rPr lang="en-US" sz="1600" b="1" u="none" strike="noStrike">
                          <a:solidFill>
                            <a:sysClr val="windowText" lastClr="000000"/>
                          </a:solidFill>
                          <a:effectLst/>
                          <a:cs typeface="B Nazanin" panose="00000400000000000000" pitchFamily="2" charset="-78"/>
                        </a:rPr>
                        <a:t>18</a:t>
                      </a:r>
                      <a:endParaRPr lang="en-US" sz="1600" b="1" i="0" u="none" strike="noStrike">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1" fontAlgn="b"/>
                      <a:r>
                        <a:rPr lang="fa-IR" sz="1600" b="1" u="none" strike="noStrike">
                          <a:solidFill>
                            <a:sysClr val="windowText" lastClr="000000"/>
                          </a:solidFill>
                          <a:effectLst/>
                          <a:cs typeface="B Nazanin" panose="00000400000000000000" pitchFamily="2" charset="-78"/>
                        </a:rPr>
                        <a:t>پيشوا</a:t>
                      </a:r>
                      <a:endParaRPr lang="fa-IR" sz="1600" b="1" i="0" u="none" strike="noStrike">
                        <a:solidFill>
                          <a:sysClr val="windowText" lastClr="000000"/>
                        </a:solidFill>
                        <a:effectLst/>
                        <a:latin typeface="B Nazanin" panose="00000400000000000000" pitchFamily="2" charset="-78"/>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0" fontAlgn="b"/>
                      <a:r>
                        <a:rPr lang="en-US" sz="1600" b="1" u="none" strike="noStrike">
                          <a:solidFill>
                            <a:sysClr val="windowText" lastClr="000000"/>
                          </a:solidFill>
                          <a:effectLst/>
                          <a:cs typeface="B Nazanin" panose="00000400000000000000" pitchFamily="2" charset="-78"/>
                        </a:rPr>
                        <a:t>215538</a:t>
                      </a:r>
                      <a:endParaRPr lang="en-US" sz="1600" b="1" i="0" u="none" strike="noStrike">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0" fontAlgn="b"/>
                      <a:r>
                        <a:rPr lang="en-US" sz="1600" b="1" u="none" strike="noStrike">
                          <a:solidFill>
                            <a:sysClr val="windowText" lastClr="000000"/>
                          </a:solidFill>
                          <a:effectLst/>
                          <a:cs typeface="B Nazanin" panose="00000400000000000000" pitchFamily="2" charset="-78"/>
                        </a:rPr>
                        <a:t>177033</a:t>
                      </a:r>
                      <a:endParaRPr lang="en-US" sz="1600" b="1" i="0" u="none" strike="noStrike">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0" fontAlgn="b"/>
                      <a:r>
                        <a:rPr lang="en-US" sz="1600" b="1" u="none" strike="noStrike" dirty="0">
                          <a:solidFill>
                            <a:sysClr val="windowText" lastClr="000000"/>
                          </a:solidFill>
                          <a:effectLst/>
                          <a:cs typeface="B Nazanin" panose="00000400000000000000" pitchFamily="2" charset="-78"/>
                        </a:rPr>
                        <a:t>17.86</a:t>
                      </a:r>
                      <a:endParaRPr lang="en-US" sz="1600" b="1" i="0" u="none" strike="noStrike" dirty="0">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356072149"/>
                  </a:ext>
                </a:extLst>
              </a:tr>
              <a:tr h="277641">
                <a:tc>
                  <a:txBody>
                    <a:bodyPr/>
                    <a:lstStyle/>
                    <a:p>
                      <a:pPr algn="ctr" rtl="1" fontAlgn="b"/>
                      <a:r>
                        <a:rPr lang="en-US" sz="1600" b="1" u="none" strike="noStrike">
                          <a:solidFill>
                            <a:sysClr val="windowText" lastClr="000000"/>
                          </a:solidFill>
                          <a:effectLst/>
                          <a:cs typeface="B Nazanin" panose="00000400000000000000" pitchFamily="2" charset="-78"/>
                        </a:rPr>
                        <a:t>19</a:t>
                      </a:r>
                      <a:endParaRPr lang="en-US" sz="1600" b="1" i="0" u="none" strike="noStrike">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1" fontAlgn="b"/>
                      <a:r>
                        <a:rPr lang="fa-IR" sz="1600" b="1" u="none" strike="noStrike">
                          <a:solidFill>
                            <a:sysClr val="windowText" lastClr="000000"/>
                          </a:solidFill>
                          <a:effectLst/>
                          <a:cs typeface="B Nazanin" panose="00000400000000000000" pitchFamily="2" charset="-78"/>
                        </a:rPr>
                        <a:t>بوستان</a:t>
                      </a:r>
                      <a:endParaRPr lang="fa-IR" sz="1600" b="1" i="0" u="none" strike="noStrike">
                        <a:solidFill>
                          <a:sysClr val="windowText" lastClr="000000"/>
                        </a:solidFill>
                        <a:effectLst/>
                        <a:latin typeface="B Nazanin" panose="00000400000000000000" pitchFamily="2" charset="-78"/>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0" fontAlgn="b"/>
                      <a:r>
                        <a:rPr lang="en-US" sz="1600" b="1" u="none" strike="noStrike">
                          <a:solidFill>
                            <a:sysClr val="windowText" lastClr="000000"/>
                          </a:solidFill>
                          <a:effectLst/>
                          <a:cs typeface="B Nazanin" panose="00000400000000000000" pitchFamily="2" charset="-78"/>
                        </a:rPr>
                        <a:t>221963</a:t>
                      </a:r>
                      <a:endParaRPr lang="en-US" sz="1600" b="1" i="0" u="none" strike="noStrike">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0" fontAlgn="b"/>
                      <a:r>
                        <a:rPr lang="en-US" sz="1600" b="1" u="none" strike="noStrike">
                          <a:solidFill>
                            <a:sysClr val="windowText" lastClr="000000"/>
                          </a:solidFill>
                          <a:effectLst/>
                          <a:cs typeface="B Nazanin" panose="00000400000000000000" pitchFamily="2" charset="-78"/>
                        </a:rPr>
                        <a:t>197474</a:t>
                      </a:r>
                      <a:endParaRPr lang="en-US" sz="1600" b="1" i="0" u="none" strike="noStrike">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0" fontAlgn="b"/>
                      <a:r>
                        <a:rPr lang="en-US" sz="1600" b="1" u="none" strike="noStrike" dirty="0">
                          <a:solidFill>
                            <a:sysClr val="windowText" lastClr="000000"/>
                          </a:solidFill>
                          <a:effectLst/>
                          <a:cs typeface="B Nazanin" panose="00000400000000000000" pitchFamily="2" charset="-78"/>
                        </a:rPr>
                        <a:t>11.03</a:t>
                      </a:r>
                      <a:endParaRPr lang="en-US" sz="1600" b="1" i="0" u="none" strike="noStrike" dirty="0">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051352778"/>
                  </a:ext>
                </a:extLst>
              </a:tr>
              <a:tr h="277641">
                <a:tc>
                  <a:txBody>
                    <a:bodyPr/>
                    <a:lstStyle/>
                    <a:p>
                      <a:pPr algn="ctr" rtl="1" fontAlgn="b"/>
                      <a:r>
                        <a:rPr lang="en-US" sz="1600" b="1" u="none" strike="noStrike">
                          <a:solidFill>
                            <a:sysClr val="windowText" lastClr="000000"/>
                          </a:solidFill>
                          <a:effectLst/>
                          <a:cs typeface="B Nazanin" panose="00000400000000000000" pitchFamily="2" charset="-78"/>
                        </a:rPr>
                        <a:t>20</a:t>
                      </a:r>
                      <a:endParaRPr lang="en-US" sz="1600" b="1" i="0" u="none" strike="noStrike">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1" fontAlgn="b"/>
                      <a:r>
                        <a:rPr lang="fa-IR" sz="1600" b="1" u="none" strike="noStrike">
                          <a:solidFill>
                            <a:sysClr val="windowText" lastClr="000000"/>
                          </a:solidFill>
                          <a:effectLst/>
                          <a:cs typeface="B Nazanin" panose="00000400000000000000" pitchFamily="2" charset="-78"/>
                        </a:rPr>
                        <a:t>شهریار</a:t>
                      </a:r>
                      <a:endParaRPr lang="fa-IR" sz="1600" b="1" i="0" u="none" strike="noStrike">
                        <a:solidFill>
                          <a:sysClr val="windowText" lastClr="000000"/>
                        </a:solidFill>
                        <a:effectLst/>
                        <a:latin typeface="B Nazanin" panose="00000400000000000000" pitchFamily="2" charset="-78"/>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0" fontAlgn="b"/>
                      <a:r>
                        <a:rPr lang="en-US" sz="1600" b="1" u="none" strike="noStrike">
                          <a:solidFill>
                            <a:sysClr val="windowText" lastClr="000000"/>
                          </a:solidFill>
                          <a:effectLst/>
                          <a:cs typeface="B Nazanin" panose="00000400000000000000" pitchFamily="2" charset="-78"/>
                        </a:rPr>
                        <a:t>988098</a:t>
                      </a:r>
                      <a:endParaRPr lang="en-US" sz="1600" b="1" i="0" u="none" strike="noStrike">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0" fontAlgn="b"/>
                      <a:r>
                        <a:rPr lang="en-US" sz="1600" b="1" u="none" strike="noStrike">
                          <a:solidFill>
                            <a:sysClr val="windowText" lastClr="000000"/>
                          </a:solidFill>
                          <a:effectLst/>
                          <a:cs typeface="B Nazanin" panose="00000400000000000000" pitchFamily="2" charset="-78"/>
                        </a:rPr>
                        <a:t>787006</a:t>
                      </a:r>
                      <a:endParaRPr lang="en-US" sz="1600" b="1" i="0" u="none" strike="noStrike">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0" fontAlgn="b"/>
                      <a:r>
                        <a:rPr lang="en-US" sz="1600" b="1" u="none" strike="noStrike" dirty="0">
                          <a:solidFill>
                            <a:sysClr val="windowText" lastClr="000000"/>
                          </a:solidFill>
                          <a:effectLst/>
                          <a:cs typeface="B Nazanin" panose="00000400000000000000" pitchFamily="2" charset="-78"/>
                        </a:rPr>
                        <a:t>20.35</a:t>
                      </a:r>
                      <a:endParaRPr lang="en-US" sz="1600" b="1" i="0" u="none" strike="noStrike" dirty="0">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2469992356"/>
                  </a:ext>
                </a:extLst>
              </a:tr>
              <a:tr h="277641">
                <a:tc>
                  <a:txBody>
                    <a:bodyPr/>
                    <a:lstStyle/>
                    <a:p>
                      <a:pPr algn="ctr" rtl="1" fontAlgn="b"/>
                      <a:r>
                        <a:rPr lang="en-US" sz="1600" b="1" u="none" strike="noStrike">
                          <a:solidFill>
                            <a:sysClr val="windowText" lastClr="000000"/>
                          </a:solidFill>
                          <a:effectLst/>
                          <a:cs typeface="B Nazanin" panose="00000400000000000000" pitchFamily="2" charset="-78"/>
                        </a:rPr>
                        <a:t>21</a:t>
                      </a:r>
                      <a:endParaRPr lang="en-US" sz="1600" b="1" i="0" u="none" strike="noStrike">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1" fontAlgn="b"/>
                      <a:r>
                        <a:rPr lang="fa-IR" sz="1600" b="1" u="none" strike="noStrike">
                          <a:solidFill>
                            <a:sysClr val="windowText" lastClr="000000"/>
                          </a:solidFill>
                          <a:effectLst/>
                          <a:cs typeface="B Nazanin" panose="00000400000000000000" pitchFamily="2" charset="-78"/>
                        </a:rPr>
                        <a:t>گلستان</a:t>
                      </a:r>
                      <a:endParaRPr lang="fa-IR" sz="1600" b="1" i="0" u="none" strike="noStrike">
                        <a:solidFill>
                          <a:sysClr val="windowText" lastClr="000000"/>
                        </a:solidFill>
                        <a:effectLst/>
                        <a:latin typeface="B Nazanin" panose="00000400000000000000" pitchFamily="2" charset="-78"/>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0" fontAlgn="b"/>
                      <a:r>
                        <a:rPr lang="en-US" sz="1600" b="1" u="none" strike="noStrike">
                          <a:solidFill>
                            <a:sysClr val="windowText" lastClr="000000"/>
                          </a:solidFill>
                          <a:effectLst/>
                          <a:cs typeface="B Nazanin" panose="00000400000000000000" pitchFamily="2" charset="-78"/>
                        </a:rPr>
                        <a:t>346207</a:t>
                      </a:r>
                      <a:endParaRPr lang="en-US" sz="1600" b="1" i="0" u="none" strike="noStrike">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0" fontAlgn="b"/>
                      <a:r>
                        <a:rPr lang="en-US" sz="1600" b="1" u="none" strike="noStrike">
                          <a:solidFill>
                            <a:sysClr val="windowText" lastClr="000000"/>
                          </a:solidFill>
                          <a:effectLst/>
                          <a:cs typeface="B Nazanin" panose="00000400000000000000" pitchFamily="2" charset="-78"/>
                        </a:rPr>
                        <a:t>299007</a:t>
                      </a:r>
                      <a:endParaRPr lang="en-US" sz="1600" b="1" i="0" u="none" strike="noStrike">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0" fontAlgn="b"/>
                      <a:r>
                        <a:rPr lang="en-US" sz="1600" b="1" u="none" strike="noStrike" dirty="0">
                          <a:solidFill>
                            <a:sysClr val="windowText" lastClr="000000"/>
                          </a:solidFill>
                          <a:effectLst/>
                          <a:cs typeface="B Nazanin" panose="00000400000000000000" pitchFamily="2" charset="-78"/>
                        </a:rPr>
                        <a:t>13.63</a:t>
                      </a:r>
                      <a:endParaRPr lang="en-US" sz="1600" b="1" i="0" u="none" strike="noStrike" dirty="0">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3991339640"/>
                  </a:ext>
                </a:extLst>
              </a:tr>
              <a:tr h="277641">
                <a:tc>
                  <a:txBody>
                    <a:bodyPr/>
                    <a:lstStyle/>
                    <a:p>
                      <a:pPr algn="ctr" rtl="1" fontAlgn="b"/>
                      <a:r>
                        <a:rPr lang="en-US" sz="1600" b="1" u="none" strike="noStrike">
                          <a:solidFill>
                            <a:sysClr val="windowText" lastClr="000000"/>
                          </a:solidFill>
                          <a:effectLst/>
                          <a:cs typeface="B Nazanin" panose="00000400000000000000" pitchFamily="2" charset="-78"/>
                        </a:rPr>
                        <a:t>22</a:t>
                      </a:r>
                      <a:endParaRPr lang="en-US" sz="1600" b="1" i="0" u="none" strike="noStrike">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1" fontAlgn="b"/>
                      <a:r>
                        <a:rPr lang="fa-IR" sz="1600" b="1" u="none" strike="noStrike">
                          <a:solidFill>
                            <a:sysClr val="windowText" lastClr="000000"/>
                          </a:solidFill>
                          <a:effectLst/>
                          <a:cs typeface="B Nazanin" panose="00000400000000000000" pitchFamily="2" charset="-78"/>
                        </a:rPr>
                        <a:t>پاكدشت</a:t>
                      </a:r>
                      <a:endParaRPr lang="fa-IR" sz="1600" b="1" i="0" u="none" strike="noStrike">
                        <a:solidFill>
                          <a:sysClr val="windowText" lastClr="000000"/>
                        </a:solidFill>
                        <a:effectLst/>
                        <a:latin typeface="B Nazanin" panose="00000400000000000000" pitchFamily="2" charset="-78"/>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0" fontAlgn="b"/>
                      <a:r>
                        <a:rPr lang="en-US" sz="1600" b="1" u="none" strike="noStrike">
                          <a:solidFill>
                            <a:sysClr val="windowText" lastClr="000000"/>
                          </a:solidFill>
                          <a:effectLst/>
                          <a:cs typeface="B Nazanin" panose="00000400000000000000" pitchFamily="2" charset="-78"/>
                        </a:rPr>
                        <a:t>1055308</a:t>
                      </a:r>
                      <a:endParaRPr lang="en-US" sz="1600" b="1" i="0" u="none" strike="noStrike">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0" fontAlgn="b"/>
                      <a:r>
                        <a:rPr lang="en-US" sz="1600" b="1" u="none" strike="noStrike">
                          <a:solidFill>
                            <a:sysClr val="windowText" lastClr="000000"/>
                          </a:solidFill>
                          <a:effectLst/>
                          <a:cs typeface="B Nazanin" panose="00000400000000000000" pitchFamily="2" charset="-78"/>
                        </a:rPr>
                        <a:t>841271</a:t>
                      </a:r>
                      <a:endParaRPr lang="en-US" sz="1600" b="1" i="0" u="none" strike="noStrike">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rtl="0" fontAlgn="b"/>
                      <a:r>
                        <a:rPr lang="en-US" sz="1600" b="1" u="none" strike="noStrike" dirty="0">
                          <a:solidFill>
                            <a:sysClr val="windowText" lastClr="000000"/>
                          </a:solidFill>
                          <a:effectLst/>
                          <a:cs typeface="B Nazanin" panose="00000400000000000000" pitchFamily="2" charset="-78"/>
                        </a:rPr>
                        <a:t>20.28</a:t>
                      </a:r>
                      <a:endParaRPr lang="en-US" sz="1600" b="1" i="0" u="none" strike="noStrike" dirty="0">
                        <a:solidFill>
                          <a:sysClr val="windowText" lastClr="000000"/>
                        </a:solidFill>
                        <a:effectLst/>
                        <a:latin typeface="Arial" panose="020B0604020202020204" pitchFamily="34" charset="0"/>
                        <a:cs typeface="B Nazanin" panose="00000400000000000000" pitchFamily="2" charset="-78"/>
                      </a:endParaRPr>
                    </a:p>
                  </a:txBody>
                  <a:tcPr marL="6523" marR="6523" marT="6523"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2625916703"/>
                  </a:ext>
                </a:extLst>
              </a:tr>
            </a:tbl>
          </a:graphicData>
        </a:graphic>
      </p:graphicFrame>
      <p:sp>
        <p:nvSpPr>
          <p:cNvPr id="4" name="Rectangle 3"/>
          <p:cNvSpPr/>
          <p:nvPr/>
        </p:nvSpPr>
        <p:spPr>
          <a:xfrm>
            <a:off x="0" y="-52537"/>
            <a:ext cx="91440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400" b="1" dirty="0" smtClean="0">
                <a:solidFill>
                  <a:schemeClr val="tx1"/>
                </a:solidFill>
                <a:cs typeface="B Nazanin" panose="00000400000000000000" pitchFamily="2" charset="-78"/>
              </a:rPr>
              <a:t>میزان خرید و فروش و تلفات 8 ماهه</a:t>
            </a:r>
            <a:endParaRPr lang="en-US" sz="2400" b="1" dirty="0">
              <a:solidFill>
                <a:schemeClr val="tx1"/>
              </a:solidFill>
              <a:cs typeface="B Nazanin" panose="00000400000000000000" pitchFamily="2" charset="-78"/>
            </a:endParaRPr>
          </a:p>
        </p:txBody>
      </p:sp>
    </p:spTree>
    <p:extLst>
      <p:ext uri="{BB962C8B-B14F-4D97-AF65-F5344CB8AC3E}">
        <p14:creationId xmlns:p14="http://schemas.microsoft.com/office/powerpoint/2010/main" val="309781476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457200" y="1066796"/>
          <a:ext cx="8153400" cy="4950136"/>
        </p:xfrm>
        <a:graphic>
          <a:graphicData uri="http://schemas.openxmlformats.org/drawingml/2006/table">
            <a:tbl>
              <a:tblPr rtl="1"/>
              <a:tblGrid>
                <a:gridCol w="495815">
                  <a:extLst>
                    <a:ext uri="{9D8B030D-6E8A-4147-A177-3AD203B41FA5}">
                      <a16:colId xmlns:a16="http://schemas.microsoft.com/office/drawing/2014/main" val="20000"/>
                    </a:ext>
                  </a:extLst>
                </a:gridCol>
                <a:gridCol w="495815">
                  <a:extLst>
                    <a:ext uri="{9D8B030D-6E8A-4147-A177-3AD203B41FA5}">
                      <a16:colId xmlns:a16="http://schemas.microsoft.com/office/drawing/2014/main" val="20001"/>
                    </a:ext>
                  </a:extLst>
                </a:gridCol>
                <a:gridCol w="1641697">
                  <a:extLst>
                    <a:ext uri="{9D8B030D-6E8A-4147-A177-3AD203B41FA5}">
                      <a16:colId xmlns:a16="http://schemas.microsoft.com/office/drawing/2014/main" val="20002"/>
                    </a:ext>
                  </a:extLst>
                </a:gridCol>
                <a:gridCol w="1289119">
                  <a:extLst>
                    <a:ext uri="{9D8B030D-6E8A-4147-A177-3AD203B41FA5}">
                      <a16:colId xmlns:a16="http://schemas.microsoft.com/office/drawing/2014/main" val="20003"/>
                    </a:ext>
                  </a:extLst>
                </a:gridCol>
                <a:gridCol w="1289119">
                  <a:extLst>
                    <a:ext uri="{9D8B030D-6E8A-4147-A177-3AD203B41FA5}">
                      <a16:colId xmlns:a16="http://schemas.microsoft.com/office/drawing/2014/main" val="20004"/>
                    </a:ext>
                  </a:extLst>
                </a:gridCol>
                <a:gridCol w="1289119">
                  <a:extLst>
                    <a:ext uri="{9D8B030D-6E8A-4147-A177-3AD203B41FA5}">
                      <a16:colId xmlns:a16="http://schemas.microsoft.com/office/drawing/2014/main" val="20005"/>
                    </a:ext>
                  </a:extLst>
                </a:gridCol>
                <a:gridCol w="1652716">
                  <a:extLst>
                    <a:ext uri="{9D8B030D-6E8A-4147-A177-3AD203B41FA5}">
                      <a16:colId xmlns:a16="http://schemas.microsoft.com/office/drawing/2014/main" val="20006"/>
                    </a:ext>
                  </a:extLst>
                </a:gridCol>
              </a:tblGrid>
              <a:tr h="208192">
                <a:tc gridSpan="7">
                  <a:txBody>
                    <a:bodyPr/>
                    <a:lstStyle/>
                    <a:p>
                      <a:pPr algn="ctr" rtl="1" fontAlgn="ctr"/>
                      <a:r>
                        <a:rPr lang="fa-IR" sz="1400" b="1" i="0" u="none" strike="noStrike">
                          <a:solidFill>
                            <a:srgbClr val="000000"/>
                          </a:solidFill>
                          <a:latin typeface="B Titr"/>
                          <a:cs typeface="B Titr" pitchFamily="2" charset="-78"/>
                        </a:rPr>
                        <a:t>وضعیت عملکرد هزینه های جاری سال 1397</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08192">
                <a:tc>
                  <a:txBody>
                    <a:bodyPr/>
                    <a:lstStyle/>
                    <a:p>
                      <a:pPr algn="ctr" rtl="0" fontAlgn="ctr"/>
                      <a:r>
                        <a:rPr lang="en-US" sz="1400" b="1" i="0" u="none" strike="noStrike">
                          <a:solidFill>
                            <a:srgbClr val="000000"/>
                          </a:solidFill>
                          <a:latin typeface="B Titr"/>
                          <a:cs typeface="B Titr" pitchFamily="2" charset="-78"/>
                        </a:rPr>
                        <a:t> </a:t>
                      </a:r>
                    </a:p>
                  </a:txBody>
                  <a:tcPr marL="6119" marR="6119" marT="6119"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1400" b="1" i="0" u="none" strike="noStrike">
                          <a:solidFill>
                            <a:srgbClr val="000000"/>
                          </a:solidFill>
                          <a:latin typeface="B Titr"/>
                          <a:cs typeface="B Titr" pitchFamily="2" charset="-78"/>
                        </a:rPr>
                        <a:t> </a:t>
                      </a:r>
                    </a:p>
                  </a:txBody>
                  <a:tcPr marL="6119" marR="6119" marT="6119" marB="0" anchor="ctr">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1400" b="1" i="0" u="none" strike="noStrike">
                          <a:solidFill>
                            <a:srgbClr val="000000"/>
                          </a:solidFill>
                          <a:latin typeface="B Titr"/>
                          <a:cs typeface="B Titr" pitchFamily="2" charset="-78"/>
                        </a:rPr>
                        <a:t> </a:t>
                      </a:r>
                    </a:p>
                  </a:txBody>
                  <a:tcPr marL="6119" marR="6119" marT="6119" marB="0" anchor="ctr">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1400" b="1" i="0" u="none" strike="noStrike">
                          <a:solidFill>
                            <a:srgbClr val="000000"/>
                          </a:solidFill>
                          <a:latin typeface="B Titr"/>
                          <a:cs typeface="B Titr" pitchFamily="2" charset="-78"/>
                        </a:rPr>
                        <a:t> </a:t>
                      </a:r>
                    </a:p>
                  </a:txBody>
                  <a:tcPr marL="6119" marR="6119" marT="6119" marB="0" anchor="ctr">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1400" b="1" i="0" u="none" strike="noStrike">
                          <a:solidFill>
                            <a:srgbClr val="000000"/>
                          </a:solidFill>
                          <a:latin typeface="B Titr"/>
                          <a:cs typeface="B Titr" pitchFamily="2" charset="-78"/>
                        </a:rPr>
                        <a:t> </a:t>
                      </a:r>
                    </a:p>
                  </a:txBody>
                  <a:tcPr marL="6119" marR="6119" marT="6119" marB="0" anchor="ctr">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1400" b="1" i="0" u="none" strike="noStrike">
                          <a:solidFill>
                            <a:srgbClr val="000000"/>
                          </a:solidFill>
                          <a:latin typeface="B Titr"/>
                          <a:cs typeface="B Titr" pitchFamily="2" charset="-78"/>
                        </a:rPr>
                        <a:t> </a:t>
                      </a:r>
                    </a:p>
                  </a:txBody>
                  <a:tcPr marL="6119" marR="6119" marT="6119" marB="0" anchor="ctr">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rtl="1" fontAlgn="ctr"/>
                      <a:r>
                        <a:rPr lang="fa-IR" sz="1400" b="1" i="0" u="none" strike="noStrike">
                          <a:solidFill>
                            <a:srgbClr val="000000"/>
                          </a:solidFill>
                          <a:latin typeface="B Titr"/>
                          <a:cs typeface="B Titr" pitchFamily="2" charset="-78"/>
                        </a:rPr>
                        <a:t>مبالغ به میلیون ریال</a:t>
                      </a:r>
                    </a:p>
                  </a:txBody>
                  <a:tcPr marL="6119" marR="6119" marT="6119"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r h="280278">
                <a:tc>
                  <a:txBody>
                    <a:bodyPr/>
                    <a:lstStyle/>
                    <a:p>
                      <a:pPr algn="ctr" rtl="1" fontAlgn="ctr"/>
                      <a:r>
                        <a:rPr lang="fa-IR" sz="1400" b="1" i="0" u="none" strike="noStrike">
                          <a:solidFill>
                            <a:srgbClr val="000000"/>
                          </a:solidFill>
                          <a:latin typeface="B Titr"/>
                          <a:cs typeface="B Titr" pitchFamily="2" charset="-78"/>
                        </a:rPr>
                        <a:t>ردیف</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2">
                  <a:txBody>
                    <a:bodyPr/>
                    <a:lstStyle/>
                    <a:p>
                      <a:pPr algn="ctr" rtl="1" fontAlgn="ctr"/>
                      <a:r>
                        <a:rPr lang="fa-IR" sz="1400" b="1" i="0" u="none" strike="noStrike">
                          <a:solidFill>
                            <a:srgbClr val="000000"/>
                          </a:solidFill>
                          <a:latin typeface="B Titr"/>
                          <a:cs typeface="B Titr" pitchFamily="2" charset="-78"/>
                        </a:rPr>
                        <a:t>شرح هزینه</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a:txBody>
                    <a:bodyPr/>
                    <a:lstStyle/>
                    <a:p>
                      <a:pPr algn="ctr" rtl="1" fontAlgn="ctr"/>
                      <a:r>
                        <a:rPr lang="fa-IR" sz="1400" b="1" i="0" u="none" strike="noStrike">
                          <a:solidFill>
                            <a:srgbClr val="000000"/>
                          </a:solidFill>
                          <a:latin typeface="B Titr"/>
                          <a:cs typeface="B Titr" pitchFamily="2" charset="-78"/>
                        </a:rPr>
                        <a:t>بودجه مصوب 97</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1" fontAlgn="ctr"/>
                      <a:r>
                        <a:rPr lang="fa-IR" sz="1400" b="1" i="0" u="none" strike="noStrike">
                          <a:solidFill>
                            <a:srgbClr val="000000"/>
                          </a:solidFill>
                          <a:latin typeface="B Titr"/>
                          <a:cs typeface="B Titr" pitchFamily="2" charset="-78"/>
                        </a:rPr>
                        <a:t>بودجه 8ماهه</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1" fontAlgn="ctr"/>
                      <a:r>
                        <a:rPr lang="fa-IR" sz="1400" b="1" i="0" u="none" strike="noStrike">
                          <a:solidFill>
                            <a:srgbClr val="000000"/>
                          </a:solidFill>
                          <a:latin typeface="B Titr"/>
                          <a:cs typeface="B Titr" pitchFamily="2" charset="-78"/>
                        </a:rPr>
                        <a:t>عملکرد8ماهه</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1" fontAlgn="ctr"/>
                      <a:r>
                        <a:rPr lang="fa-IR" sz="1400" b="1" i="0" u="none" strike="noStrike">
                          <a:solidFill>
                            <a:srgbClr val="000000"/>
                          </a:solidFill>
                          <a:latin typeface="B Titr"/>
                          <a:cs typeface="B Titr" pitchFamily="2" charset="-78"/>
                        </a:rPr>
                        <a:t>انحراف </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208192">
                <a:tc>
                  <a:txBody>
                    <a:bodyPr/>
                    <a:lstStyle/>
                    <a:p>
                      <a:pPr algn="ctr" rtl="0" fontAlgn="ctr"/>
                      <a:r>
                        <a:rPr lang="en-US" sz="1400" b="1" i="0" u="none" strike="noStrike">
                          <a:solidFill>
                            <a:srgbClr val="000000"/>
                          </a:solidFill>
                          <a:latin typeface="B Titr"/>
                          <a:cs typeface="B Titr" pitchFamily="2" charset="-78"/>
                        </a:rPr>
                        <a:t>1</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rtl="1" fontAlgn="ctr"/>
                      <a:r>
                        <a:rPr lang="fa-IR" sz="1400" b="1" i="0" u="none" strike="noStrike">
                          <a:solidFill>
                            <a:srgbClr val="000000"/>
                          </a:solidFill>
                          <a:latin typeface="B Titr"/>
                          <a:cs typeface="B Titr" pitchFamily="2" charset="-78"/>
                        </a:rPr>
                        <a:t>بهره برداری</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rowSpan="3">
                  <a:txBody>
                    <a:bodyPr/>
                    <a:lstStyle/>
                    <a:p>
                      <a:pPr algn="ctr" rtl="0" fontAlgn="ctr"/>
                      <a:r>
                        <a:rPr lang="en-US" sz="1400" b="1" i="0" u="none" strike="noStrike">
                          <a:solidFill>
                            <a:srgbClr val="000000"/>
                          </a:solidFill>
                          <a:latin typeface="B Titr"/>
                          <a:cs typeface="B Titr" pitchFamily="2" charset="-78"/>
                        </a:rPr>
                        <a:t>1,059,417</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rtl="0" fontAlgn="ctr"/>
                      <a:r>
                        <a:rPr lang="en-US" sz="1400" b="1" i="0" u="none" strike="noStrike">
                          <a:solidFill>
                            <a:srgbClr val="000000"/>
                          </a:solidFill>
                          <a:latin typeface="B Titr"/>
                          <a:cs typeface="B Titr" pitchFamily="2" charset="-78"/>
                        </a:rPr>
                        <a:t>706,278</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rtl="0" fontAlgn="ctr"/>
                      <a:r>
                        <a:rPr lang="en-US" sz="1400" b="1" i="0" u="none" strike="noStrike">
                          <a:solidFill>
                            <a:srgbClr val="000000"/>
                          </a:solidFill>
                          <a:latin typeface="B Titr"/>
                          <a:cs typeface="B Titr" pitchFamily="2" charset="-78"/>
                        </a:rPr>
                        <a:t>607,362</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rtl="0" fontAlgn="ctr"/>
                      <a:r>
                        <a:rPr lang="en-US" sz="1400" b="1" i="0" u="none" strike="noStrike">
                          <a:solidFill>
                            <a:srgbClr val="000000"/>
                          </a:solidFill>
                          <a:latin typeface="B Titr"/>
                          <a:cs typeface="B Titr" pitchFamily="2" charset="-78"/>
                        </a:rPr>
                        <a:t>98,916</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08192">
                <a:tc>
                  <a:txBody>
                    <a:bodyPr/>
                    <a:lstStyle/>
                    <a:p>
                      <a:pPr algn="ctr" rtl="0" fontAlgn="ctr"/>
                      <a:r>
                        <a:rPr lang="en-US" sz="1400" b="1" i="0" u="none" strike="noStrike">
                          <a:solidFill>
                            <a:srgbClr val="000000"/>
                          </a:solidFill>
                          <a:latin typeface="B Titr"/>
                          <a:cs typeface="B Titr" pitchFamily="2" charset="-78"/>
                        </a:rPr>
                        <a:t>2</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rtl="1" fontAlgn="ctr"/>
                      <a:r>
                        <a:rPr lang="fa-IR" sz="1400" b="1" i="0" u="none" strike="noStrike">
                          <a:solidFill>
                            <a:srgbClr val="000000"/>
                          </a:solidFill>
                          <a:latin typeface="B Titr"/>
                          <a:cs typeface="B Titr" pitchFamily="2" charset="-78"/>
                        </a:rPr>
                        <a:t>تعمیر ونگهداری</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4"/>
                  </a:ext>
                </a:extLst>
              </a:tr>
              <a:tr h="208192">
                <a:tc>
                  <a:txBody>
                    <a:bodyPr/>
                    <a:lstStyle/>
                    <a:p>
                      <a:pPr algn="ctr" rtl="0" fontAlgn="ctr"/>
                      <a:r>
                        <a:rPr lang="en-US" sz="1400" b="1" i="0" u="none" strike="noStrike">
                          <a:solidFill>
                            <a:srgbClr val="000000"/>
                          </a:solidFill>
                          <a:latin typeface="B Titr"/>
                          <a:cs typeface="B Titr" pitchFamily="2" charset="-78"/>
                        </a:rPr>
                        <a:t>3</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rtl="1" fontAlgn="ctr"/>
                      <a:r>
                        <a:rPr lang="fa-IR" sz="1400" b="1" i="0" u="none" strike="noStrike">
                          <a:solidFill>
                            <a:srgbClr val="000000"/>
                          </a:solidFill>
                          <a:latin typeface="B Titr"/>
                          <a:cs typeface="B Titr" pitchFamily="2" charset="-78"/>
                        </a:rPr>
                        <a:t>روشنایی معابر</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5"/>
                  </a:ext>
                </a:extLst>
              </a:tr>
              <a:tr h="208192">
                <a:tc>
                  <a:txBody>
                    <a:bodyPr/>
                    <a:lstStyle/>
                    <a:p>
                      <a:pPr algn="ctr" rtl="0" fontAlgn="ctr"/>
                      <a:r>
                        <a:rPr lang="en-US" sz="1400" b="1" i="0" u="none" strike="noStrike">
                          <a:solidFill>
                            <a:srgbClr val="000000"/>
                          </a:solidFill>
                          <a:latin typeface="B Titr"/>
                          <a:cs typeface="B Titr" pitchFamily="2" charset="-78"/>
                        </a:rPr>
                        <a:t>5</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rtl="1" fontAlgn="ctr"/>
                      <a:r>
                        <a:rPr lang="fa-IR" sz="1400" b="1" i="0" u="none" strike="noStrike">
                          <a:solidFill>
                            <a:srgbClr val="000000"/>
                          </a:solidFill>
                          <a:latin typeface="B Titr"/>
                          <a:cs typeface="B Titr" pitchFamily="2" charset="-78"/>
                        </a:rPr>
                        <a:t>خدمات مشترکین</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rtl="0" fontAlgn="ctr"/>
                      <a:r>
                        <a:rPr lang="en-US" sz="1400" b="1" i="0" u="none" strike="noStrike">
                          <a:solidFill>
                            <a:srgbClr val="000000"/>
                          </a:solidFill>
                          <a:latin typeface="B Titr"/>
                          <a:cs typeface="B Titr" pitchFamily="2" charset="-78"/>
                        </a:rPr>
                        <a:t>522,811</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348,541</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310,639</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37,902</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08192">
                <a:tc>
                  <a:txBody>
                    <a:bodyPr/>
                    <a:lstStyle/>
                    <a:p>
                      <a:pPr algn="ctr" rtl="0" fontAlgn="ctr"/>
                      <a:r>
                        <a:rPr lang="en-US" sz="1400" b="1" i="0" u="none" strike="noStrike">
                          <a:solidFill>
                            <a:srgbClr val="000000"/>
                          </a:solidFill>
                          <a:latin typeface="B Titr"/>
                          <a:cs typeface="B Titr" pitchFamily="2" charset="-78"/>
                        </a:rPr>
                        <a:t>6</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rtl="1" fontAlgn="ctr"/>
                      <a:r>
                        <a:rPr lang="fa-IR" sz="1400" b="1" i="0" u="none" strike="noStrike">
                          <a:solidFill>
                            <a:srgbClr val="000000"/>
                          </a:solidFill>
                          <a:latin typeface="B Titr"/>
                          <a:cs typeface="B Titr" pitchFamily="2" charset="-78"/>
                        </a:rPr>
                        <a:t>عمومی واداری</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rtl="0" fontAlgn="ctr"/>
                      <a:r>
                        <a:rPr lang="en-US" sz="1400" b="1" i="0" u="none" strike="noStrike">
                          <a:solidFill>
                            <a:srgbClr val="000000"/>
                          </a:solidFill>
                          <a:latin typeface="B Titr"/>
                          <a:cs typeface="B Titr" pitchFamily="2" charset="-78"/>
                        </a:rPr>
                        <a:t>333,945</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222,630</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160,074</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62,556</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08192">
                <a:tc>
                  <a:txBody>
                    <a:bodyPr/>
                    <a:lstStyle/>
                    <a:p>
                      <a:pPr algn="ctr" rtl="0" fontAlgn="ctr"/>
                      <a:r>
                        <a:rPr lang="en-US" sz="1400" b="1" i="0" u="none" strike="noStrike">
                          <a:solidFill>
                            <a:srgbClr val="000000"/>
                          </a:solidFill>
                          <a:latin typeface="B Titr"/>
                          <a:cs typeface="B Titr" pitchFamily="2" charset="-78"/>
                        </a:rPr>
                        <a:t>8</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rtl="1" fontAlgn="ctr"/>
                      <a:r>
                        <a:rPr lang="fa-IR" sz="1400" b="1" i="0" u="none" strike="noStrike">
                          <a:solidFill>
                            <a:srgbClr val="000000"/>
                          </a:solidFill>
                          <a:latin typeface="B Titr"/>
                          <a:cs typeface="B Titr" pitchFamily="2" charset="-78"/>
                        </a:rPr>
                        <a:t>مدیریت مصرف</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rtl="0" fontAlgn="ctr"/>
                      <a:r>
                        <a:rPr lang="en-US" sz="1400" b="1" i="0" u="none" strike="noStrike">
                          <a:solidFill>
                            <a:srgbClr val="000000"/>
                          </a:solidFill>
                          <a:latin typeface="B Titr"/>
                          <a:cs typeface="B Titr" pitchFamily="2" charset="-78"/>
                        </a:rPr>
                        <a:t>10,927</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7,285</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3,299</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3,986</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08192">
                <a:tc>
                  <a:txBody>
                    <a:bodyPr/>
                    <a:lstStyle/>
                    <a:p>
                      <a:pPr algn="ctr" rtl="0" fontAlgn="ctr"/>
                      <a:r>
                        <a:rPr lang="en-US" sz="1400" b="1" i="0" u="none" strike="noStrike">
                          <a:solidFill>
                            <a:srgbClr val="000000"/>
                          </a:solidFill>
                          <a:latin typeface="B Titr"/>
                          <a:cs typeface="B Titr" pitchFamily="2" charset="-78"/>
                        </a:rPr>
                        <a:t>9</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rtl="1" fontAlgn="ctr"/>
                      <a:r>
                        <a:rPr lang="fa-IR" sz="1400" b="1" i="0" u="none" strike="noStrike">
                          <a:solidFill>
                            <a:srgbClr val="000000"/>
                          </a:solidFill>
                          <a:latin typeface="B Titr"/>
                          <a:cs typeface="B Titr" pitchFamily="2" charset="-78"/>
                        </a:rPr>
                        <a:t>نگهداری دیزل</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rtl="0" fontAlgn="ctr"/>
                      <a:r>
                        <a:rPr lang="en-US" sz="1400" b="1" i="0" u="none" strike="noStrike">
                          <a:solidFill>
                            <a:srgbClr val="000000"/>
                          </a:solidFill>
                          <a:latin typeface="B Titr"/>
                          <a:cs typeface="B Titr" pitchFamily="2" charset="-78"/>
                        </a:rPr>
                        <a:t>1,000</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667</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0</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667</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08192">
                <a:tc>
                  <a:txBody>
                    <a:bodyPr/>
                    <a:lstStyle/>
                    <a:p>
                      <a:pPr algn="ctr" rtl="0" fontAlgn="ctr"/>
                      <a:r>
                        <a:rPr lang="en-US" sz="1400" b="1" i="0" u="none" strike="noStrike">
                          <a:solidFill>
                            <a:srgbClr val="000000"/>
                          </a:solidFill>
                          <a:latin typeface="B Titr"/>
                          <a:cs typeface="B Titr" pitchFamily="2" charset="-78"/>
                        </a:rPr>
                        <a:t>10</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rtl="1" fontAlgn="ctr"/>
                      <a:r>
                        <a:rPr lang="fa-IR" sz="1400" b="1" i="0" u="none" strike="noStrike">
                          <a:solidFill>
                            <a:srgbClr val="000000"/>
                          </a:solidFill>
                          <a:latin typeface="B Titr"/>
                          <a:cs typeface="B Titr" pitchFamily="2" charset="-78"/>
                        </a:rPr>
                        <a:t>مدیریت بحران</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rtl="0" fontAlgn="ctr"/>
                      <a:r>
                        <a:rPr lang="en-US" sz="1400" b="1" i="0" u="none" strike="noStrike">
                          <a:solidFill>
                            <a:srgbClr val="000000"/>
                          </a:solidFill>
                          <a:latin typeface="B Titr"/>
                          <a:cs typeface="B Titr" pitchFamily="2" charset="-78"/>
                        </a:rPr>
                        <a:t>2,850</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1,900</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6,582</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-4,682</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08192">
                <a:tc>
                  <a:txBody>
                    <a:bodyPr/>
                    <a:lstStyle/>
                    <a:p>
                      <a:pPr algn="ctr" rtl="0" fontAlgn="ctr"/>
                      <a:r>
                        <a:rPr lang="en-US" sz="1400" b="1" i="0" u="none" strike="noStrike">
                          <a:solidFill>
                            <a:srgbClr val="000000"/>
                          </a:solidFill>
                          <a:latin typeface="B Titr"/>
                          <a:cs typeface="B Titr" pitchFamily="2" charset="-78"/>
                        </a:rPr>
                        <a:t>11</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rtl="1" fontAlgn="ctr"/>
                      <a:r>
                        <a:rPr lang="fa-IR" sz="1400" b="1" i="0" u="none" strike="noStrike">
                          <a:solidFill>
                            <a:srgbClr val="000000"/>
                          </a:solidFill>
                          <a:latin typeface="B Titr"/>
                          <a:cs typeface="B Titr" pitchFamily="2" charset="-78"/>
                        </a:rPr>
                        <a:t>پروژه های تعالی</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rtl="0" fontAlgn="ctr"/>
                      <a:r>
                        <a:rPr lang="en-US" sz="1400" b="1" i="0" u="none" strike="noStrike">
                          <a:solidFill>
                            <a:srgbClr val="000000"/>
                          </a:solidFill>
                          <a:latin typeface="B Titr"/>
                          <a:cs typeface="B Titr" pitchFamily="2" charset="-78"/>
                        </a:rPr>
                        <a:t>1,800</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1,200</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0</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1,200</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08192">
                <a:tc>
                  <a:txBody>
                    <a:bodyPr/>
                    <a:lstStyle/>
                    <a:p>
                      <a:pPr algn="ctr" rtl="0" fontAlgn="ctr"/>
                      <a:r>
                        <a:rPr lang="en-US" sz="1400" b="1" i="0" u="none" strike="noStrike">
                          <a:solidFill>
                            <a:srgbClr val="000000"/>
                          </a:solidFill>
                          <a:latin typeface="B Titr"/>
                          <a:cs typeface="B Titr" pitchFamily="2" charset="-78"/>
                        </a:rPr>
                        <a:t>12</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rtl="1" fontAlgn="ctr"/>
                      <a:r>
                        <a:rPr lang="fa-IR" sz="1400" b="1" i="0" u="none" strike="noStrike">
                          <a:solidFill>
                            <a:srgbClr val="000000"/>
                          </a:solidFill>
                          <a:latin typeface="B Titr"/>
                          <a:cs typeface="B Titr" pitchFamily="2" charset="-78"/>
                        </a:rPr>
                        <a:t>جاری</a:t>
                      </a:r>
                      <a:r>
                        <a:rPr lang="en-US" sz="1400" b="1" i="0" u="none" strike="noStrike">
                          <a:solidFill>
                            <a:srgbClr val="000000"/>
                          </a:solidFill>
                          <a:latin typeface="B Titr"/>
                          <a:cs typeface="B Titr" pitchFamily="2" charset="-78"/>
                        </a:rPr>
                        <a:t>it</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rtl="0" fontAlgn="ctr"/>
                      <a:r>
                        <a:rPr lang="en-US" sz="1400" b="1" i="0" u="none" strike="noStrike">
                          <a:solidFill>
                            <a:srgbClr val="000000"/>
                          </a:solidFill>
                          <a:latin typeface="B Titr"/>
                          <a:cs typeface="B Titr" pitchFamily="2" charset="-78"/>
                        </a:rPr>
                        <a:t>20,490</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13,660</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10,306</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3,354</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08192">
                <a:tc>
                  <a:txBody>
                    <a:bodyPr/>
                    <a:lstStyle/>
                    <a:p>
                      <a:pPr algn="ctr" rtl="0" fontAlgn="ctr"/>
                      <a:r>
                        <a:rPr lang="en-US" sz="1400" b="1" i="0" u="none" strike="noStrike">
                          <a:solidFill>
                            <a:srgbClr val="000000"/>
                          </a:solidFill>
                          <a:latin typeface="B Titr"/>
                          <a:cs typeface="B Titr" pitchFamily="2" charset="-78"/>
                        </a:rPr>
                        <a:t>13</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rtl="1" fontAlgn="ctr"/>
                      <a:r>
                        <a:rPr lang="fa-IR" sz="1400" b="1" i="0" u="none" strike="noStrike">
                          <a:solidFill>
                            <a:srgbClr val="000000"/>
                          </a:solidFill>
                          <a:latin typeface="B Titr"/>
                          <a:cs typeface="B Titr" pitchFamily="2" charset="-78"/>
                        </a:rPr>
                        <a:t>فوریت 121</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rtl="0" fontAlgn="ctr"/>
                      <a:r>
                        <a:rPr lang="en-US" sz="1400" b="1" i="0" u="none" strike="noStrike">
                          <a:solidFill>
                            <a:srgbClr val="000000"/>
                          </a:solidFill>
                          <a:latin typeface="B Titr"/>
                          <a:cs typeface="B Titr" pitchFamily="2" charset="-78"/>
                        </a:rPr>
                        <a:t>3,050</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2,033</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28,264</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-26,231</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08192">
                <a:tc>
                  <a:txBody>
                    <a:bodyPr/>
                    <a:lstStyle/>
                    <a:p>
                      <a:pPr algn="ctr" rtl="0" fontAlgn="ctr"/>
                      <a:r>
                        <a:rPr lang="en-US" sz="1400" b="1" i="0" u="none" strike="noStrike">
                          <a:solidFill>
                            <a:srgbClr val="000000"/>
                          </a:solidFill>
                          <a:latin typeface="B Titr"/>
                          <a:cs typeface="B Titr" pitchFamily="2" charset="-78"/>
                        </a:rPr>
                        <a:t>14</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rtl="1" fontAlgn="ctr"/>
                      <a:r>
                        <a:rPr lang="fa-IR" sz="1400" b="1" i="0" u="none" strike="noStrike">
                          <a:solidFill>
                            <a:srgbClr val="000000"/>
                          </a:solidFill>
                          <a:latin typeface="B Titr"/>
                          <a:cs typeface="B Titr" pitchFamily="2" charset="-78"/>
                        </a:rPr>
                        <a:t>دیسپاچینگ</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rtl="0" fontAlgn="ctr"/>
                      <a:r>
                        <a:rPr lang="en-US" sz="1400" b="1" i="0" u="none" strike="noStrike">
                          <a:solidFill>
                            <a:srgbClr val="000000"/>
                          </a:solidFill>
                          <a:latin typeface="B Titr"/>
                          <a:cs typeface="B Titr" pitchFamily="2" charset="-78"/>
                        </a:rPr>
                        <a:t>10,660</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7,107</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26,404</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-19,297</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208192">
                <a:tc>
                  <a:txBody>
                    <a:bodyPr/>
                    <a:lstStyle/>
                    <a:p>
                      <a:pPr algn="ctr" rtl="0" fontAlgn="ctr"/>
                      <a:r>
                        <a:rPr lang="en-US" sz="1400" b="1" i="0" u="none" strike="noStrike">
                          <a:solidFill>
                            <a:srgbClr val="000000"/>
                          </a:solidFill>
                          <a:latin typeface="B Titr"/>
                          <a:cs typeface="B Titr" pitchFamily="2" charset="-78"/>
                        </a:rPr>
                        <a:t>15</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rtl="1" fontAlgn="ctr"/>
                      <a:r>
                        <a:rPr lang="fa-IR" sz="1400" b="1" i="0" u="none" strike="noStrike">
                          <a:solidFill>
                            <a:srgbClr val="000000"/>
                          </a:solidFill>
                          <a:latin typeface="B Titr"/>
                          <a:cs typeface="B Titr" pitchFamily="2" charset="-78"/>
                        </a:rPr>
                        <a:t>تعمیرات خط گرم</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rtl="0" fontAlgn="ctr"/>
                      <a:r>
                        <a:rPr lang="en-US" sz="1400" b="1" i="0" u="none" strike="noStrike">
                          <a:solidFill>
                            <a:srgbClr val="000000"/>
                          </a:solidFill>
                          <a:latin typeface="B Titr"/>
                          <a:cs typeface="B Titr" pitchFamily="2" charset="-78"/>
                        </a:rPr>
                        <a:t>22,500</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15,000</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8,448</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6,552</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208192">
                <a:tc>
                  <a:txBody>
                    <a:bodyPr/>
                    <a:lstStyle/>
                    <a:p>
                      <a:pPr algn="ctr" rtl="0" fontAlgn="ctr"/>
                      <a:r>
                        <a:rPr lang="en-US" sz="1400" b="1" i="0" u="none" strike="noStrike">
                          <a:solidFill>
                            <a:srgbClr val="000000"/>
                          </a:solidFill>
                          <a:latin typeface="B Titr"/>
                          <a:cs typeface="B Titr" pitchFamily="2" charset="-78"/>
                        </a:rPr>
                        <a:t>16</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rtl="0" fontAlgn="ctr"/>
                      <a:r>
                        <a:rPr lang="en-US" sz="1400" b="1" i="0" u="none" strike="noStrike">
                          <a:solidFill>
                            <a:srgbClr val="000000"/>
                          </a:solidFill>
                          <a:latin typeface="B Titr"/>
                          <a:cs typeface="B Titr" pitchFamily="2" charset="-78"/>
                        </a:rPr>
                        <a:t>gis</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rtl="0" fontAlgn="ctr"/>
                      <a:r>
                        <a:rPr lang="en-US" sz="1400" b="1" i="0" u="none" strike="noStrike">
                          <a:solidFill>
                            <a:srgbClr val="000000"/>
                          </a:solidFill>
                          <a:latin typeface="B Titr"/>
                          <a:cs typeface="B Titr" pitchFamily="2" charset="-78"/>
                        </a:rPr>
                        <a:t>6,200</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4,133</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238</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3,895</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208192">
                <a:tc>
                  <a:txBody>
                    <a:bodyPr/>
                    <a:lstStyle/>
                    <a:p>
                      <a:pPr algn="ctr" rtl="0" fontAlgn="ctr"/>
                      <a:r>
                        <a:rPr lang="en-US" sz="1400" b="1" i="0" u="none" strike="noStrike">
                          <a:solidFill>
                            <a:srgbClr val="000000"/>
                          </a:solidFill>
                          <a:latin typeface="B Titr"/>
                          <a:cs typeface="B Titr" pitchFamily="2" charset="-78"/>
                        </a:rPr>
                        <a:t>17</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rtl="1" fontAlgn="ctr"/>
                      <a:r>
                        <a:rPr lang="fa-IR" sz="1400" b="1" i="0" u="none" strike="noStrike">
                          <a:solidFill>
                            <a:srgbClr val="000000"/>
                          </a:solidFill>
                          <a:latin typeface="B Titr"/>
                          <a:cs typeface="B Titr" pitchFamily="2" charset="-78"/>
                        </a:rPr>
                        <a:t>رفاهی بازنشستگان</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rtl="0" fontAlgn="ctr"/>
                      <a:r>
                        <a:rPr lang="en-US" sz="1400" b="1" i="0" u="none" strike="noStrike">
                          <a:solidFill>
                            <a:srgbClr val="000000"/>
                          </a:solidFill>
                          <a:latin typeface="B Titr"/>
                          <a:cs typeface="B Titr" pitchFamily="2" charset="-78"/>
                        </a:rPr>
                        <a:t>15,600</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10,400</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9,762</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638</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280278">
                <a:tc>
                  <a:txBody>
                    <a:bodyPr/>
                    <a:lstStyle/>
                    <a:p>
                      <a:pPr algn="ctr" rtl="0" fontAlgn="ctr"/>
                      <a:r>
                        <a:rPr lang="en-US" sz="1400" b="1" i="0" u="none" strike="noStrike">
                          <a:solidFill>
                            <a:srgbClr val="000000"/>
                          </a:solidFill>
                          <a:latin typeface="B Titr"/>
                          <a:cs typeface="B Titr" pitchFamily="2" charset="-78"/>
                        </a:rPr>
                        <a:t>18</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rtl="1" fontAlgn="ctr"/>
                      <a:r>
                        <a:rPr lang="fa-IR" sz="1400" b="1" i="0" u="none" strike="noStrike">
                          <a:solidFill>
                            <a:srgbClr val="000000"/>
                          </a:solidFill>
                          <a:latin typeface="B Titr"/>
                          <a:cs typeface="B Titr" pitchFamily="2" charset="-78"/>
                        </a:rPr>
                        <a:t>بیمه مشاغل سخت وزیان آور</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rtl="0" fontAlgn="ctr"/>
                      <a:r>
                        <a:rPr lang="en-US" sz="1400" b="1" i="0" u="none" strike="noStrike">
                          <a:solidFill>
                            <a:srgbClr val="000000"/>
                          </a:solidFill>
                          <a:latin typeface="B Titr"/>
                          <a:cs typeface="B Titr" pitchFamily="2" charset="-78"/>
                        </a:rPr>
                        <a:t>50,000</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33,333</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398</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32,935</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208192">
                <a:tc>
                  <a:txBody>
                    <a:bodyPr/>
                    <a:lstStyle/>
                    <a:p>
                      <a:pPr algn="ctr" rtl="0" fontAlgn="ctr"/>
                      <a:r>
                        <a:rPr lang="en-US" sz="1400" b="1" i="0" u="none" strike="noStrike">
                          <a:solidFill>
                            <a:srgbClr val="000000"/>
                          </a:solidFill>
                          <a:latin typeface="B Titr"/>
                          <a:cs typeface="B Titr" pitchFamily="2" charset="-78"/>
                        </a:rPr>
                        <a:t>19</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rtl="1" fontAlgn="ctr"/>
                      <a:r>
                        <a:rPr lang="fa-IR" sz="1400" b="1" i="0" u="none" strike="noStrike">
                          <a:solidFill>
                            <a:srgbClr val="000000"/>
                          </a:solidFill>
                          <a:latin typeface="B Titr"/>
                          <a:cs typeface="B Titr" pitchFamily="2" charset="-78"/>
                        </a:rPr>
                        <a:t>کاهش پیک</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rtl="0" fontAlgn="ctr"/>
                      <a:r>
                        <a:rPr lang="en-US" sz="1400" b="1" i="0" u="none" strike="noStrike">
                          <a:solidFill>
                            <a:srgbClr val="000000"/>
                          </a:solidFill>
                          <a:latin typeface="B Titr"/>
                          <a:cs typeface="B Titr" pitchFamily="2" charset="-78"/>
                        </a:rPr>
                        <a:t>41,750</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27,833</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6,765</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21,068</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208192">
                <a:tc>
                  <a:txBody>
                    <a:bodyPr/>
                    <a:lstStyle/>
                    <a:p>
                      <a:pPr algn="ctr" rtl="0" fontAlgn="ctr"/>
                      <a:r>
                        <a:rPr lang="en-US" sz="1400" b="1" i="0" u="none" strike="noStrike">
                          <a:solidFill>
                            <a:srgbClr val="000000"/>
                          </a:solidFill>
                          <a:latin typeface="B Titr"/>
                          <a:cs typeface="B Titr" pitchFamily="2" charset="-78"/>
                        </a:rPr>
                        <a:t>20</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rtl="1" fontAlgn="ctr"/>
                      <a:r>
                        <a:rPr lang="fa-IR" sz="1400" b="1" i="0" u="none" strike="noStrike">
                          <a:solidFill>
                            <a:srgbClr val="000000"/>
                          </a:solidFill>
                          <a:latin typeface="B Titr"/>
                          <a:cs typeface="B Titr" pitchFamily="2" charset="-78"/>
                        </a:rPr>
                        <a:t>تحقیقات</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rtl="0" fontAlgn="ctr"/>
                      <a:r>
                        <a:rPr lang="en-US" sz="1400" b="1" i="0" u="none" strike="noStrike">
                          <a:solidFill>
                            <a:srgbClr val="000000"/>
                          </a:solidFill>
                          <a:latin typeface="B Titr"/>
                          <a:cs typeface="B Titr" pitchFamily="2" charset="-78"/>
                        </a:rPr>
                        <a:t>6,000</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4,000</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2,347</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1,653</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r h="208192">
                <a:tc gridSpan="3">
                  <a:txBody>
                    <a:bodyPr/>
                    <a:lstStyle/>
                    <a:p>
                      <a:pPr algn="ctr" rtl="1" fontAlgn="ctr"/>
                      <a:r>
                        <a:rPr lang="fa-IR" sz="1400" b="1" i="0" u="none" strike="noStrike">
                          <a:solidFill>
                            <a:srgbClr val="FF0000"/>
                          </a:solidFill>
                          <a:latin typeface="B Titr"/>
                          <a:cs typeface="B Titr" pitchFamily="2" charset="-78"/>
                        </a:rPr>
                        <a:t>جمع</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rtl="0" fontAlgn="ctr"/>
                      <a:r>
                        <a:rPr lang="en-US" sz="1400" b="1" i="0" u="none" strike="noStrike">
                          <a:solidFill>
                            <a:srgbClr val="FF0000"/>
                          </a:solidFill>
                          <a:latin typeface="B Titr"/>
                          <a:cs typeface="B Titr" pitchFamily="2" charset="-78"/>
                        </a:rPr>
                        <a:t>2,109,000</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FF0000"/>
                          </a:solidFill>
                          <a:latin typeface="B Titr"/>
                          <a:cs typeface="B Titr" pitchFamily="2" charset="-78"/>
                        </a:rPr>
                        <a:t>1,406,000</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FF0000"/>
                          </a:solidFill>
                          <a:latin typeface="B Titr"/>
                          <a:cs typeface="B Titr" pitchFamily="2" charset="-78"/>
                        </a:rPr>
                        <a:t>1,180,888</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dirty="0">
                          <a:solidFill>
                            <a:srgbClr val="FF0000"/>
                          </a:solidFill>
                          <a:latin typeface="B Titr"/>
                          <a:cs typeface="B Titr" pitchFamily="2" charset="-78"/>
                        </a:rPr>
                        <a:t>225,112</a:t>
                      </a:r>
                    </a:p>
                  </a:txBody>
                  <a:tcPr marL="6119" marR="6119" marT="611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1"/>
                  </a:ext>
                </a:extLst>
              </a:tr>
            </a:tbl>
          </a:graphicData>
        </a:graphic>
      </p:graphicFrame>
    </p:spTree>
  </p:cSld>
  <p:clrMapOvr>
    <a:masterClrMapping/>
  </p:clrMapOvr>
  <p:transition>
    <p:wedg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838200" y="1676397"/>
          <a:ext cx="7924800" cy="4486425"/>
        </p:xfrm>
        <a:graphic>
          <a:graphicData uri="http://schemas.openxmlformats.org/drawingml/2006/table">
            <a:tbl>
              <a:tblPr rtl="1"/>
              <a:tblGrid>
                <a:gridCol w="481914">
                  <a:extLst>
                    <a:ext uri="{9D8B030D-6E8A-4147-A177-3AD203B41FA5}">
                      <a16:colId xmlns:a16="http://schemas.microsoft.com/office/drawing/2014/main" val="20000"/>
                    </a:ext>
                  </a:extLst>
                </a:gridCol>
                <a:gridCol w="481914">
                  <a:extLst>
                    <a:ext uri="{9D8B030D-6E8A-4147-A177-3AD203B41FA5}">
                      <a16:colId xmlns:a16="http://schemas.microsoft.com/office/drawing/2014/main" val="20001"/>
                    </a:ext>
                  </a:extLst>
                </a:gridCol>
                <a:gridCol w="1595669">
                  <a:extLst>
                    <a:ext uri="{9D8B030D-6E8A-4147-A177-3AD203B41FA5}">
                      <a16:colId xmlns:a16="http://schemas.microsoft.com/office/drawing/2014/main" val="20002"/>
                    </a:ext>
                  </a:extLst>
                </a:gridCol>
                <a:gridCol w="1252975">
                  <a:extLst>
                    <a:ext uri="{9D8B030D-6E8A-4147-A177-3AD203B41FA5}">
                      <a16:colId xmlns:a16="http://schemas.microsoft.com/office/drawing/2014/main" val="20003"/>
                    </a:ext>
                  </a:extLst>
                </a:gridCol>
                <a:gridCol w="1252975">
                  <a:extLst>
                    <a:ext uri="{9D8B030D-6E8A-4147-A177-3AD203B41FA5}">
                      <a16:colId xmlns:a16="http://schemas.microsoft.com/office/drawing/2014/main" val="20004"/>
                    </a:ext>
                  </a:extLst>
                </a:gridCol>
                <a:gridCol w="1252975">
                  <a:extLst>
                    <a:ext uri="{9D8B030D-6E8A-4147-A177-3AD203B41FA5}">
                      <a16:colId xmlns:a16="http://schemas.microsoft.com/office/drawing/2014/main" val="20005"/>
                    </a:ext>
                  </a:extLst>
                </a:gridCol>
                <a:gridCol w="1606378">
                  <a:extLst>
                    <a:ext uri="{9D8B030D-6E8A-4147-A177-3AD203B41FA5}">
                      <a16:colId xmlns:a16="http://schemas.microsoft.com/office/drawing/2014/main" val="20006"/>
                    </a:ext>
                  </a:extLst>
                </a:gridCol>
              </a:tblGrid>
              <a:tr h="260911">
                <a:tc gridSpan="7">
                  <a:txBody>
                    <a:bodyPr/>
                    <a:lstStyle/>
                    <a:p>
                      <a:pPr algn="ctr" rtl="1" fontAlgn="ctr"/>
                      <a:r>
                        <a:rPr lang="fa-IR" sz="1400" b="1" i="0" u="none" strike="noStrike">
                          <a:solidFill>
                            <a:srgbClr val="000000"/>
                          </a:solidFill>
                          <a:latin typeface="B Titr"/>
                          <a:cs typeface="B Titr" pitchFamily="2" charset="-78"/>
                        </a:rPr>
                        <a:t>وضعیت عملکرد حقوق ودستمزد سال 1397</a:t>
                      </a:r>
                    </a:p>
                  </a:txBody>
                  <a:tcPr marL="8151" marR="8151" marT="8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60911">
                <a:tc>
                  <a:txBody>
                    <a:bodyPr/>
                    <a:lstStyle/>
                    <a:p>
                      <a:pPr algn="ctr" rtl="0" fontAlgn="ctr"/>
                      <a:r>
                        <a:rPr lang="en-US" sz="1400" b="1" i="0" u="none" strike="noStrike">
                          <a:solidFill>
                            <a:srgbClr val="000000"/>
                          </a:solidFill>
                          <a:latin typeface="B Titr"/>
                          <a:cs typeface="B Titr" pitchFamily="2" charset="-78"/>
                        </a:rPr>
                        <a:t> </a:t>
                      </a:r>
                    </a:p>
                  </a:txBody>
                  <a:tcPr marL="8151" marR="8151" marT="8151"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1400" b="1" i="0" u="none" strike="noStrike">
                          <a:solidFill>
                            <a:srgbClr val="000000"/>
                          </a:solidFill>
                          <a:latin typeface="B Titr"/>
                          <a:cs typeface="B Titr" pitchFamily="2" charset="-78"/>
                        </a:rPr>
                        <a:t> </a:t>
                      </a:r>
                    </a:p>
                  </a:txBody>
                  <a:tcPr marL="8151" marR="8151" marT="8151" marB="0" anchor="ctr">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1400" b="1" i="0" u="none" strike="noStrike">
                          <a:solidFill>
                            <a:srgbClr val="000000"/>
                          </a:solidFill>
                          <a:latin typeface="B Titr"/>
                          <a:cs typeface="B Titr" pitchFamily="2" charset="-78"/>
                        </a:rPr>
                        <a:t> </a:t>
                      </a:r>
                    </a:p>
                  </a:txBody>
                  <a:tcPr marL="8151" marR="8151" marT="8151" marB="0" anchor="ctr">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1400" b="1" i="0" u="none" strike="noStrike">
                          <a:solidFill>
                            <a:srgbClr val="000000"/>
                          </a:solidFill>
                          <a:latin typeface="B Titr"/>
                          <a:cs typeface="B Titr" pitchFamily="2" charset="-78"/>
                        </a:rPr>
                        <a:t> </a:t>
                      </a:r>
                    </a:p>
                  </a:txBody>
                  <a:tcPr marL="8151" marR="8151" marT="8151" marB="0" anchor="ctr">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1400" b="1" i="0" u="none" strike="noStrike">
                          <a:solidFill>
                            <a:srgbClr val="000000"/>
                          </a:solidFill>
                          <a:latin typeface="B Titr"/>
                          <a:cs typeface="B Titr" pitchFamily="2" charset="-78"/>
                        </a:rPr>
                        <a:t> </a:t>
                      </a:r>
                    </a:p>
                  </a:txBody>
                  <a:tcPr marL="8151" marR="8151" marT="8151" marB="0" anchor="ctr">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1400" b="1" i="0" u="none" strike="noStrike">
                          <a:solidFill>
                            <a:srgbClr val="000000"/>
                          </a:solidFill>
                          <a:latin typeface="B Titr"/>
                          <a:cs typeface="B Titr" pitchFamily="2" charset="-78"/>
                        </a:rPr>
                        <a:t> </a:t>
                      </a:r>
                    </a:p>
                  </a:txBody>
                  <a:tcPr marL="8151" marR="8151" marT="8151" marB="0" anchor="ctr">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rtl="1" fontAlgn="ctr"/>
                      <a:r>
                        <a:rPr lang="fa-IR" sz="1400" b="1" i="0" u="none" strike="noStrike">
                          <a:solidFill>
                            <a:srgbClr val="000000"/>
                          </a:solidFill>
                          <a:latin typeface="B Titr"/>
                          <a:cs typeface="B Titr" pitchFamily="2" charset="-78"/>
                        </a:rPr>
                        <a:t>مبالغ به میلیون ریال</a:t>
                      </a:r>
                    </a:p>
                  </a:txBody>
                  <a:tcPr marL="8151" marR="8151" marT="8151"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r h="180083">
                <a:tc>
                  <a:txBody>
                    <a:bodyPr/>
                    <a:lstStyle/>
                    <a:p>
                      <a:pPr algn="ctr" rtl="1" fontAlgn="ctr"/>
                      <a:r>
                        <a:rPr lang="fa-IR" sz="1400" b="1" i="0" u="none" strike="noStrike">
                          <a:solidFill>
                            <a:srgbClr val="000000"/>
                          </a:solidFill>
                          <a:latin typeface="B Titr"/>
                          <a:cs typeface="B Titr" pitchFamily="2" charset="-78"/>
                        </a:rPr>
                        <a:t>ردیف</a:t>
                      </a:r>
                    </a:p>
                  </a:txBody>
                  <a:tcPr marL="8151" marR="8151" marT="8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4">
                  <a:txBody>
                    <a:bodyPr/>
                    <a:lstStyle/>
                    <a:p>
                      <a:pPr algn="ctr" rtl="1" fontAlgn="ctr"/>
                      <a:r>
                        <a:rPr lang="fa-IR" sz="1400" b="1" i="0" u="none" strike="noStrike">
                          <a:solidFill>
                            <a:srgbClr val="000000"/>
                          </a:solidFill>
                          <a:latin typeface="B Titr"/>
                          <a:cs typeface="B Titr" pitchFamily="2" charset="-78"/>
                        </a:rPr>
                        <a:t>شرح هزینه</a:t>
                      </a:r>
                    </a:p>
                  </a:txBody>
                  <a:tcPr marL="8151" marR="8151" marT="8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rtl="1" fontAlgn="ctr"/>
                      <a:r>
                        <a:rPr lang="fa-IR" sz="1400" b="1" i="0" u="none" strike="noStrike">
                          <a:solidFill>
                            <a:srgbClr val="000000"/>
                          </a:solidFill>
                          <a:latin typeface="B Titr"/>
                          <a:cs typeface="B Titr" pitchFamily="2" charset="-78"/>
                        </a:rPr>
                        <a:t>عملکرد 8 ماهه </a:t>
                      </a:r>
                    </a:p>
                  </a:txBody>
                  <a:tcPr marL="8151" marR="8151" marT="8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extLst>
                  <a:ext uri="{0D108BD9-81ED-4DB2-BD59-A6C34878D82A}">
                    <a16:rowId xmlns:a16="http://schemas.microsoft.com/office/drawing/2014/main" val="10002"/>
                  </a:ext>
                </a:extLst>
              </a:tr>
              <a:tr h="260911">
                <a:tc>
                  <a:txBody>
                    <a:bodyPr/>
                    <a:lstStyle/>
                    <a:p>
                      <a:pPr algn="ctr" rtl="0" fontAlgn="ctr"/>
                      <a:r>
                        <a:rPr lang="en-US" sz="1400" b="1" i="0" u="none" strike="noStrike">
                          <a:solidFill>
                            <a:srgbClr val="000000"/>
                          </a:solidFill>
                          <a:latin typeface="B Titr"/>
                          <a:cs typeface="B Titr" pitchFamily="2" charset="-78"/>
                        </a:rPr>
                        <a:t>1</a:t>
                      </a:r>
                    </a:p>
                  </a:txBody>
                  <a:tcPr marL="8151" marR="8151" marT="8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6">
                  <a:txBody>
                    <a:bodyPr/>
                    <a:lstStyle/>
                    <a:p>
                      <a:pPr algn="ctr" rtl="1" fontAlgn="ctr"/>
                      <a:r>
                        <a:rPr lang="fa-IR" sz="1400" b="1" i="0" u="none" strike="noStrike">
                          <a:solidFill>
                            <a:srgbClr val="000000"/>
                          </a:solidFill>
                          <a:latin typeface="B Titr"/>
                          <a:cs typeface="B Titr" pitchFamily="2" charset="-78"/>
                        </a:rPr>
                        <a:t>حقوق پايه</a:t>
                      </a:r>
                    </a:p>
                  </a:txBody>
                  <a:tcPr marL="8151" marR="8151" marT="8151"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r" rtl="1" fontAlgn="ctr"/>
                      <a:r>
                        <a:rPr lang="fa-IR" sz="1400" b="1" i="0" u="none" strike="noStrike">
                          <a:solidFill>
                            <a:srgbClr val="000000"/>
                          </a:solidFill>
                          <a:latin typeface="B Titr"/>
                          <a:cs typeface="B Titr" pitchFamily="2" charset="-78"/>
                        </a:rPr>
                        <a:t>حقوق شخص</a:t>
                      </a:r>
                    </a:p>
                  </a:txBody>
                  <a:tcPr marL="8151" marR="8151" marT="8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algn="ctr" rtl="0" fontAlgn="ctr"/>
                      <a:r>
                        <a:rPr lang="en-US" sz="1400" b="1" i="0" u="none" strike="noStrike">
                          <a:solidFill>
                            <a:srgbClr val="000000"/>
                          </a:solidFill>
                          <a:latin typeface="B Titr"/>
                          <a:cs typeface="B Titr" pitchFamily="2" charset="-78"/>
                        </a:rPr>
                        <a:t>40,840</a:t>
                      </a:r>
                    </a:p>
                  </a:txBody>
                  <a:tcPr marL="8151" marR="8151" marT="8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3"/>
                  </a:ext>
                </a:extLst>
              </a:tr>
              <a:tr h="260911">
                <a:tc>
                  <a:txBody>
                    <a:bodyPr/>
                    <a:lstStyle/>
                    <a:p>
                      <a:pPr algn="ctr" rtl="0" fontAlgn="ctr"/>
                      <a:r>
                        <a:rPr lang="en-US" sz="1400" b="1" i="0" u="none" strike="noStrike">
                          <a:solidFill>
                            <a:srgbClr val="000000"/>
                          </a:solidFill>
                          <a:latin typeface="B Titr"/>
                          <a:cs typeface="B Titr" pitchFamily="2" charset="-78"/>
                        </a:rPr>
                        <a:t>2</a:t>
                      </a:r>
                    </a:p>
                  </a:txBody>
                  <a:tcPr marL="8151" marR="8151" marT="8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gridSpan="3">
                  <a:txBody>
                    <a:bodyPr/>
                    <a:lstStyle/>
                    <a:p>
                      <a:pPr algn="r" rtl="1" fontAlgn="ctr"/>
                      <a:r>
                        <a:rPr lang="fa-IR" sz="1400" b="1" i="0" u="none" strike="noStrike">
                          <a:solidFill>
                            <a:srgbClr val="000000"/>
                          </a:solidFill>
                          <a:latin typeface="B Titr"/>
                          <a:cs typeface="B Titr" pitchFamily="2" charset="-78"/>
                        </a:rPr>
                        <a:t>حقوق سنوات</a:t>
                      </a:r>
                    </a:p>
                  </a:txBody>
                  <a:tcPr marL="8151" marR="8151" marT="8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algn="ctr" rtl="0" fontAlgn="ctr"/>
                      <a:r>
                        <a:rPr lang="en-US" sz="1400" b="1" i="0" u="none" strike="noStrike">
                          <a:solidFill>
                            <a:srgbClr val="000000"/>
                          </a:solidFill>
                          <a:latin typeface="B Titr"/>
                          <a:cs typeface="B Titr" pitchFamily="2" charset="-78"/>
                        </a:rPr>
                        <a:t>25,316</a:t>
                      </a:r>
                    </a:p>
                  </a:txBody>
                  <a:tcPr marL="8151" marR="8151" marT="8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4"/>
                  </a:ext>
                </a:extLst>
              </a:tr>
              <a:tr h="260911">
                <a:tc>
                  <a:txBody>
                    <a:bodyPr/>
                    <a:lstStyle/>
                    <a:p>
                      <a:pPr algn="ctr" rtl="0" fontAlgn="ctr"/>
                      <a:r>
                        <a:rPr lang="en-US" sz="1400" b="1" i="0" u="none" strike="noStrike">
                          <a:solidFill>
                            <a:srgbClr val="000000"/>
                          </a:solidFill>
                          <a:latin typeface="B Titr"/>
                          <a:cs typeface="B Titr" pitchFamily="2" charset="-78"/>
                        </a:rPr>
                        <a:t>3</a:t>
                      </a:r>
                    </a:p>
                  </a:txBody>
                  <a:tcPr marL="8151" marR="8151" marT="8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gridSpan="3">
                  <a:txBody>
                    <a:bodyPr/>
                    <a:lstStyle/>
                    <a:p>
                      <a:pPr algn="r" rtl="1" fontAlgn="ctr"/>
                      <a:r>
                        <a:rPr lang="fa-IR" sz="1400" b="1" i="0" u="none" strike="noStrike">
                          <a:solidFill>
                            <a:srgbClr val="000000"/>
                          </a:solidFill>
                          <a:latin typeface="B Titr"/>
                          <a:cs typeface="B Titr" pitchFamily="2" charset="-78"/>
                        </a:rPr>
                        <a:t>حقوق شغل</a:t>
                      </a:r>
                    </a:p>
                  </a:txBody>
                  <a:tcPr marL="8151" marR="8151" marT="8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algn="ctr" rtl="0" fontAlgn="ctr"/>
                      <a:r>
                        <a:rPr lang="en-US" sz="1400" b="1" i="0" u="none" strike="noStrike">
                          <a:solidFill>
                            <a:srgbClr val="000000"/>
                          </a:solidFill>
                          <a:latin typeface="B Titr"/>
                          <a:cs typeface="B Titr" pitchFamily="2" charset="-78"/>
                        </a:rPr>
                        <a:t>29,037</a:t>
                      </a:r>
                    </a:p>
                  </a:txBody>
                  <a:tcPr marL="8151" marR="8151" marT="8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5"/>
                  </a:ext>
                </a:extLst>
              </a:tr>
              <a:tr h="260911">
                <a:tc>
                  <a:txBody>
                    <a:bodyPr/>
                    <a:lstStyle/>
                    <a:p>
                      <a:pPr algn="ctr" rtl="0" fontAlgn="ctr"/>
                      <a:r>
                        <a:rPr lang="en-US" sz="1400" b="1" i="0" u="none" strike="noStrike">
                          <a:solidFill>
                            <a:srgbClr val="000000"/>
                          </a:solidFill>
                          <a:latin typeface="B Titr"/>
                          <a:cs typeface="B Titr" pitchFamily="2" charset="-78"/>
                        </a:rPr>
                        <a:t>4</a:t>
                      </a:r>
                    </a:p>
                  </a:txBody>
                  <a:tcPr marL="8151" marR="8151" marT="8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gridSpan="3">
                  <a:txBody>
                    <a:bodyPr/>
                    <a:lstStyle/>
                    <a:p>
                      <a:pPr algn="r" rtl="1" fontAlgn="ctr"/>
                      <a:r>
                        <a:rPr lang="fa-IR" sz="1400" b="1" i="0" u="none" strike="noStrike">
                          <a:solidFill>
                            <a:srgbClr val="000000"/>
                          </a:solidFill>
                          <a:latin typeface="B Titr"/>
                          <a:cs typeface="B Titr" pitchFamily="2" charset="-78"/>
                        </a:rPr>
                        <a:t>فوق العاده تخصص</a:t>
                      </a:r>
                    </a:p>
                  </a:txBody>
                  <a:tcPr marL="8151" marR="8151" marT="8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algn="ctr" rtl="0" fontAlgn="ctr"/>
                      <a:r>
                        <a:rPr lang="en-US" sz="1400" b="1" i="0" u="none" strike="noStrike">
                          <a:solidFill>
                            <a:srgbClr val="000000"/>
                          </a:solidFill>
                          <a:latin typeface="B Titr"/>
                          <a:cs typeface="B Titr" pitchFamily="2" charset="-78"/>
                        </a:rPr>
                        <a:t>2,955</a:t>
                      </a:r>
                    </a:p>
                  </a:txBody>
                  <a:tcPr marL="8151" marR="8151" marT="8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6"/>
                  </a:ext>
                </a:extLst>
              </a:tr>
              <a:tr h="260911">
                <a:tc>
                  <a:txBody>
                    <a:bodyPr/>
                    <a:lstStyle/>
                    <a:p>
                      <a:pPr algn="ctr" rtl="0" fontAlgn="ctr"/>
                      <a:r>
                        <a:rPr lang="en-US" sz="1400" b="1" i="0" u="none" strike="noStrike">
                          <a:solidFill>
                            <a:srgbClr val="000000"/>
                          </a:solidFill>
                          <a:latin typeface="B Titr"/>
                          <a:cs typeface="B Titr" pitchFamily="2" charset="-78"/>
                        </a:rPr>
                        <a:t>5</a:t>
                      </a:r>
                    </a:p>
                  </a:txBody>
                  <a:tcPr marL="8151" marR="8151" marT="8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gridSpan="3">
                  <a:txBody>
                    <a:bodyPr/>
                    <a:lstStyle/>
                    <a:p>
                      <a:pPr algn="r" rtl="1" fontAlgn="ctr"/>
                      <a:r>
                        <a:rPr lang="fa-IR" sz="1400" b="1" i="0" u="none" strike="noStrike">
                          <a:solidFill>
                            <a:srgbClr val="000000"/>
                          </a:solidFill>
                          <a:latin typeface="B Titr"/>
                          <a:cs typeface="B Titr" pitchFamily="2" charset="-78"/>
                        </a:rPr>
                        <a:t>فوق العاده حق سرپرستي</a:t>
                      </a:r>
                    </a:p>
                  </a:txBody>
                  <a:tcPr marL="8151" marR="8151" marT="8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algn="ctr" rtl="0" fontAlgn="ctr"/>
                      <a:r>
                        <a:rPr lang="en-US" sz="1400" b="1" i="0" u="none" strike="noStrike">
                          <a:solidFill>
                            <a:srgbClr val="000000"/>
                          </a:solidFill>
                          <a:latin typeface="B Titr"/>
                          <a:cs typeface="B Titr" pitchFamily="2" charset="-78"/>
                        </a:rPr>
                        <a:t>3,487</a:t>
                      </a:r>
                    </a:p>
                  </a:txBody>
                  <a:tcPr marL="8151" marR="8151" marT="8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7"/>
                  </a:ext>
                </a:extLst>
              </a:tr>
              <a:tr h="260911">
                <a:tc>
                  <a:txBody>
                    <a:bodyPr/>
                    <a:lstStyle/>
                    <a:p>
                      <a:pPr algn="ctr" rtl="0" fontAlgn="ctr"/>
                      <a:r>
                        <a:rPr lang="en-US" sz="1400" b="1" i="0" u="none" strike="noStrike">
                          <a:solidFill>
                            <a:srgbClr val="000000"/>
                          </a:solidFill>
                          <a:latin typeface="B Titr"/>
                          <a:cs typeface="B Titr" pitchFamily="2" charset="-78"/>
                        </a:rPr>
                        <a:t>6</a:t>
                      </a:r>
                    </a:p>
                  </a:txBody>
                  <a:tcPr marL="8151" marR="8151" marT="8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gridSpan="3">
                  <a:txBody>
                    <a:bodyPr/>
                    <a:lstStyle/>
                    <a:p>
                      <a:pPr algn="r" rtl="1" fontAlgn="ctr"/>
                      <a:r>
                        <a:rPr lang="fa-IR" sz="1400" b="1" i="0" u="none" strike="noStrike">
                          <a:solidFill>
                            <a:srgbClr val="FF0000"/>
                          </a:solidFill>
                          <a:latin typeface="B Titr"/>
                          <a:cs typeface="B Titr" pitchFamily="2" charset="-78"/>
                        </a:rPr>
                        <a:t>متوسط حقوق پايه(جمع 1تا6)</a:t>
                      </a:r>
                    </a:p>
                  </a:txBody>
                  <a:tcPr marL="8151" marR="8151" marT="8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algn="ctr" rtl="0" fontAlgn="ctr"/>
                      <a:r>
                        <a:rPr lang="en-US" sz="1400" b="1" i="0" u="none" strike="noStrike">
                          <a:solidFill>
                            <a:srgbClr val="FF0000"/>
                          </a:solidFill>
                          <a:latin typeface="B Titr"/>
                          <a:cs typeface="B Titr" pitchFamily="2" charset="-78"/>
                        </a:rPr>
                        <a:t>101,635</a:t>
                      </a:r>
                    </a:p>
                  </a:txBody>
                  <a:tcPr marL="8151" marR="8151" marT="8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8"/>
                  </a:ext>
                </a:extLst>
              </a:tr>
              <a:tr h="260911">
                <a:tc>
                  <a:txBody>
                    <a:bodyPr/>
                    <a:lstStyle/>
                    <a:p>
                      <a:pPr algn="ctr" rtl="0" fontAlgn="ctr"/>
                      <a:r>
                        <a:rPr lang="en-US" sz="1400" b="1" i="0" u="none" strike="noStrike">
                          <a:solidFill>
                            <a:srgbClr val="000000"/>
                          </a:solidFill>
                          <a:latin typeface="B Titr"/>
                          <a:cs typeface="B Titr" pitchFamily="2" charset="-78"/>
                        </a:rPr>
                        <a:t>7</a:t>
                      </a:r>
                    </a:p>
                  </a:txBody>
                  <a:tcPr marL="8151" marR="8151" marT="8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7">
                  <a:txBody>
                    <a:bodyPr/>
                    <a:lstStyle/>
                    <a:p>
                      <a:pPr algn="ctr" rtl="1" fontAlgn="ctr"/>
                      <a:r>
                        <a:rPr lang="fa-IR" sz="1400" b="1" i="0" u="none" strike="noStrike">
                          <a:solidFill>
                            <a:srgbClr val="000000"/>
                          </a:solidFill>
                          <a:latin typeface="B Titr"/>
                          <a:cs typeface="B Titr" pitchFamily="2" charset="-78"/>
                        </a:rPr>
                        <a:t>مزاياي انگيزشي</a:t>
                      </a:r>
                    </a:p>
                  </a:txBody>
                  <a:tcPr marL="8151" marR="8151" marT="8151"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r" rtl="1" fontAlgn="ctr"/>
                      <a:r>
                        <a:rPr lang="fa-IR" sz="1400" b="1" i="0" u="none" strike="noStrike">
                          <a:solidFill>
                            <a:srgbClr val="000000"/>
                          </a:solidFill>
                          <a:latin typeface="B Titr"/>
                          <a:cs typeface="B Titr" pitchFamily="2" charset="-78"/>
                        </a:rPr>
                        <a:t>سختي كار</a:t>
                      </a:r>
                    </a:p>
                  </a:txBody>
                  <a:tcPr marL="8151" marR="8151" marT="8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algn="ctr" rtl="0" fontAlgn="ctr"/>
                      <a:r>
                        <a:rPr lang="en-US" sz="1400" b="1" i="0" u="none" strike="noStrike">
                          <a:solidFill>
                            <a:srgbClr val="000000"/>
                          </a:solidFill>
                          <a:latin typeface="B Titr"/>
                          <a:cs typeface="B Titr" pitchFamily="2" charset="-78"/>
                        </a:rPr>
                        <a:t>10,184</a:t>
                      </a:r>
                    </a:p>
                  </a:txBody>
                  <a:tcPr marL="8151" marR="8151" marT="8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9"/>
                  </a:ext>
                </a:extLst>
              </a:tr>
              <a:tr h="260911">
                <a:tc>
                  <a:txBody>
                    <a:bodyPr/>
                    <a:lstStyle/>
                    <a:p>
                      <a:pPr algn="ctr" rtl="0" fontAlgn="ctr"/>
                      <a:r>
                        <a:rPr lang="en-US" sz="1400" b="1" i="0" u="none" strike="noStrike">
                          <a:solidFill>
                            <a:srgbClr val="000000"/>
                          </a:solidFill>
                          <a:latin typeface="B Titr"/>
                          <a:cs typeface="B Titr" pitchFamily="2" charset="-78"/>
                        </a:rPr>
                        <a:t>8</a:t>
                      </a:r>
                    </a:p>
                  </a:txBody>
                  <a:tcPr marL="8151" marR="8151" marT="8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gridSpan="3">
                  <a:txBody>
                    <a:bodyPr/>
                    <a:lstStyle/>
                    <a:p>
                      <a:pPr algn="r" rtl="1" fontAlgn="ctr"/>
                      <a:r>
                        <a:rPr lang="fa-IR" sz="1400" b="1" i="0" u="none" strike="noStrike">
                          <a:solidFill>
                            <a:srgbClr val="000000"/>
                          </a:solidFill>
                          <a:latin typeface="B Titr"/>
                          <a:cs typeface="B Titr" pitchFamily="2" charset="-78"/>
                        </a:rPr>
                        <a:t> فوق العاده منطقه</a:t>
                      </a:r>
                    </a:p>
                  </a:txBody>
                  <a:tcPr marL="8151" marR="8151" marT="8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algn="ctr" rtl="0" fontAlgn="ctr"/>
                      <a:r>
                        <a:rPr lang="en-US" sz="1400" b="1" i="0" u="none" strike="noStrike">
                          <a:solidFill>
                            <a:srgbClr val="000000"/>
                          </a:solidFill>
                          <a:latin typeface="B Titr"/>
                          <a:cs typeface="B Titr" pitchFamily="2" charset="-78"/>
                        </a:rPr>
                        <a:t>2,329</a:t>
                      </a:r>
                    </a:p>
                  </a:txBody>
                  <a:tcPr marL="8151" marR="8151" marT="8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10"/>
                  </a:ext>
                </a:extLst>
              </a:tr>
              <a:tr h="260911">
                <a:tc>
                  <a:txBody>
                    <a:bodyPr/>
                    <a:lstStyle/>
                    <a:p>
                      <a:pPr algn="ctr" rtl="0" fontAlgn="ctr"/>
                      <a:r>
                        <a:rPr lang="en-US" sz="1400" b="1" i="0" u="none" strike="noStrike">
                          <a:solidFill>
                            <a:srgbClr val="000000"/>
                          </a:solidFill>
                          <a:latin typeface="B Titr"/>
                          <a:cs typeface="B Titr" pitchFamily="2" charset="-78"/>
                        </a:rPr>
                        <a:t>9</a:t>
                      </a:r>
                    </a:p>
                  </a:txBody>
                  <a:tcPr marL="8151" marR="8151" marT="8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gridSpan="3">
                  <a:txBody>
                    <a:bodyPr/>
                    <a:lstStyle/>
                    <a:p>
                      <a:pPr algn="r" rtl="1" fontAlgn="ctr"/>
                      <a:r>
                        <a:rPr lang="fa-IR" sz="1400" b="1" i="0" u="none" strike="noStrike">
                          <a:solidFill>
                            <a:srgbClr val="000000"/>
                          </a:solidFill>
                          <a:latin typeface="B Titr"/>
                          <a:cs typeface="B Titr" pitchFamily="2" charset="-78"/>
                        </a:rPr>
                        <a:t>جذب</a:t>
                      </a:r>
                    </a:p>
                  </a:txBody>
                  <a:tcPr marL="8151" marR="8151" marT="8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algn="ctr" rtl="0" fontAlgn="ctr"/>
                      <a:r>
                        <a:rPr lang="en-US" sz="1400" b="1" i="0" u="none" strike="noStrike">
                          <a:solidFill>
                            <a:srgbClr val="000000"/>
                          </a:solidFill>
                          <a:latin typeface="B Titr"/>
                          <a:cs typeface="B Titr" pitchFamily="2" charset="-78"/>
                        </a:rPr>
                        <a:t>45,770</a:t>
                      </a:r>
                    </a:p>
                  </a:txBody>
                  <a:tcPr marL="8151" marR="8151" marT="8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11"/>
                  </a:ext>
                </a:extLst>
              </a:tr>
              <a:tr h="260911">
                <a:tc>
                  <a:txBody>
                    <a:bodyPr/>
                    <a:lstStyle/>
                    <a:p>
                      <a:pPr algn="ctr" rtl="0" fontAlgn="ctr"/>
                      <a:r>
                        <a:rPr lang="en-US" sz="1400" b="1" i="0" u="none" strike="noStrike">
                          <a:solidFill>
                            <a:srgbClr val="000000"/>
                          </a:solidFill>
                          <a:latin typeface="B Titr"/>
                          <a:cs typeface="B Titr" pitchFamily="2" charset="-78"/>
                        </a:rPr>
                        <a:t>10</a:t>
                      </a:r>
                    </a:p>
                  </a:txBody>
                  <a:tcPr marL="8151" marR="8151" marT="8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gridSpan="3">
                  <a:txBody>
                    <a:bodyPr/>
                    <a:lstStyle/>
                    <a:p>
                      <a:pPr algn="r" rtl="1" fontAlgn="ctr"/>
                      <a:r>
                        <a:rPr lang="fa-IR" sz="1400" b="1" i="0" u="none" strike="noStrike">
                          <a:solidFill>
                            <a:srgbClr val="000000"/>
                          </a:solidFill>
                          <a:latin typeface="B Titr"/>
                          <a:cs typeface="B Titr" pitchFamily="2" charset="-78"/>
                        </a:rPr>
                        <a:t>مسكن</a:t>
                      </a:r>
                    </a:p>
                  </a:txBody>
                  <a:tcPr marL="8151" marR="8151" marT="8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algn="ctr" rtl="0" fontAlgn="ctr"/>
                      <a:r>
                        <a:rPr lang="en-US" sz="1400" b="1" i="0" u="none" strike="noStrike">
                          <a:solidFill>
                            <a:srgbClr val="000000"/>
                          </a:solidFill>
                          <a:latin typeface="B Titr"/>
                          <a:cs typeface="B Titr" pitchFamily="2" charset="-78"/>
                        </a:rPr>
                        <a:t>2,042</a:t>
                      </a:r>
                    </a:p>
                  </a:txBody>
                  <a:tcPr marL="8151" marR="8151" marT="8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12"/>
                  </a:ext>
                </a:extLst>
              </a:tr>
              <a:tr h="260911">
                <a:tc>
                  <a:txBody>
                    <a:bodyPr/>
                    <a:lstStyle/>
                    <a:p>
                      <a:pPr algn="ctr" rtl="0" fontAlgn="ctr"/>
                      <a:r>
                        <a:rPr lang="en-US" sz="1400" b="1" i="0" u="none" strike="noStrike">
                          <a:solidFill>
                            <a:srgbClr val="000000"/>
                          </a:solidFill>
                          <a:latin typeface="B Titr"/>
                          <a:cs typeface="B Titr" pitchFamily="2" charset="-78"/>
                        </a:rPr>
                        <a:t>11</a:t>
                      </a:r>
                    </a:p>
                  </a:txBody>
                  <a:tcPr marL="8151" marR="8151" marT="8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gridSpan="3">
                  <a:txBody>
                    <a:bodyPr/>
                    <a:lstStyle/>
                    <a:p>
                      <a:pPr algn="r" rtl="1" fontAlgn="ctr"/>
                      <a:r>
                        <a:rPr lang="fa-IR" sz="1400" b="1" i="0" u="none" strike="noStrike">
                          <a:solidFill>
                            <a:srgbClr val="000000"/>
                          </a:solidFill>
                          <a:latin typeface="B Titr"/>
                          <a:cs typeface="B Titr" pitchFamily="2" charset="-78"/>
                        </a:rPr>
                        <a:t>عايله مندي (حق اولاد) </a:t>
                      </a:r>
                    </a:p>
                  </a:txBody>
                  <a:tcPr marL="8151" marR="8151" marT="8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algn="ctr" rtl="0" fontAlgn="ctr"/>
                      <a:r>
                        <a:rPr lang="en-US" sz="1400" b="1" i="0" u="none" strike="noStrike">
                          <a:solidFill>
                            <a:srgbClr val="000000"/>
                          </a:solidFill>
                          <a:latin typeface="B Titr"/>
                          <a:cs typeface="B Titr" pitchFamily="2" charset="-78"/>
                        </a:rPr>
                        <a:t>7,799</a:t>
                      </a:r>
                    </a:p>
                  </a:txBody>
                  <a:tcPr marL="8151" marR="8151" marT="8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13"/>
                  </a:ext>
                </a:extLst>
              </a:tr>
              <a:tr h="351249">
                <a:tc>
                  <a:txBody>
                    <a:bodyPr/>
                    <a:lstStyle/>
                    <a:p>
                      <a:pPr algn="ctr" rtl="0" fontAlgn="ctr"/>
                      <a:r>
                        <a:rPr lang="en-US" sz="1400" b="1" i="0" u="none" strike="noStrike">
                          <a:solidFill>
                            <a:srgbClr val="000000"/>
                          </a:solidFill>
                          <a:latin typeface="B Titr"/>
                          <a:cs typeface="B Titr" pitchFamily="2" charset="-78"/>
                        </a:rPr>
                        <a:t>12</a:t>
                      </a:r>
                    </a:p>
                  </a:txBody>
                  <a:tcPr marL="8151" marR="8151" marT="8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gridSpan="3">
                  <a:txBody>
                    <a:bodyPr/>
                    <a:lstStyle/>
                    <a:p>
                      <a:pPr algn="r" rtl="1" fontAlgn="ctr"/>
                      <a:r>
                        <a:rPr lang="fa-IR" sz="1400" b="1" i="0" u="none" strike="noStrike">
                          <a:solidFill>
                            <a:srgbClr val="000000"/>
                          </a:solidFill>
                          <a:latin typeface="B Titr"/>
                          <a:cs typeface="B Titr" pitchFamily="2" charset="-78"/>
                        </a:rPr>
                        <a:t>ساير موارد مندرج در حكم (فوق العاده ایثارگری) </a:t>
                      </a:r>
                    </a:p>
                  </a:txBody>
                  <a:tcPr marL="8151" marR="8151" marT="8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algn="ctr" rtl="0" fontAlgn="ctr"/>
                      <a:r>
                        <a:rPr lang="en-US" sz="1400" b="1" i="0" u="none" strike="noStrike">
                          <a:solidFill>
                            <a:srgbClr val="000000"/>
                          </a:solidFill>
                          <a:latin typeface="B Titr"/>
                          <a:cs typeface="B Titr" pitchFamily="2" charset="-78"/>
                        </a:rPr>
                        <a:t>133</a:t>
                      </a:r>
                    </a:p>
                  </a:txBody>
                  <a:tcPr marL="8151" marR="8151" marT="8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14"/>
                  </a:ext>
                </a:extLst>
              </a:tr>
              <a:tr h="260911">
                <a:tc>
                  <a:txBody>
                    <a:bodyPr/>
                    <a:lstStyle/>
                    <a:p>
                      <a:pPr algn="ctr" rtl="0" fontAlgn="ctr"/>
                      <a:r>
                        <a:rPr lang="en-US" sz="1400" b="1" i="0" u="none" strike="noStrike">
                          <a:solidFill>
                            <a:srgbClr val="000000"/>
                          </a:solidFill>
                          <a:latin typeface="B Titr"/>
                          <a:cs typeface="B Titr" pitchFamily="2" charset="-78"/>
                        </a:rPr>
                        <a:t>13</a:t>
                      </a:r>
                    </a:p>
                  </a:txBody>
                  <a:tcPr marL="8151" marR="8151" marT="8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gridSpan="3">
                  <a:txBody>
                    <a:bodyPr/>
                    <a:lstStyle/>
                    <a:p>
                      <a:pPr algn="r" rtl="1" fontAlgn="ctr"/>
                      <a:r>
                        <a:rPr lang="fa-IR" sz="1400" b="1" i="0" u="none" strike="noStrike">
                          <a:solidFill>
                            <a:srgbClr val="FF0000"/>
                          </a:solidFill>
                          <a:latin typeface="B Titr"/>
                          <a:cs typeface="B Titr" pitchFamily="2" charset="-78"/>
                        </a:rPr>
                        <a:t>متوسط مزاياي انگيزشي(جمع 7تا13)</a:t>
                      </a:r>
                    </a:p>
                  </a:txBody>
                  <a:tcPr marL="8151" marR="8151" marT="8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algn="ctr" rtl="0" fontAlgn="ctr"/>
                      <a:r>
                        <a:rPr lang="en-US" sz="1400" b="1" i="0" u="none" strike="noStrike">
                          <a:solidFill>
                            <a:srgbClr val="FF0000"/>
                          </a:solidFill>
                          <a:latin typeface="B Titr"/>
                          <a:cs typeface="B Titr" pitchFamily="2" charset="-78"/>
                        </a:rPr>
                        <a:t>68,256</a:t>
                      </a:r>
                    </a:p>
                  </a:txBody>
                  <a:tcPr marL="8151" marR="8151" marT="8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15"/>
                  </a:ext>
                </a:extLst>
              </a:tr>
              <a:tr h="260911">
                <a:tc>
                  <a:txBody>
                    <a:bodyPr/>
                    <a:lstStyle/>
                    <a:p>
                      <a:pPr algn="ctr" rtl="0" fontAlgn="ctr"/>
                      <a:r>
                        <a:rPr lang="en-US" sz="1400" b="1" i="0" u="none" strike="noStrike">
                          <a:solidFill>
                            <a:srgbClr val="000000"/>
                          </a:solidFill>
                          <a:latin typeface="B Titr"/>
                          <a:cs typeface="B Titr" pitchFamily="2" charset="-78"/>
                        </a:rPr>
                        <a:t>14</a:t>
                      </a:r>
                    </a:p>
                  </a:txBody>
                  <a:tcPr marL="8151" marR="8151" marT="8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 </a:t>
                      </a:r>
                    </a:p>
                  </a:txBody>
                  <a:tcPr marL="8151" marR="8151" marT="8151"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r" rtl="1" fontAlgn="ctr"/>
                      <a:r>
                        <a:rPr lang="fa-IR" sz="1400" b="1" i="0" u="none" strike="noStrike">
                          <a:solidFill>
                            <a:srgbClr val="FF0000"/>
                          </a:solidFill>
                          <a:latin typeface="B Titr"/>
                          <a:cs typeface="B Titr" pitchFamily="2" charset="-78"/>
                        </a:rPr>
                        <a:t>متوسط احكام( جمع 7و14)</a:t>
                      </a:r>
                    </a:p>
                  </a:txBody>
                  <a:tcPr marL="8151" marR="8151" marT="8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algn="ctr" rtl="0" fontAlgn="ctr"/>
                      <a:r>
                        <a:rPr lang="en-US" sz="1400" b="1" i="0" u="none" strike="noStrike" dirty="0">
                          <a:solidFill>
                            <a:srgbClr val="FF0000"/>
                          </a:solidFill>
                          <a:latin typeface="B Titr"/>
                          <a:cs typeface="B Titr" pitchFamily="2" charset="-78"/>
                        </a:rPr>
                        <a:t>169,891</a:t>
                      </a:r>
                    </a:p>
                  </a:txBody>
                  <a:tcPr marL="8151" marR="8151" marT="81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16"/>
                  </a:ext>
                </a:extLst>
              </a:tr>
            </a:tbl>
          </a:graphicData>
        </a:graphic>
      </p:graphicFrame>
    </p:spTree>
  </p:cSld>
  <p:clrMapOvr>
    <a:masterClrMapping/>
  </p:clrMapOvr>
  <p:transition>
    <p:wedg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09599" y="914399"/>
          <a:ext cx="8001001" cy="5745349"/>
        </p:xfrm>
        <a:graphic>
          <a:graphicData uri="http://schemas.openxmlformats.org/drawingml/2006/table">
            <a:tbl>
              <a:tblPr rtl="1"/>
              <a:tblGrid>
                <a:gridCol w="486549">
                  <a:extLst>
                    <a:ext uri="{9D8B030D-6E8A-4147-A177-3AD203B41FA5}">
                      <a16:colId xmlns:a16="http://schemas.microsoft.com/office/drawing/2014/main" val="20000"/>
                    </a:ext>
                  </a:extLst>
                </a:gridCol>
                <a:gridCol w="486549">
                  <a:extLst>
                    <a:ext uri="{9D8B030D-6E8A-4147-A177-3AD203B41FA5}">
                      <a16:colId xmlns:a16="http://schemas.microsoft.com/office/drawing/2014/main" val="20001"/>
                    </a:ext>
                  </a:extLst>
                </a:gridCol>
                <a:gridCol w="1611010">
                  <a:extLst>
                    <a:ext uri="{9D8B030D-6E8A-4147-A177-3AD203B41FA5}">
                      <a16:colId xmlns:a16="http://schemas.microsoft.com/office/drawing/2014/main" val="20002"/>
                    </a:ext>
                  </a:extLst>
                </a:gridCol>
                <a:gridCol w="1265023">
                  <a:extLst>
                    <a:ext uri="{9D8B030D-6E8A-4147-A177-3AD203B41FA5}">
                      <a16:colId xmlns:a16="http://schemas.microsoft.com/office/drawing/2014/main" val="20003"/>
                    </a:ext>
                  </a:extLst>
                </a:gridCol>
                <a:gridCol w="1265023">
                  <a:extLst>
                    <a:ext uri="{9D8B030D-6E8A-4147-A177-3AD203B41FA5}">
                      <a16:colId xmlns:a16="http://schemas.microsoft.com/office/drawing/2014/main" val="20004"/>
                    </a:ext>
                  </a:extLst>
                </a:gridCol>
                <a:gridCol w="1265023">
                  <a:extLst>
                    <a:ext uri="{9D8B030D-6E8A-4147-A177-3AD203B41FA5}">
                      <a16:colId xmlns:a16="http://schemas.microsoft.com/office/drawing/2014/main" val="20005"/>
                    </a:ext>
                  </a:extLst>
                </a:gridCol>
                <a:gridCol w="1621824">
                  <a:extLst>
                    <a:ext uri="{9D8B030D-6E8A-4147-A177-3AD203B41FA5}">
                      <a16:colId xmlns:a16="http://schemas.microsoft.com/office/drawing/2014/main" val="20006"/>
                    </a:ext>
                  </a:extLst>
                </a:gridCol>
              </a:tblGrid>
              <a:tr h="210479">
                <a:tc gridSpan="7">
                  <a:txBody>
                    <a:bodyPr/>
                    <a:lstStyle/>
                    <a:p>
                      <a:pPr algn="ctr" rtl="1" fontAlgn="ctr"/>
                      <a:r>
                        <a:rPr lang="fa-IR" sz="1400" b="1" i="0" u="none" strike="noStrike">
                          <a:solidFill>
                            <a:srgbClr val="000000"/>
                          </a:solidFill>
                          <a:latin typeface="B Titr"/>
                          <a:cs typeface="B Titr" pitchFamily="2" charset="-78"/>
                        </a:rPr>
                        <a:t>وضعیت عملکرد حقوق ودستمزد سال 1397</a:t>
                      </a:r>
                    </a:p>
                  </a:txBody>
                  <a:tcPr marL="5333" marR="5333" marT="53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10479">
                <a:tc>
                  <a:txBody>
                    <a:bodyPr/>
                    <a:lstStyle/>
                    <a:p>
                      <a:pPr algn="ctr" rtl="0" fontAlgn="ctr"/>
                      <a:r>
                        <a:rPr lang="en-US" sz="1400" b="1" i="0" u="none" strike="noStrike">
                          <a:solidFill>
                            <a:srgbClr val="000000"/>
                          </a:solidFill>
                          <a:latin typeface="B Titr"/>
                          <a:cs typeface="B Titr" pitchFamily="2" charset="-78"/>
                        </a:rPr>
                        <a:t> </a:t>
                      </a:r>
                    </a:p>
                  </a:txBody>
                  <a:tcPr marL="5333" marR="5333" marT="5333"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1400" b="1" i="0" u="none" strike="noStrike">
                          <a:solidFill>
                            <a:srgbClr val="000000"/>
                          </a:solidFill>
                          <a:latin typeface="B Titr"/>
                          <a:cs typeface="B Titr" pitchFamily="2" charset="-78"/>
                        </a:rPr>
                        <a:t> </a:t>
                      </a:r>
                    </a:p>
                  </a:txBody>
                  <a:tcPr marL="5333" marR="5333" marT="5333" marB="0" anchor="ctr">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1400" b="1" i="0" u="none" strike="noStrike">
                          <a:solidFill>
                            <a:srgbClr val="000000"/>
                          </a:solidFill>
                          <a:latin typeface="B Titr"/>
                          <a:cs typeface="B Titr" pitchFamily="2" charset="-78"/>
                        </a:rPr>
                        <a:t> </a:t>
                      </a:r>
                    </a:p>
                  </a:txBody>
                  <a:tcPr marL="5333" marR="5333" marT="5333" marB="0" anchor="ctr">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1400" b="1" i="0" u="none" strike="noStrike">
                          <a:solidFill>
                            <a:srgbClr val="000000"/>
                          </a:solidFill>
                          <a:latin typeface="B Titr"/>
                          <a:cs typeface="B Titr" pitchFamily="2" charset="-78"/>
                        </a:rPr>
                        <a:t> </a:t>
                      </a:r>
                    </a:p>
                  </a:txBody>
                  <a:tcPr marL="5333" marR="5333" marT="5333" marB="0" anchor="ctr">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1400" b="1" i="0" u="none" strike="noStrike">
                          <a:solidFill>
                            <a:srgbClr val="000000"/>
                          </a:solidFill>
                          <a:latin typeface="B Titr"/>
                          <a:cs typeface="B Titr" pitchFamily="2" charset="-78"/>
                        </a:rPr>
                        <a:t> </a:t>
                      </a:r>
                    </a:p>
                  </a:txBody>
                  <a:tcPr marL="5333" marR="5333" marT="5333" marB="0" anchor="ctr">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1400" b="1" i="0" u="none" strike="noStrike">
                          <a:solidFill>
                            <a:srgbClr val="000000"/>
                          </a:solidFill>
                          <a:latin typeface="B Titr"/>
                          <a:cs typeface="B Titr" pitchFamily="2" charset="-78"/>
                        </a:rPr>
                        <a:t> </a:t>
                      </a:r>
                    </a:p>
                  </a:txBody>
                  <a:tcPr marL="5333" marR="5333" marT="5333" marB="0" anchor="ctr">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rtl="1" fontAlgn="ctr"/>
                      <a:r>
                        <a:rPr lang="fa-IR" sz="1400" b="1" i="0" u="none" strike="noStrike">
                          <a:solidFill>
                            <a:srgbClr val="000000"/>
                          </a:solidFill>
                          <a:latin typeface="B Titr"/>
                          <a:cs typeface="B Titr" pitchFamily="2" charset="-78"/>
                        </a:rPr>
                        <a:t>مبالغ به میلیون ریال</a:t>
                      </a:r>
                    </a:p>
                  </a:txBody>
                  <a:tcPr marL="5333" marR="5333" marT="5333"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r h="151058">
                <a:tc>
                  <a:txBody>
                    <a:bodyPr/>
                    <a:lstStyle/>
                    <a:p>
                      <a:pPr algn="ctr" rtl="1" fontAlgn="ctr"/>
                      <a:r>
                        <a:rPr lang="fa-IR" sz="1400" b="1" i="0" u="none" strike="noStrike">
                          <a:solidFill>
                            <a:srgbClr val="000000"/>
                          </a:solidFill>
                          <a:latin typeface="B Titr"/>
                          <a:cs typeface="B Titr" pitchFamily="2" charset="-78"/>
                        </a:rPr>
                        <a:t>ردیف</a:t>
                      </a:r>
                    </a:p>
                  </a:txBody>
                  <a:tcPr marL="5333" marR="5333" marT="53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4">
                  <a:txBody>
                    <a:bodyPr/>
                    <a:lstStyle/>
                    <a:p>
                      <a:pPr algn="ctr" rtl="1" fontAlgn="ctr"/>
                      <a:r>
                        <a:rPr lang="fa-IR" sz="1400" b="1" i="0" u="none" strike="noStrike">
                          <a:solidFill>
                            <a:srgbClr val="000000"/>
                          </a:solidFill>
                          <a:latin typeface="B Titr"/>
                          <a:cs typeface="B Titr" pitchFamily="2" charset="-78"/>
                        </a:rPr>
                        <a:t>شرح هزینه</a:t>
                      </a:r>
                    </a:p>
                  </a:txBody>
                  <a:tcPr marL="5333" marR="5333" marT="53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rtl="1" fontAlgn="ctr"/>
                      <a:r>
                        <a:rPr lang="fa-IR" sz="1400" b="1" i="0" u="none" strike="noStrike">
                          <a:solidFill>
                            <a:srgbClr val="000000"/>
                          </a:solidFill>
                          <a:latin typeface="B Titr"/>
                          <a:cs typeface="B Titr" pitchFamily="2" charset="-78"/>
                        </a:rPr>
                        <a:t>عملکرد 8 ماهه </a:t>
                      </a:r>
                    </a:p>
                  </a:txBody>
                  <a:tcPr marL="5333" marR="5333" marT="53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extLst>
                  <a:ext uri="{0D108BD9-81ED-4DB2-BD59-A6C34878D82A}">
                    <a16:rowId xmlns:a16="http://schemas.microsoft.com/office/drawing/2014/main" val="10002"/>
                  </a:ext>
                </a:extLst>
              </a:tr>
              <a:tr h="210479">
                <a:tc>
                  <a:txBody>
                    <a:bodyPr/>
                    <a:lstStyle/>
                    <a:p>
                      <a:pPr algn="ctr" rtl="0" fontAlgn="ctr"/>
                      <a:r>
                        <a:rPr lang="en-US" sz="1400" b="1" i="0" u="none" strike="noStrike">
                          <a:solidFill>
                            <a:srgbClr val="000000"/>
                          </a:solidFill>
                          <a:latin typeface="B Titr"/>
                          <a:cs typeface="B Titr" pitchFamily="2" charset="-78"/>
                        </a:rPr>
                        <a:t>15</a:t>
                      </a:r>
                    </a:p>
                  </a:txBody>
                  <a:tcPr marL="5333" marR="5333" marT="53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1">
                  <a:txBody>
                    <a:bodyPr/>
                    <a:lstStyle/>
                    <a:p>
                      <a:pPr algn="ctr" rtl="1" fontAlgn="ctr"/>
                      <a:r>
                        <a:rPr lang="fa-IR" sz="1400" b="1" i="0" u="none" strike="noStrike">
                          <a:solidFill>
                            <a:srgbClr val="000000"/>
                          </a:solidFill>
                          <a:latin typeface="B Titr"/>
                          <a:cs typeface="B Titr" pitchFamily="2" charset="-78"/>
                        </a:rPr>
                        <a:t>سایر</a:t>
                      </a:r>
                    </a:p>
                  </a:txBody>
                  <a:tcPr marL="5333" marR="5333" marT="5333"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r" rtl="1" fontAlgn="ctr"/>
                      <a:r>
                        <a:rPr lang="fa-IR" sz="1400" b="1" i="0" u="none" strike="noStrike">
                          <a:solidFill>
                            <a:srgbClr val="000000"/>
                          </a:solidFill>
                          <a:latin typeface="B Titr"/>
                          <a:cs typeface="B Titr" pitchFamily="2" charset="-78"/>
                        </a:rPr>
                        <a:t>اضافه كاري</a:t>
                      </a:r>
                    </a:p>
                  </a:txBody>
                  <a:tcPr marL="5333" marR="5333" marT="53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algn="ctr" rtl="0" fontAlgn="ctr"/>
                      <a:r>
                        <a:rPr lang="en-US" sz="1400" b="1" i="0" u="none" strike="noStrike">
                          <a:solidFill>
                            <a:srgbClr val="000000"/>
                          </a:solidFill>
                          <a:latin typeface="B Titr"/>
                          <a:cs typeface="B Titr" pitchFamily="2" charset="-78"/>
                        </a:rPr>
                        <a:t>138,917</a:t>
                      </a:r>
                    </a:p>
                  </a:txBody>
                  <a:tcPr marL="5333" marR="5333" marT="53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3"/>
                  </a:ext>
                </a:extLst>
              </a:tr>
              <a:tr h="210479">
                <a:tc>
                  <a:txBody>
                    <a:bodyPr/>
                    <a:lstStyle/>
                    <a:p>
                      <a:pPr algn="ctr" rtl="0" fontAlgn="ctr"/>
                      <a:r>
                        <a:rPr lang="en-US" sz="1400" b="1" i="0" u="none" strike="noStrike">
                          <a:solidFill>
                            <a:srgbClr val="000000"/>
                          </a:solidFill>
                          <a:latin typeface="B Titr"/>
                          <a:cs typeface="B Titr" pitchFamily="2" charset="-78"/>
                        </a:rPr>
                        <a:t>16</a:t>
                      </a:r>
                    </a:p>
                  </a:txBody>
                  <a:tcPr marL="5333" marR="5333" marT="53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gridSpan="3">
                  <a:txBody>
                    <a:bodyPr/>
                    <a:lstStyle/>
                    <a:p>
                      <a:pPr algn="r" rtl="1" fontAlgn="ctr"/>
                      <a:r>
                        <a:rPr lang="fa-IR" sz="1400" b="1" i="0" u="none" strike="noStrike">
                          <a:solidFill>
                            <a:srgbClr val="000000"/>
                          </a:solidFill>
                          <a:latin typeface="B Titr"/>
                          <a:cs typeface="B Titr" pitchFamily="2" charset="-78"/>
                        </a:rPr>
                        <a:t>ماموريت</a:t>
                      </a:r>
                    </a:p>
                  </a:txBody>
                  <a:tcPr marL="5333" marR="5333" marT="53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algn="ctr" rtl="0" fontAlgn="ctr"/>
                      <a:r>
                        <a:rPr lang="en-US" sz="1400" b="1" i="0" u="none" strike="noStrike">
                          <a:solidFill>
                            <a:srgbClr val="000000"/>
                          </a:solidFill>
                          <a:latin typeface="B Titr"/>
                          <a:cs typeface="B Titr" pitchFamily="2" charset="-78"/>
                        </a:rPr>
                        <a:t>10,373</a:t>
                      </a:r>
                    </a:p>
                  </a:txBody>
                  <a:tcPr marL="5333" marR="5333" marT="53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4"/>
                  </a:ext>
                </a:extLst>
              </a:tr>
              <a:tr h="210479">
                <a:tc>
                  <a:txBody>
                    <a:bodyPr/>
                    <a:lstStyle/>
                    <a:p>
                      <a:pPr algn="ctr" rtl="0" fontAlgn="ctr"/>
                      <a:r>
                        <a:rPr lang="en-US" sz="1400" b="1" i="0" u="none" strike="noStrike">
                          <a:solidFill>
                            <a:srgbClr val="000000"/>
                          </a:solidFill>
                          <a:latin typeface="B Titr"/>
                          <a:cs typeface="B Titr" pitchFamily="2" charset="-78"/>
                        </a:rPr>
                        <a:t>17</a:t>
                      </a:r>
                    </a:p>
                  </a:txBody>
                  <a:tcPr marL="5333" marR="5333" marT="53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gridSpan="3">
                  <a:txBody>
                    <a:bodyPr/>
                    <a:lstStyle/>
                    <a:p>
                      <a:pPr algn="r" rtl="1" fontAlgn="ctr"/>
                      <a:r>
                        <a:rPr lang="fa-IR" sz="1400" b="1" i="0" u="none" strike="noStrike">
                          <a:solidFill>
                            <a:srgbClr val="000000"/>
                          </a:solidFill>
                          <a:latin typeface="B Titr"/>
                          <a:cs typeface="B Titr" pitchFamily="2" charset="-78"/>
                        </a:rPr>
                        <a:t>جمعه کاري</a:t>
                      </a:r>
                    </a:p>
                  </a:txBody>
                  <a:tcPr marL="5333" marR="5333" marT="53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algn="ctr" rtl="0" fontAlgn="ctr"/>
                      <a:r>
                        <a:rPr lang="en-US" sz="1400" b="1" i="0" u="none" strike="noStrike">
                          <a:solidFill>
                            <a:srgbClr val="000000"/>
                          </a:solidFill>
                          <a:latin typeface="B Titr"/>
                          <a:cs typeface="B Titr" pitchFamily="2" charset="-78"/>
                        </a:rPr>
                        <a:t>13,194</a:t>
                      </a:r>
                    </a:p>
                  </a:txBody>
                  <a:tcPr marL="5333" marR="5333" marT="53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5"/>
                  </a:ext>
                </a:extLst>
              </a:tr>
              <a:tr h="210479">
                <a:tc>
                  <a:txBody>
                    <a:bodyPr/>
                    <a:lstStyle/>
                    <a:p>
                      <a:pPr algn="ctr" rtl="0" fontAlgn="ctr"/>
                      <a:r>
                        <a:rPr lang="en-US" sz="1400" b="1" i="0" u="none" strike="noStrike">
                          <a:solidFill>
                            <a:srgbClr val="000000"/>
                          </a:solidFill>
                          <a:latin typeface="B Titr"/>
                          <a:cs typeface="B Titr" pitchFamily="2" charset="-78"/>
                        </a:rPr>
                        <a:t>18</a:t>
                      </a:r>
                    </a:p>
                  </a:txBody>
                  <a:tcPr marL="5333" marR="5333" marT="53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gridSpan="3">
                  <a:txBody>
                    <a:bodyPr/>
                    <a:lstStyle/>
                    <a:p>
                      <a:pPr algn="r" rtl="1" fontAlgn="ctr"/>
                      <a:r>
                        <a:rPr lang="fa-IR" sz="1400" b="1" i="0" u="none" strike="noStrike">
                          <a:solidFill>
                            <a:srgbClr val="000000"/>
                          </a:solidFill>
                          <a:latin typeface="B Titr"/>
                          <a:cs typeface="B Titr" pitchFamily="2" charset="-78"/>
                        </a:rPr>
                        <a:t>كشيك و حق آمادگی</a:t>
                      </a:r>
                    </a:p>
                  </a:txBody>
                  <a:tcPr marL="5333" marR="5333" marT="53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algn="ctr" rtl="0" fontAlgn="ctr"/>
                      <a:r>
                        <a:rPr lang="en-US" sz="1400" b="1" i="0" u="none" strike="noStrike">
                          <a:solidFill>
                            <a:srgbClr val="000000"/>
                          </a:solidFill>
                          <a:latin typeface="B Titr"/>
                          <a:cs typeface="B Titr" pitchFamily="2" charset="-78"/>
                        </a:rPr>
                        <a:t>39,283</a:t>
                      </a:r>
                    </a:p>
                  </a:txBody>
                  <a:tcPr marL="5333" marR="5333" marT="53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6"/>
                  </a:ext>
                </a:extLst>
              </a:tr>
              <a:tr h="210479">
                <a:tc>
                  <a:txBody>
                    <a:bodyPr/>
                    <a:lstStyle/>
                    <a:p>
                      <a:pPr algn="ctr" rtl="0" fontAlgn="ctr"/>
                      <a:r>
                        <a:rPr lang="en-US" sz="1400" b="1" i="0" u="none" strike="noStrike">
                          <a:solidFill>
                            <a:srgbClr val="000000"/>
                          </a:solidFill>
                          <a:latin typeface="B Titr"/>
                          <a:cs typeface="B Titr" pitchFamily="2" charset="-78"/>
                        </a:rPr>
                        <a:t>19</a:t>
                      </a:r>
                    </a:p>
                  </a:txBody>
                  <a:tcPr marL="5333" marR="5333" marT="53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gridSpan="3">
                  <a:txBody>
                    <a:bodyPr/>
                    <a:lstStyle/>
                    <a:p>
                      <a:pPr algn="r" rtl="1" fontAlgn="ctr"/>
                      <a:r>
                        <a:rPr lang="fa-IR" sz="1400" b="1" i="0" u="none" strike="noStrike">
                          <a:solidFill>
                            <a:srgbClr val="000000"/>
                          </a:solidFill>
                          <a:latin typeface="B Titr"/>
                          <a:cs typeface="B Titr" pitchFamily="2" charset="-78"/>
                        </a:rPr>
                        <a:t>نوبت کاري (حق شیفت)</a:t>
                      </a:r>
                    </a:p>
                  </a:txBody>
                  <a:tcPr marL="5333" marR="5333" marT="53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algn="ctr" rtl="0" fontAlgn="ctr"/>
                      <a:r>
                        <a:rPr lang="en-US" sz="1400" b="1" i="0" u="none" strike="noStrike">
                          <a:solidFill>
                            <a:srgbClr val="000000"/>
                          </a:solidFill>
                          <a:latin typeface="B Titr"/>
                          <a:cs typeface="B Titr" pitchFamily="2" charset="-78"/>
                        </a:rPr>
                        <a:t>8,493</a:t>
                      </a:r>
                    </a:p>
                  </a:txBody>
                  <a:tcPr marL="5333" marR="5333" marT="53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7"/>
                  </a:ext>
                </a:extLst>
              </a:tr>
              <a:tr h="210479">
                <a:tc>
                  <a:txBody>
                    <a:bodyPr/>
                    <a:lstStyle/>
                    <a:p>
                      <a:pPr algn="ctr" rtl="0" fontAlgn="ctr"/>
                      <a:r>
                        <a:rPr lang="en-US" sz="1400" b="1" i="0" u="none" strike="noStrike">
                          <a:solidFill>
                            <a:srgbClr val="000000"/>
                          </a:solidFill>
                          <a:latin typeface="B Titr"/>
                          <a:cs typeface="B Titr" pitchFamily="2" charset="-78"/>
                        </a:rPr>
                        <a:t>20</a:t>
                      </a:r>
                    </a:p>
                  </a:txBody>
                  <a:tcPr marL="5333" marR="5333" marT="53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gridSpan="3">
                  <a:txBody>
                    <a:bodyPr/>
                    <a:lstStyle/>
                    <a:p>
                      <a:pPr algn="r" rtl="1" fontAlgn="ctr"/>
                      <a:r>
                        <a:rPr lang="fa-IR" sz="1400" b="1" i="0" u="none" strike="noStrike">
                          <a:solidFill>
                            <a:srgbClr val="000000"/>
                          </a:solidFill>
                          <a:latin typeface="B Titr"/>
                          <a:cs typeface="B Titr" pitchFamily="2" charset="-78"/>
                        </a:rPr>
                        <a:t>سنوات خدمت </a:t>
                      </a:r>
                    </a:p>
                  </a:txBody>
                  <a:tcPr marL="5333" marR="5333" marT="53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algn="ctr" rtl="0" fontAlgn="ctr"/>
                      <a:r>
                        <a:rPr lang="en-US" sz="1400" b="1" i="0" u="none" strike="noStrike">
                          <a:solidFill>
                            <a:srgbClr val="000000"/>
                          </a:solidFill>
                          <a:latin typeface="B Titr"/>
                          <a:cs typeface="B Titr" pitchFamily="2" charset="-78"/>
                        </a:rPr>
                        <a:t>15,345</a:t>
                      </a:r>
                    </a:p>
                  </a:txBody>
                  <a:tcPr marL="5333" marR="5333" marT="53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8"/>
                  </a:ext>
                </a:extLst>
              </a:tr>
              <a:tr h="283357">
                <a:tc>
                  <a:txBody>
                    <a:bodyPr/>
                    <a:lstStyle/>
                    <a:p>
                      <a:pPr algn="ctr" rtl="0" fontAlgn="ctr"/>
                      <a:r>
                        <a:rPr lang="en-US" sz="1400" b="1" i="0" u="none" strike="noStrike">
                          <a:solidFill>
                            <a:srgbClr val="000000"/>
                          </a:solidFill>
                          <a:latin typeface="B Titr"/>
                          <a:cs typeface="B Titr" pitchFamily="2" charset="-78"/>
                        </a:rPr>
                        <a:t>21</a:t>
                      </a:r>
                    </a:p>
                  </a:txBody>
                  <a:tcPr marL="5333" marR="5333" marT="53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gridSpan="3">
                  <a:txBody>
                    <a:bodyPr/>
                    <a:lstStyle/>
                    <a:p>
                      <a:pPr algn="r" rtl="1" fontAlgn="ctr"/>
                      <a:r>
                        <a:rPr lang="fa-IR" sz="1400" b="1" i="0" u="none" strike="noStrike">
                          <a:solidFill>
                            <a:srgbClr val="000000"/>
                          </a:solidFill>
                          <a:latin typeface="B Titr"/>
                          <a:cs typeface="B Titr" pitchFamily="2" charset="-78"/>
                        </a:rPr>
                        <a:t>بيمه و صندوق رفاه سهم کارفرما(عمر و بازنشستگی و رفاه)</a:t>
                      </a:r>
                    </a:p>
                  </a:txBody>
                  <a:tcPr marL="5333" marR="5333" marT="53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algn="ctr" rtl="0" fontAlgn="ctr"/>
                      <a:r>
                        <a:rPr lang="en-US" sz="1400" b="1" i="0" u="none" strike="noStrike">
                          <a:solidFill>
                            <a:srgbClr val="000000"/>
                          </a:solidFill>
                          <a:latin typeface="B Titr"/>
                          <a:cs typeface="B Titr" pitchFamily="2" charset="-78"/>
                        </a:rPr>
                        <a:t>96,931</a:t>
                      </a:r>
                    </a:p>
                  </a:txBody>
                  <a:tcPr marL="5333" marR="5333" marT="53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9"/>
                  </a:ext>
                </a:extLst>
              </a:tr>
              <a:tr h="210479">
                <a:tc>
                  <a:txBody>
                    <a:bodyPr/>
                    <a:lstStyle/>
                    <a:p>
                      <a:pPr algn="ctr" rtl="0" fontAlgn="ctr"/>
                      <a:r>
                        <a:rPr lang="en-US" sz="1400" b="1" i="0" u="none" strike="noStrike">
                          <a:solidFill>
                            <a:srgbClr val="000000"/>
                          </a:solidFill>
                          <a:latin typeface="B Titr"/>
                          <a:cs typeface="B Titr" pitchFamily="2" charset="-78"/>
                        </a:rPr>
                        <a:t>22</a:t>
                      </a:r>
                    </a:p>
                  </a:txBody>
                  <a:tcPr marL="5333" marR="5333" marT="53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gridSpan="3">
                  <a:txBody>
                    <a:bodyPr/>
                    <a:lstStyle/>
                    <a:p>
                      <a:pPr algn="r" rtl="1" fontAlgn="ctr"/>
                      <a:r>
                        <a:rPr lang="fa-IR" sz="1400" b="1" i="0" u="none" strike="noStrike">
                          <a:solidFill>
                            <a:srgbClr val="000000"/>
                          </a:solidFill>
                          <a:latin typeface="B Titr"/>
                          <a:cs typeface="B Titr" pitchFamily="2" charset="-78"/>
                        </a:rPr>
                        <a:t>سرانه درمان سهم شركت </a:t>
                      </a:r>
                    </a:p>
                  </a:txBody>
                  <a:tcPr marL="5333" marR="5333" marT="53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algn="ctr" rtl="0" fontAlgn="ctr"/>
                      <a:r>
                        <a:rPr lang="en-US" sz="1400" b="1" i="0" u="none" strike="noStrike">
                          <a:solidFill>
                            <a:srgbClr val="000000"/>
                          </a:solidFill>
                          <a:latin typeface="B Titr"/>
                          <a:cs typeface="B Titr" pitchFamily="2" charset="-78"/>
                        </a:rPr>
                        <a:t>14,265</a:t>
                      </a:r>
                    </a:p>
                  </a:txBody>
                  <a:tcPr marL="5333" marR="5333" marT="53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10"/>
                  </a:ext>
                </a:extLst>
              </a:tr>
              <a:tr h="210479">
                <a:tc>
                  <a:txBody>
                    <a:bodyPr/>
                    <a:lstStyle/>
                    <a:p>
                      <a:pPr algn="ctr" rtl="0" fontAlgn="ctr"/>
                      <a:r>
                        <a:rPr lang="en-US" sz="1400" b="1" i="0" u="none" strike="noStrike">
                          <a:solidFill>
                            <a:srgbClr val="000000"/>
                          </a:solidFill>
                          <a:latin typeface="B Titr"/>
                          <a:cs typeface="B Titr" pitchFamily="2" charset="-78"/>
                        </a:rPr>
                        <a:t>23</a:t>
                      </a:r>
                    </a:p>
                  </a:txBody>
                  <a:tcPr marL="5333" marR="5333" marT="53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gridSpan="3">
                  <a:txBody>
                    <a:bodyPr/>
                    <a:lstStyle/>
                    <a:p>
                      <a:pPr algn="r" rtl="1" fontAlgn="ctr"/>
                      <a:r>
                        <a:rPr lang="fa-IR" sz="1400" b="1" i="0" u="none" strike="noStrike" dirty="0">
                          <a:solidFill>
                            <a:srgbClr val="000000"/>
                          </a:solidFill>
                          <a:latin typeface="B Titr"/>
                          <a:cs typeface="B Titr" pitchFamily="2" charset="-78"/>
                        </a:rPr>
                        <a:t>مزاياي رفاهي   (دستورالعمل) </a:t>
                      </a:r>
                    </a:p>
                  </a:txBody>
                  <a:tcPr marL="5333" marR="5333" marT="53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algn="ctr" rtl="0" fontAlgn="ctr"/>
                      <a:r>
                        <a:rPr lang="en-US" sz="1400" b="1" i="0" u="none" strike="noStrike">
                          <a:solidFill>
                            <a:srgbClr val="000000"/>
                          </a:solidFill>
                          <a:latin typeface="B Titr"/>
                          <a:cs typeface="B Titr" pitchFamily="2" charset="-78"/>
                        </a:rPr>
                        <a:t>76,434</a:t>
                      </a:r>
                    </a:p>
                  </a:txBody>
                  <a:tcPr marL="5333" marR="5333" marT="53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11"/>
                  </a:ext>
                </a:extLst>
              </a:tr>
              <a:tr h="210479">
                <a:tc>
                  <a:txBody>
                    <a:bodyPr/>
                    <a:lstStyle/>
                    <a:p>
                      <a:pPr algn="ctr" rtl="0" fontAlgn="ctr"/>
                      <a:r>
                        <a:rPr lang="en-US" sz="1400" b="1" i="0" u="none" strike="noStrike">
                          <a:solidFill>
                            <a:srgbClr val="000000"/>
                          </a:solidFill>
                          <a:latin typeface="B Titr"/>
                          <a:cs typeface="B Titr" pitchFamily="2" charset="-78"/>
                        </a:rPr>
                        <a:t>24</a:t>
                      </a:r>
                    </a:p>
                  </a:txBody>
                  <a:tcPr marL="5333" marR="5333" marT="53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gridSpan="3">
                  <a:txBody>
                    <a:bodyPr/>
                    <a:lstStyle/>
                    <a:p>
                      <a:pPr algn="r" rtl="1" fontAlgn="ctr"/>
                      <a:r>
                        <a:rPr lang="fa-IR" sz="1400" b="1" i="0" u="none" strike="noStrike">
                          <a:solidFill>
                            <a:srgbClr val="000000"/>
                          </a:solidFill>
                          <a:latin typeface="B Titr"/>
                          <a:cs typeface="B Titr" pitchFamily="2" charset="-78"/>
                        </a:rPr>
                        <a:t>پاداش </a:t>
                      </a:r>
                    </a:p>
                  </a:txBody>
                  <a:tcPr marL="5333" marR="5333" marT="53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algn="ctr" rtl="0" fontAlgn="ctr"/>
                      <a:r>
                        <a:rPr lang="en-US" sz="1400" b="1" i="0" u="none" strike="noStrike" dirty="0">
                          <a:solidFill>
                            <a:srgbClr val="000000"/>
                          </a:solidFill>
                          <a:latin typeface="B Titr"/>
                          <a:cs typeface="B Titr" pitchFamily="2" charset="-78"/>
                        </a:rPr>
                        <a:t>40,936</a:t>
                      </a:r>
                    </a:p>
                  </a:txBody>
                  <a:tcPr marL="5333" marR="5333" marT="53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12"/>
                  </a:ext>
                </a:extLst>
              </a:tr>
              <a:tr h="210479">
                <a:tc>
                  <a:txBody>
                    <a:bodyPr/>
                    <a:lstStyle/>
                    <a:p>
                      <a:pPr algn="ctr" rtl="0" fontAlgn="ctr"/>
                      <a:r>
                        <a:rPr lang="en-US" sz="1400" b="1" i="0" u="none" strike="noStrike" dirty="0">
                          <a:solidFill>
                            <a:srgbClr val="000000"/>
                          </a:solidFill>
                          <a:latin typeface="B Titr"/>
                          <a:cs typeface="B Titr" pitchFamily="2" charset="-78"/>
                        </a:rPr>
                        <a:t>25</a:t>
                      </a:r>
                    </a:p>
                  </a:txBody>
                  <a:tcPr marL="5333" marR="5333" marT="53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gridSpan="3">
                  <a:txBody>
                    <a:bodyPr/>
                    <a:lstStyle/>
                    <a:p>
                      <a:pPr algn="r" rtl="1" fontAlgn="ctr"/>
                      <a:r>
                        <a:rPr lang="fa-IR" sz="1400" b="1" i="0" u="none" strike="noStrike">
                          <a:solidFill>
                            <a:srgbClr val="000000"/>
                          </a:solidFill>
                          <a:latin typeface="B Titr"/>
                          <a:cs typeface="B Titr" pitchFamily="2" charset="-78"/>
                        </a:rPr>
                        <a:t>عيدي وپاداش پايان سال </a:t>
                      </a:r>
                    </a:p>
                  </a:txBody>
                  <a:tcPr marL="5333" marR="5333" marT="53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algn="ctr" rtl="0" fontAlgn="ctr"/>
                      <a:r>
                        <a:rPr lang="en-US" sz="1400" b="1" i="0" u="none" strike="noStrike">
                          <a:solidFill>
                            <a:srgbClr val="000000"/>
                          </a:solidFill>
                          <a:latin typeface="B Titr"/>
                          <a:cs typeface="B Titr" pitchFamily="2" charset="-78"/>
                        </a:rPr>
                        <a:t>48,805</a:t>
                      </a:r>
                    </a:p>
                  </a:txBody>
                  <a:tcPr marL="5333" marR="5333" marT="53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13"/>
                  </a:ext>
                </a:extLst>
              </a:tr>
              <a:tr h="210479">
                <a:tc>
                  <a:txBody>
                    <a:bodyPr/>
                    <a:lstStyle/>
                    <a:p>
                      <a:pPr algn="ctr" rtl="0" fontAlgn="ctr"/>
                      <a:r>
                        <a:rPr lang="en-US" sz="1400" b="1" i="0" u="none" strike="noStrike">
                          <a:solidFill>
                            <a:srgbClr val="000000"/>
                          </a:solidFill>
                          <a:latin typeface="B Titr"/>
                          <a:cs typeface="B Titr" pitchFamily="2" charset="-78"/>
                        </a:rPr>
                        <a:t>26</a:t>
                      </a:r>
                    </a:p>
                  </a:txBody>
                  <a:tcPr marL="5333" marR="5333" marT="53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gridSpan="3">
                  <a:txBody>
                    <a:bodyPr/>
                    <a:lstStyle/>
                    <a:p>
                      <a:pPr algn="r" rtl="1" fontAlgn="ctr"/>
                      <a:r>
                        <a:rPr lang="fa-IR" sz="1400" b="1" i="0" u="none" strike="noStrike">
                          <a:solidFill>
                            <a:srgbClr val="000000"/>
                          </a:solidFill>
                          <a:latin typeface="B Titr"/>
                          <a:cs typeface="B Titr" pitchFamily="2" charset="-78"/>
                        </a:rPr>
                        <a:t>پاداش  ايثارگران</a:t>
                      </a:r>
                    </a:p>
                  </a:txBody>
                  <a:tcPr marL="5333" marR="5333" marT="53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algn="ctr" rtl="0" fontAlgn="ctr"/>
                      <a:r>
                        <a:rPr lang="en-US" sz="1400" b="1" i="0" u="none" strike="noStrike">
                          <a:solidFill>
                            <a:srgbClr val="000000"/>
                          </a:solidFill>
                          <a:latin typeface="B Titr"/>
                          <a:cs typeface="B Titr" pitchFamily="2" charset="-78"/>
                        </a:rPr>
                        <a:t>1,762</a:t>
                      </a:r>
                    </a:p>
                  </a:txBody>
                  <a:tcPr marL="5333" marR="5333" marT="53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14"/>
                  </a:ext>
                </a:extLst>
              </a:tr>
              <a:tr h="210479">
                <a:tc>
                  <a:txBody>
                    <a:bodyPr/>
                    <a:lstStyle/>
                    <a:p>
                      <a:pPr algn="ctr" rtl="0" fontAlgn="ctr"/>
                      <a:r>
                        <a:rPr lang="en-US" sz="1400" b="1" i="0" u="none" strike="noStrike">
                          <a:solidFill>
                            <a:srgbClr val="000000"/>
                          </a:solidFill>
                          <a:latin typeface="B Titr"/>
                          <a:cs typeface="B Titr" pitchFamily="2" charset="-78"/>
                        </a:rPr>
                        <a:t>27</a:t>
                      </a:r>
                    </a:p>
                  </a:txBody>
                  <a:tcPr marL="5333" marR="5333" marT="53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gridSpan="3">
                  <a:txBody>
                    <a:bodyPr/>
                    <a:lstStyle/>
                    <a:p>
                      <a:pPr algn="r" rtl="1" fontAlgn="ctr"/>
                      <a:r>
                        <a:rPr lang="fa-IR" sz="1400" b="1" i="0" u="none" strike="noStrike">
                          <a:solidFill>
                            <a:srgbClr val="000000"/>
                          </a:solidFill>
                          <a:latin typeface="B Titr"/>
                          <a:cs typeface="B Titr" pitchFamily="2" charset="-78"/>
                        </a:rPr>
                        <a:t>بن كارگري</a:t>
                      </a:r>
                    </a:p>
                  </a:txBody>
                  <a:tcPr marL="5333" marR="5333" marT="53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algn="ctr" rtl="0" fontAlgn="ctr"/>
                      <a:r>
                        <a:rPr lang="en-US" sz="1400" b="1" i="0" u="none" strike="noStrike">
                          <a:solidFill>
                            <a:srgbClr val="000000"/>
                          </a:solidFill>
                          <a:latin typeface="B Titr"/>
                          <a:cs typeface="B Titr" pitchFamily="2" charset="-78"/>
                        </a:rPr>
                        <a:t>5,615</a:t>
                      </a:r>
                    </a:p>
                  </a:txBody>
                  <a:tcPr marL="5333" marR="5333" marT="53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15"/>
                  </a:ext>
                </a:extLst>
              </a:tr>
              <a:tr h="210479">
                <a:tc>
                  <a:txBody>
                    <a:bodyPr/>
                    <a:lstStyle/>
                    <a:p>
                      <a:pPr algn="ctr" rtl="0" fontAlgn="ctr"/>
                      <a:r>
                        <a:rPr lang="en-US" sz="1400" b="1" i="0" u="none" strike="noStrike">
                          <a:solidFill>
                            <a:srgbClr val="000000"/>
                          </a:solidFill>
                          <a:latin typeface="B Titr"/>
                          <a:cs typeface="B Titr" pitchFamily="2" charset="-78"/>
                        </a:rPr>
                        <a:t>28</a:t>
                      </a:r>
                    </a:p>
                  </a:txBody>
                  <a:tcPr marL="5333" marR="5333" marT="53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gridSpan="3">
                  <a:txBody>
                    <a:bodyPr/>
                    <a:lstStyle/>
                    <a:p>
                      <a:pPr algn="r" rtl="1" fontAlgn="ctr"/>
                      <a:r>
                        <a:rPr lang="fa-IR" sz="1400" b="1" i="0" u="none" strike="noStrike">
                          <a:solidFill>
                            <a:srgbClr val="000000"/>
                          </a:solidFill>
                          <a:latin typeface="B Titr"/>
                          <a:cs typeface="B Titr" pitchFamily="2" charset="-78"/>
                        </a:rPr>
                        <a:t>حق نگهداري خودرو</a:t>
                      </a:r>
                    </a:p>
                  </a:txBody>
                  <a:tcPr marL="5333" marR="5333" marT="53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algn="ctr" rtl="0" fontAlgn="ctr"/>
                      <a:r>
                        <a:rPr lang="en-US" sz="1400" b="1" i="0" u="none" strike="noStrike">
                          <a:solidFill>
                            <a:srgbClr val="000000"/>
                          </a:solidFill>
                          <a:latin typeface="B Titr"/>
                          <a:cs typeface="B Titr" pitchFamily="2" charset="-78"/>
                        </a:rPr>
                        <a:t>153</a:t>
                      </a:r>
                    </a:p>
                  </a:txBody>
                  <a:tcPr marL="5333" marR="5333" marT="53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16"/>
                  </a:ext>
                </a:extLst>
              </a:tr>
              <a:tr h="210479">
                <a:tc>
                  <a:txBody>
                    <a:bodyPr/>
                    <a:lstStyle/>
                    <a:p>
                      <a:pPr algn="ctr" rtl="0" fontAlgn="ctr"/>
                      <a:r>
                        <a:rPr lang="en-US" sz="1400" b="1" i="0" u="none" strike="noStrike">
                          <a:solidFill>
                            <a:srgbClr val="000000"/>
                          </a:solidFill>
                          <a:latin typeface="B Titr"/>
                          <a:cs typeface="B Titr" pitchFamily="2" charset="-78"/>
                        </a:rPr>
                        <a:t>29</a:t>
                      </a:r>
                    </a:p>
                  </a:txBody>
                  <a:tcPr marL="5333" marR="5333" marT="53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gridSpan="3">
                  <a:txBody>
                    <a:bodyPr/>
                    <a:lstStyle/>
                    <a:p>
                      <a:pPr algn="r" rtl="1" fontAlgn="ctr"/>
                      <a:r>
                        <a:rPr lang="fa-IR" sz="1400" b="1" i="0" u="none" strike="noStrike">
                          <a:solidFill>
                            <a:srgbClr val="000000"/>
                          </a:solidFill>
                          <a:latin typeface="B Titr"/>
                          <a:cs typeface="B Titr" pitchFamily="2" charset="-78"/>
                        </a:rPr>
                        <a:t>هزينه غذا</a:t>
                      </a:r>
                    </a:p>
                  </a:txBody>
                  <a:tcPr marL="5333" marR="5333" marT="53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algn="ctr" rtl="0" fontAlgn="ctr"/>
                      <a:r>
                        <a:rPr lang="en-US" sz="1400" b="1" i="0" u="none" strike="noStrike">
                          <a:solidFill>
                            <a:srgbClr val="000000"/>
                          </a:solidFill>
                          <a:latin typeface="B Titr"/>
                          <a:cs typeface="B Titr" pitchFamily="2" charset="-78"/>
                        </a:rPr>
                        <a:t>14,183</a:t>
                      </a:r>
                    </a:p>
                  </a:txBody>
                  <a:tcPr marL="5333" marR="5333" marT="53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17"/>
                  </a:ext>
                </a:extLst>
              </a:tr>
              <a:tr h="210479">
                <a:tc>
                  <a:txBody>
                    <a:bodyPr/>
                    <a:lstStyle/>
                    <a:p>
                      <a:pPr algn="ctr" rtl="0" fontAlgn="ctr"/>
                      <a:r>
                        <a:rPr lang="en-US" sz="1400" b="1" i="0" u="none" strike="noStrike">
                          <a:solidFill>
                            <a:srgbClr val="000000"/>
                          </a:solidFill>
                          <a:latin typeface="B Titr"/>
                          <a:cs typeface="B Titr" pitchFamily="2" charset="-78"/>
                        </a:rPr>
                        <a:t>30</a:t>
                      </a:r>
                    </a:p>
                  </a:txBody>
                  <a:tcPr marL="5333" marR="5333" marT="53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gridSpan="3">
                  <a:txBody>
                    <a:bodyPr/>
                    <a:lstStyle/>
                    <a:p>
                      <a:pPr algn="r" rtl="1" fontAlgn="ctr"/>
                      <a:r>
                        <a:rPr lang="fa-IR" sz="1400" b="1" i="0" u="none" strike="noStrike">
                          <a:solidFill>
                            <a:srgbClr val="000000"/>
                          </a:solidFill>
                          <a:latin typeface="B Titr"/>
                          <a:cs typeface="B Titr" pitchFamily="2" charset="-78"/>
                        </a:rPr>
                        <a:t>حق موبايل</a:t>
                      </a:r>
                    </a:p>
                  </a:txBody>
                  <a:tcPr marL="5333" marR="5333" marT="53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algn="ctr" rtl="0" fontAlgn="ctr"/>
                      <a:r>
                        <a:rPr lang="en-US" sz="1400" b="1" i="0" u="none" strike="noStrike">
                          <a:solidFill>
                            <a:srgbClr val="000000"/>
                          </a:solidFill>
                          <a:latin typeface="B Titr"/>
                          <a:cs typeface="B Titr" pitchFamily="2" charset="-78"/>
                        </a:rPr>
                        <a:t>503</a:t>
                      </a:r>
                    </a:p>
                  </a:txBody>
                  <a:tcPr marL="5333" marR="5333" marT="53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18"/>
                  </a:ext>
                </a:extLst>
              </a:tr>
              <a:tr h="210479">
                <a:tc>
                  <a:txBody>
                    <a:bodyPr/>
                    <a:lstStyle/>
                    <a:p>
                      <a:pPr algn="ctr" rtl="0" fontAlgn="ctr"/>
                      <a:r>
                        <a:rPr lang="en-US" sz="1400" b="1" i="0" u="none" strike="noStrike">
                          <a:solidFill>
                            <a:srgbClr val="000000"/>
                          </a:solidFill>
                          <a:latin typeface="B Titr"/>
                          <a:cs typeface="B Titr" pitchFamily="2" charset="-78"/>
                        </a:rPr>
                        <a:t>31</a:t>
                      </a:r>
                    </a:p>
                  </a:txBody>
                  <a:tcPr marL="5333" marR="5333" marT="53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gridSpan="3">
                  <a:txBody>
                    <a:bodyPr/>
                    <a:lstStyle/>
                    <a:p>
                      <a:pPr algn="r" rtl="1" fontAlgn="ctr"/>
                      <a:r>
                        <a:rPr lang="fa-IR" sz="1400" b="1" i="0" u="none" strike="noStrike">
                          <a:solidFill>
                            <a:srgbClr val="000000"/>
                          </a:solidFill>
                          <a:latin typeface="B Titr"/>
                          <a:cs typeface="B Titr" pitchFamily="2" charset="-78"/>
                        </a:rPr>
                        <a:t>هزينه مهد</a:t>
                      </a:r>
                    </a:p>
                  </a:txBody>
                  <a:tcPr marL="5333" marR="5333" marT="53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algn="ctr" rtl="0" fontAlgn="ctr"/>
                      <a:r>
                        <a:rPr lang="en-US" sz="1400" b="1" i="0" u="none" strike="noStrike">
                          <a:solidFill>
                            <a:srgbClr val="000000"/>
                          </a:solidFill>
                          <a:latin typeface="B Titr"/>
                          <a:cs typeface="B Titr" pitchFamily="2" charset="-78"/>
                        </a:rPr>
                        <a:t>540</a:t>
                      </a:r>
                    </a:p>
                  </a:txBody>
                  <a:tcPr marL="5333" marR="5333" marT="53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19"/>
                  </a:ext>
                </a:extLst>
              </a:tr>
              <a:tr h="210479">
                <a:tc>
                  <a:txBody>
                    <a:bodyPr/>
                    <a:lstStyle/>
                    <a:p>
                      <a:pPr algn="ctr" rtl="0" fontAlgn="ctr"/>
                      <a:r>
                        <a:rPr lang="en-US" sz="1400" b="1" i="0" u="none" strike="noStrike">
                          <a:solidFill>
                            <a:srgbClr val="000000"/>
                          </a:solidFill>
                          <a:latin typeface="B Titr"/>
                          <a:cs typeface="B Titr" pitchFamily="2" charset="-78"/>
                        </a:rPr>
                        <a:t>32</a:t>
                      </a:r>
                    </a:p>
                  </a:txBody>
                  <a:tcPr marL="5333" marR="5333" marT="53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gridSpan="3">
                  <a:txBody>
                    <a:bodyPr/>
                    <a:lstStyle/>
                    <a:p>
                      <a:pPr algn="r" rtl="1" fontAlgn="ctr"/>
                      <a:r>
                        <a:rPr lang="fa-IR" sz="1400" b="1" i="0" u="none" strike="noStrike">
                          <a:solidFill>
                            <a:srgbClr val="000000"/>
                          </a:solidFill>
                          <a:latin typeface="B Titr"/>
                          <a:cs typeface="B Titr" pitchFamily="2" charset="-78"/>
                        </a:rPr>
                        <a:t>پس انداز</a:t>
                      </a:r>
                    </a:p>
                  </a:txBody>
                  <a:tcPr marL="5333" marR="5333" marT="53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algn="ctr" rtl="0" fontAlgn="ctr"/>
                      <a:r>
                        <a:rPr lang="en-US" sz="1400" b="1" i="0" u="none" strike="noStrike">
                          <a:solidFill>
                            <a:srgbClr val="000000"/>
                          </a:solidFill>
                          <a:latin typeface="B Titr"/>
                          <a:cs typeface="B Titr" pitchFamily="2" charset="-78"/>
                        </a:rPr>
                        <a:t>11,010</a:t>
                      </a:r>
                    </a:p>
                  </a:txBody>
                  <a:tcPr marL="5333" marR="5333" marT="53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20"/>
                  </a:ext>
                </a:extLst>
              </a:tr>
              <a:tr h="210479">
                <a:tc>
                  <a:txBody>
                    <a:bodyPr/>
                    <a:lstStyle/>
                    <a:p>
                      <a:pPr algn="ctr" rtl="0" fontAlgn="ctr"/>
                      <a:r>
                        <a:rPr lang="en-US" sz="1400" b="1" i="0" u="none" strike="noStrike">
                          <a:solidFill>
                            <a:srgbClr val="000000"/>
                          </a:solidFill>
                          <a:latin typeface="B Titr"/>
                          <a:cs typeface="B Titr" pitchFamily="2" charset="-78"/>
                        </a:rPr>
                        <a:t>33</a:t>
                      </a:r>
                    </a:p>
                  </a:txBody>
                  <a:tcPr marL="5333" marR="5333" marT="53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gridSpan="3">
                  <a:txBody>
                    <a:bodyPr/>
                    <a:lstStyle/>
                    <a:p>
                      <a:pPr algn="r" rtl="1" fontAlgn="ctr"/>
                      <a:r>
                        <a:rPr lang="fa-IR" sz="1400" b="1" i="0" u="none" strike="noStrike">
                          <a:solidFill>
                            <a:srgbClr val="000000"/>
                          </a:solidFill>
                          <a:latin typeface="B Titr"/>
                          <a:cs typeface="B Titr" pitchFamily="2" charset="-78"/>
                        </a:rPr>
                        <a:t>حق سرويس اياب و ذهاب</a:t>
                      </a:r>
                    </a:p>
                  </a:txBody>
                  <a:tcPr marL="5333" marR="5333" marT="53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algn="ctr" rtl="0" fontAlgn="ctr"/>
                      <a:r>
                        <a:rPr lang="en-US" sz="1400" b="1" i="0" u="none" strike="noStrike">
                          <a:solidFill>
                            <a:srgbClr val="000000"/>
                          </a:solidFill>
                          <a:latin typeface="B Titr"/>
                          <a:cs typeface="B Titr" pitchFamily="2" charset="-78"/>
                        </a:rPr>
                        <a:t>8,734</a:t>
                      </a:r>
                    </a:p>
                  </a:txBody>
                  <a:tcPr marL="5333" marR="5333" marT="53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21"/>
                  </a:ext>
                </a:extLst>
              </a:tr>
              <a:tr h="421439">
                <a:tc>
                  <a:txBody>
                    <a:bodyPr/>
                    <a:lstStyle/>
                    <a:p>
                      <a:pPr algn="ctr" rtl="0" fontAlgn="ctr"/>
                      <a:r>
                        <a:rPr lang="en-US" sz="1400" b="1" i="0" u="none" strike="noStrike">
                          <a:solidFill>
                            <a:srgbClr val="000000"/>
                          </a:solidFill>
                          <a:latin typeface="B Titr"/>
                          <a:cs typeface="B Titr" pitchFamily="2" charset="-78"/>
                        </a:rPr>
                        <a:t>34</a:t>
                      </a:r>
                    </a:p>
                  </a:txBody>
                  <a:tcPr marL="5333" marR="5333" marT="53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gridSpan="3">
                  <a:txBody>
                    <a:bodyPr/>
                    <a:lstStyle/>
                    <a:p>
                      <a:pPr algn="r" rtl="1" fontAlgn="ctr"/>
                      <a:r>
                        <a:rPr lang="fa-IR" sz="1400" b="1" i="0" u="none" strike="noStrike">
                          <a:solidFill>
                            <a:srgbClr val="000000"/>
                          </a:solidFill>
                          <a:latin typeface="B Titr"/>
                          <a:cs typeface="B Titr" pitchFamily="2" charset="-78"/>
                        </a:rPr>
                        <a:t>ساير پرداختي ها(حق رانندگی، خط گرم، حق کارشناسی، آنکال، حق جلسات، کار کارمزدی )</a:t>
                      </a:r>
                    </a:p>
                  </a:txBody>
                  <a:tcPr marL="5333" marR="5333" marT="53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algn="ctr" rtl="0" fontAlgn="ctr"/>
                      <a:r>
                        <a:rPr lang="en-US" sz="1400" b="1" i="0" u="none" strike="noStrike">
                          <a:solidFill>
                            <a:srgbClr val="000000"/>
                          </a:solidFill>
                          <a:latin typeface="B Titr"/>
                          <a:cs typeface="B Titr" pitchFamily="2" charset="-78"/>
                        </a:rPr>
                        <a:t>9,912</a:t>
                      </a:r>
                    </a:p>
                  </a:txBody>
                  <a:tcPr marL="5333" marR="5333" marT="53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22"/>
                  </a:ext>
                </a:extLst>
              </a:tr>
              <a:tr h="210479">
                <a:tc>
                  <a:txBody>
                    <a:bodyPr/>
                    <a:lstStyle/>
                    <a:p>
                      <a:pPr algn="ctr" rtl="0" fontAlgn="ctr"/>
                      <a:r>
                        <a:rPr lang="en-US" sz="1400" b="1" i="0" u="none" strike="noStrike">
                          <a:solidFill>
                            <a:srgbClr val="000000"/>
                          </a:solidFill>
                          <a:latin typeface="B Titr"/>
                          <a:cs typeface="B Titr" pitchFamily="2" charset="-78"/>
                        </a:rPr>
                        <a:t>35</a:t>
                      </a:r>
                    </a:p>
                  </a:txBody>
                  <a:tcPr marL="5333" marR="5333" marT="53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gridSpan="3">
                  <a:txBody>
                    <a:bodyPr/>
                    <a:lstStyle/>
                    <a:p>
                      <a:pPr algn="r" rtl="1" fontAlgn="ctr"/>
                      <a:r>
                        <a:rPr lang="fa-IR" sz="1400" b="1" i="0" u="none" strike="noStrike">
                          <a:solidFill>
                            <a:srgbClr val="FF0000"/>
                          </a:solidFill>
                          <a:latin typeface="B Titr"/>
                          <a:cs typeface="B Titr" pitchFamily="2" charset="-78"/>
                        </a:rPr>
                        <a:t>جمع ساير(15تا34)</a:t>
                      </a:r>
                    </a:p>
                  </a:txBody>
                  <a:tcPr marL="5333" marR="5333" marT="53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algn="ctr" rtl="0" fontAlgn="ctr"/>
                      <a:r>
                        <a:rPr lang="en-US" sz="1400" b="1" i="0" u="none" strike="noStrike">
                          <a:solidFill>
                            <a:srgbClr val="FF0000"/>
                          </a:solidFill>
                          <a:latin typeface="B Titr"/>
                          <a:cs typeface="B Titr" pitchFamily="2" charset="-78"/>
                        </a:rPr>
                        <a:t>555,387</a:t>
                      </a:r>
                    </a:p>
                  </a:txBody>
                  <a:tcPr marL="5333" marR="5333" marT="53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23"/>
                  </a:ext>
                </a:extLst>
              </a:tr>
              <a:tr h="210479">
                <a:tc>
                  <a:txBody>
                    <a:bodyPr/>
                    <a:lstStyle/>
                    <a:p>
                      <a:pPr algn="ctr" rtl="0" fontAlgn="ctr"/>
                      <a:r>
                        <a:rPr lang="en-US" sz="1400" b="1" i="0" u="none" strike="noStrike">
                          <a:solidFill>
                            <a:srgbClr val="000000"/>
                          </a:solidFill>
                          <a:latin typeface="B Titr"/>
                          <a:cs typeface="B Titr" pitchFamily="2" charset="-78"/>
                        </a:rPr>
                        <a:t>36</a:t>
                      </a:r>
                    </a:p>
                  </a:txBody>
                  <a:tcPr marL="5333" marR="5333" marT="53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 </a:t>
                      </a:r>
                    </a:p>
                  </a:txBody>
                  <a:tcPr marL="5333" marR="5333" marT="5333"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r" rtl="1" fontAlgn="ctr"/>
                      <a:r>
                        <a:rPr lang="fa-IR" sz="1400" b="1" i="0" u="none" strike="noStrike">
                          <a:solidFill>
                            <a:srgbClr val="FF0000"/>
                          </a:solidFill>
                          <a:latin typeface="B Titr"/>
                          <a:cs typeface="B Titr" pitchFamily="2" charset="-78"/>
                        </a:rPr>
                        <a:t>جمع رديف(15+35)</a:t>
                      </a:r>
                    </a:p>
                  </a:txBody>
                  <a:tcPr marL="5333" marR="5333" marT="53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algn="ctr" rtl="0" fontAlgn="ctr"/>
                      <a:r>
                        <a:rPr lang="en-US" sz="1400" b="1" i="0" u="none" strike="noStrike" dirty="0">
                          <a:solidFill>
                            <a:srgbClr val="FF0000"/>
                          </a:solidFill>
                          <a:latin typeface="B Titr"/>
                          <a:cs typeface="B Titr" pitchFamily="2" charset="-78"/>
                        </a:rPr>
                        <a:t>725,278</a:t>
                      </a:r>
                    </a:p>
                  </a:txBody>
                  <a:tcPr marL="5333" marR="5333" marT="53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24"/>
                  </a:ext>
                </a:extLst>
              </a:tr>
            </a:tbl>
          </a:graphicData>
        </a:graphic>
      </p:graphicFrame>
    </p:spTree>
  </p:cSld>
  <p:clrMapOvr>
    <a:masterClrMapping/>
  </p:clrMapOvr>
  <p:transition>
    <p:wedg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533401" y="1219197"/>
          <a:ext cx="8229600" cy="5029198"/>
        </p:xfrm>
        <a:graphic>
          <a:graphicData uri="http://schemas.openxmlformats.org/drawingml/2006/table">
            <a:tbl>
              <a:tblPr rtl="1"/>
              <a:tblGrid>
                <a:gridCol w="500449">
                  <a:extLst>
                    <a:ext uri="{9D8B030D-6E8A-4147-A177-3AD203B41FA5}">
                      <a16:colId xmlns:a16="http://schemas.microsoft.com/office/drawing/2014/main" val="20000"/>
                    </a:ext>
                  </a:extLst>
                </a:gridCol>
                <a:gridCol w="500449">
                  <a:extLst>
                    <a:ext uri="{9D8B030D-6E8A-4147-A177-3AD203B41FA5}">
                      <a16:colId xmlns:a16="http://schemas.microsoft.com/office/drawing/2014/main" val="20001"/>
                    </a:ext>
                  </a:extLst>
                </a:gridCol>
                <a:gridCol w="1657039">
                  <a:extLst>
                    <a:ext uri="{9D8B030D-6E8A-4147-A177-3AD203B41FA5}">
                      <a16:colId xmlns:a16="http://schemas.microsoft.com/office/drawing/2014/main" val="20002"/>
                    </a:ext>
                  </a:extLst>
                </a:gridCol>
                <a:gridCol w="1301167">
                  <a:extLst>
                    <a:ext uri="{9D8B030D-6E8A-4147-A177-3AD203B41FA5}">
                      <a16:colId xmlns:a16="http://schemas.microsoft.com/office/drawing/2014/main" val="20003"/>
                    </a:ext>
                  </a:extLst>
                </a:gridCol>
                <a:gridCol w="1301167">
                  <a:extLst>
                    <a:ext uri="{9D8B030D-6E8A-4147-A177-3AD203B41FA5}">
                      <a16:colId xmlns:a16="http://schemas.microsoft.com/office/drawing/2014/main" val="20004"/>
                    </a:ext>
                  </a:extLst>
                </a:gridCol>
                <a:gridCol w="1301167">
                  <a:extLst>
                    <a:ext uri="{9D8B030D-6E8A-4147-A177-3AD203B41FA5}">
                      <a16:colId xmlns:a16="http://schemas.microsoft.com/office/drawing/2014/main" val="20005"/>
                    </a:ext>
                  </a:extLst>
                </a:gridCol>
                <a:gridCol w="1668162">
                  <a:extLst>
                    <a:ext uri="{9D8B030D-6E8A-4147-A177-3AD203B41FA5}">
                      <a16:colId xmlns:a16="http://schemas.microsoft.com/office/drawing/2014/main" val="20006"/>
                    </a:ext>
                  </a:extLst>
                </a:gridCol>
              </a:tblGrid>
              <a:tr h="430206">
                <a:tc gridSpan="7">
                  <a:txBody>
                    <a:bodyPr/>
                    <a:lstStyle/>
                    <a:p>
                      <a:pPr algn="ctr" rtl="1" fontAlgn="ctr"/>
                      <a:r>
                        <a:rPr lang="fa-IR" sz="1400" b="1" i="0" u="none" strike="noStrike">
                          <a:solidFill>
                            <a:srgbClr val="000000"/>
                          </a:solidFill>
                          <a:latin typeface="B Titr"/>
                          <a:cs typeface="B Titr" pitchFamily="2" charset="-78"/>
                        </a:rPr>
                        <a:t>وضعیت عملکرد حقوق ودستمزد سال 1397</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30206">
                <a:tc>
                  <a:txBody>
                    <a:bodyPr/>
                    <a:lstStyle/>
                    <a:p>
                      <a:pPr algn="ctr" rtl="0" fontAlgn="ctr"/>
                      <a:r>
                        <a:rPr lang="en-US" sz="1400" b="1" i="0" u="none" strike="noStrike">
                          <a:solidFill>
                            <a:srgbClr val="000000"/>
                          </a:solidFill>
                          <a:latin typeface="B Titr"/>
                          <a:cs typeface="B Titr" pitchFamily="2" charset="-78"/>
                        </a:rPr>
                        <a:t> </a:t>
                      </a:r>
                    </a:p>
                  </a:txBody>
                  <a:tcPr marL="8208" marR="8208" marT="8208"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1400" b="1" i="0" u="none" strike="noStrike">
                          <a:solidFill>
                            <a:srgbClr val="000000"/>
                          </a:solidFill>
                          <a:latin typeface="B Titr"/>
                          <a:cs typeface="B Titr" pitchFamily="2" charset="-78"/>
                        </a:rPr>
                        <a:t> </a:t>
                      </a:r>
                    </a:p>
                  </a:txBody>
                  <a:tcPr marL="8208" marR="8208" marT="8208" marB="0" anchor="ctr">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1400" b="1" i="0" u="none" strike="noStrike">
                          <a:solidFill>
                            <a:srgbClr val="000000"/>
                          </a:solidFill>
                          <a:latin typeface="B Titr"/>
                          <a:cs typeface="B Titr" pitchFamily="2" charset="-78"/>
                        </a:rPr>
                        <a:t> </a:t>
                      </a:r>
                    </a:p>
                  </a:txBody>
                  <a:tcPr marL="8208" marR="8208" marT="8208" marB="0" anchor="ctr">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1400" b="1" i="0" u="none" strike="noStrike">
                          <a:solidFill>
                            <a:srgbClr val="000000"/>
                          </a:solidFill>
                          <a:latin typeface="B Titr"/>
                          <a:cs typeface="B Titr" pitchFamily="2" charset="-78"/>
                        </a:rPr>
                        <a:t> </a:t>
                      </a:r>
                    </a:p>
                  </a:txBody>
                  <a:tcPr marL="8208" marR="8208" marT="8208" marB="0" anchor="ctr">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1400" b="1" i="0" u="none" strike="noStrike">
                          <a:solidFill>
                            <a:srgbClr val="000000"/>
                          </a:solidFill>
                          <a:latin typeface="B Titr"/>
                          <a:cs typeface="B Titr" pitchFamily="2" charset="-78"/>
                        </a:rPr>
                        <a:t> </a:t>
                      </a:r>
                    </a:p>
                  </a:txBody>
                  <a:tcPr marL="8208" marR="8208" marT="8208" marB="0" anchor="ctr">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1400" b="1" i="0" u="none" strike="noStrike">
                          <a:solidFill>
                            <a:srgbClr val="000000"/>
                          </a:solidFill>
                          <a:latin typeface="B Titr"/>
                          <a:cs typeface="B Titr" pitchFamily="2" charset="-78"/>
                        </a:rPr>
                        <a:t> </a:t>
                      </a:r>
                    </a:p>
                  </a:txBody>
                  <a:tcPr marL="8208" marR="8208" marT="8208" marB="0" anchor="ctr">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rtl="1" fontAlgn="ctr"/>
                      <a:r>
                        <a:rPr lang="fa-IR" sz="1400" b="1" i="0" u="none" strike="noStrike">
                          <a:solidFill>
                            <a:srgbClr val="000000"/>
                          </a:solidFill>
                          <a:latin typeface="B Titr"/>
                          <a:cs typeface="B Titr" pitchFamily="2" charset="-78"/>
                        </a:rPr>
                        <a:t>مبالغ به میلیون ریال</a:t>
                      </a:r>
                    </a:p>
                  </a:txBody>
                  <a:tcPr marL="8208" marR="8208" marT="8208"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r h="296932">
                <a:tc>
                  <a:txBody>
                    <a:bodyPr/>
                    <a:lstStyle/>
                    <a:p>
                      <a:pPr algn="ctr" rtl="1" fontAlgn="ctr"/>
                      <a:r>
                        <a:rPr lang="fa-IR" sz="1400" b="1" i="0" u="none" strike="noStrike">
                          <a:solidFill>
                            <a:srgbClr val="000000"/>
                          </a:solidFill>
                          <a:latin typeface="B Titr"/>
                          <a:cs typeface="B Titr" pitchFamily="2" charset="-78"/>
                        </a:rPr>
                        <a:t>ردیف</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4">
                  <a:txBody>
                    <a:bodyPr/>
                    <a:lstStyle/>
                    <a:p>
                      <a:pPr algn="ctr" rtl="1" fontAlgn="ctr"/>
                      <a:r>
                        <a:rPr lang="fa-IR" sz="1400" b="1" i="0" u="none" strike="noStrike">
                          <a:solidFill>
                            <a:srgbClr val="000000"/>
                          </a:solidFill>
                          <a:latin typeface="B Titr"/>
                          <a:cs typeface="B Titr" pitchFamily="2" charset="-78"/>
                        </a:rPr>
                        <a:t>شرح هزینه</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rtl="1" fontAlgn="ctr"/>
                      <a:r>
                        <a:rPr lang="fa-IR" sz="1400" b="1" i="0" u="none" strike="noStrike">
                          <a:solidFill>
                            <a:srgbClr val="000000"/>
                          </a:solidFill>
                          <a:latin typeface="B Titr"/>
                          <a:cs typeface="B Titr" pitchFamily="2" charset="-78"/>
                        </a:rPr>
                        <a:t>عملکرد 8 ماهه </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extLst>
                  <a:ext uri="{0D108BD9-81ED-4DB2-BD59-A6C34878D82A}">
                    <a16:rowId xmlns:a16="http://schemas.microsoft.com/office/drawing/2014/main" val="10002"/>
                  </a:ext>
                </a:extLst>
              </a:tr>
              <a:tr h="430206">
                <a:tc>
                  <a:txBody>
                    <a:bodyPr/>
                    <a:lstStyle/>
                    <a:p>
                      <a:pPr algn="ctr" rtl="0" fontAlgn="ctr"/>
                      <a:r>
                        <a:rPr lang="en-US" sz="1400" b="1" i="0" u="none" strike="noStrike">
                          <a:solidFill>
                            <a:srgbClr val="000000"/>
                          </a:solidFill>
                          <a:latin typeface="B Titr"/>
                          <a:cs typeface="B Titr" pitchFamily="2" charset="-78"/>
                        </a:rPr>
                        <a:t>37</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9">
                  <a:txBody>
                    <a:bodyPr/>
                    <a:lstStyle/>
                    <a:p>
                      <a:pPr algn="ctr" rtl="0" fontAlgn="ctr"/>
                      <a:r>
                        <a:rPr lang="en-US" sz="1400" b="1" i="0" u="none" strike="noStrike">
                          <a:solidFill>
                            <a:srgbClr val="000000"/>
                          </a:solidFill>
                          <a:latin typeface="B Titr"/>
                          <a:cs typeface="B Titr" pitchFamily="2" charset="-78"/>
                        </a:rPr>
                        <a:t> </a:t>
                      </a:r>
                    </a:p>
                  </a:txBody>
                  <a:tcPr marL="8208" marR="8208" marT="8208"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r" rtl="1" fontAlgn="ctr"/>
                      <a:r>
                        <a:rPr lang="fa-IR" sz="1400" b="1" i="0" u="none" strike="noStrike">
                          <a:solidFill>
                            <a:srgbClr val="000000"/>
                          </a:solidFill>
                          <a:latin typeface="B Titr"/>
                          <a:cs typeface="B Titr" pitchFamily="2" charset="-78"/>
                        </a:rPr>
                        <a:t>تعداد پرسنل شاغل</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algn="ctr" rtl="0" fontAlgn="ctr"/>
                      <a:r>
                        <a:rPr lang="en-US" sz="1400" b="1" i="0" u="none" strike="noStrike">
                          <a:solidFill>
                            <a:srgbClr val="000000"/>
                          </a:solidFill>
                          <a:latin typeface="B Titr"/>
                          <a:cs typeface="B Titr" pitchFamily="2" charset="-78"/>
                        </a:rPr>
                        <a:t>640</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3"/>
                  </a:ext>
                </a:extLst>
              </a:tr>
              <a:tr h="430206">
                <a:tc>
                  <a:txBody>
                    <a:bodyPr/>
                    <a:lstStyle/>
                    <a:p>
                      <a:pPr algn="ctr" rtl="0" fontAlgn="ctr"/>
                      <a:r>
                        <a:rPr lang="en-US" sz="1400" b="1" i="0" u="none" strike="noStrike">
                          <a:solidFill>
                            <a:srgbClr val="000000"/>
                          </a:solidFill>
                          <a:latin typeface="B Titr"/>
                          <a:cs typeface="B Titr" pitchFamily="2" charset="-78"/>
                        </a:rPr>
                        <a:t>38</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gridSpan="3">
                  <a:txBody>
                    <a:bodyPr/>
                    <a:lstStyle/>
                    <a:p>
                      <a:pPr algn="r" rtl="1" fontAlgn="ctr"/>
                      <a:r>
                        <a:rPr lang="fa-IR" sz="1400" b="1" i="0" u="none" strike="noStrike">
                          <a:solidFill>
                            <a:srgbClr val="000000"/>
                          </a:solidFill>
                          <a:latin typeface="B Titr"/>
                          <a:cs typeface="B Titr" pitchFamily="2" charset="-78"/>
                        </a:rPr>
                        <a:t>متوسط ماهیانه احکام</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algn="ctr" rtl="0" fontAlgn="ctr"/>
                      <a:r>
                        <a:rPr lang="en-US" sz="1400" b="1" i="0" u="none" strike="noStrike">
                          <a:solidFill>
                            <a:srgbClr val="000000"/>
                          </a:solidFill>
                          <a:latin typeface="B Titr"/>
                          <a:cs typeface="B Titr" pitchFamily="2" charset="-78"/>
                        </a:rPr>
                        <a:t>21,236</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4"/>
                  </a:ext>
                </a:extLst>
              </a:tr>
              <a:tr h="430206">
                <a:tc>
                  <a:txBody>
                    <a:bodyPr/>
                    <a:lstStyle/>
                    <a:p>
                      <a:pPr algn="ctr" rtl="0" fontAlgn="ctr"/>
                      <a:r>
                        <a:rPr lang="en-US" sz="1400" b="1" i="0" u="none" strike="noStrike">
                          <a:solidFill>
                            <a:srgbClr val="000000"/>
                          </a:solidFill>
                          <a:latin typeface="B Titr"/>
                          <a:cs typeface="B Titr" pitchFamily="2" charset="-78"/>
                        </a:rPr>
                        <a:t>39</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gridSpan="3">
                  <a:txBody>
                    <a:bodyPr/>
                    <a:lstStyle/>
                    <a:p>
                      <a:pPr algn="r" rtl="1" fontAlgn="ctr"/>
                      <a:r>
                        <a:rPr lang="fa-IR" sz="1400" b="1" i="0" u="none" strike="noStrike">
                          <a:solidFill>
                            <a:srgbClr val="000000"/>
                          </a:solidFill>
                          <a:latin typeface="B Titr"/>
                          <a:cs typeface="B Titr" pitchFamily="2" charset="-78"/>
                        </a:rPr>
                        <a:t>متوسط حقوق ماهیانه</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algn="ctr" rtl="0" fontAlgn="ctr"/>
                      <a:r>
                        <a:rPr lang="en-US" sz="1400" b="1" i="0" u="none" strike="noStrike">
                          <a:solidFill>
                            <a:srgbClr val="000000"/>
                          </a:solidFill>
                          <a:latin typeface="B Titr"/>
                          <a:cs typeface="B Titr" pitchFamily="2" charset="-78"/>
                        </a:rPr>
                        <a:t>90,660</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5"/>
                  </a:ext>
                </a:extLst>
              </a:tr>
              <a:tr h="430206">
                <a:tc>
                  <a:txBody>
                    <a:bodyPr/>
                    <a:lstStyle/>
                    <a:p>
                      <a:pPr algn="ctr" rtl="0" fontAlgn="ctr"/>
                      <a:r>
                        <a:rPr lang="en-US" sz="1400" b="1" i="0" u="none" strike="noStrike">
                          <a:solidFill>
                            <a:srgbClr val="000000"/>
                          </a:solidFill>
                          <a:latin typeface="B Titr"/>
                          <a:cs typeface="B Titr" pitchFamily="2" charset="-78"/>
                        </a:rPr>
                        <a:t>40</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gridSpan="3">
                  <a:txBody>
                    <a:bodyPr/>
                    <a:lstStyle/>
                    <a:p>
                      <a:pPr algn="r" rtl="1" fontAlgn="ctr"/>
                      <a:r>
                        <a:rPr lang="fa-IR" sz="1400" b="1" i="0" u="none" strike="noStrike">
                          <a:solidFill>
                            <a:srgbClr val="000000"/>
                          </a:solidFill>
                          <a:latin typeface="B Titr"/>
                          <a:cs typeface="B Titr" pitchFamily="2" charset="-78"/>
                        </a:rPr>
                        <a:t>متوسط حقوق سرانه ماهیانه</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algn="ctr" rtl="0" fontAlgn="ctr"/>
                      <a:r>
                        <a:rPr lang="en-US" sz="1400" b="1" i="0" u="none" strike="noStrike">
                          <a:solidFill>
                            <a:srgbClr val="000000"/>
                          </a:solidFill>
                          <a:latin typeface="B Titr"/>
                          <a:cs typeface="B Titr" pitchFamily="2" charset="-78"/>
                        </a:rPr>
                        <a:t>142</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6"/>
                  </a:ext>
                </a:extLst>
              </a:tr>
              <a:tr h="430206">
                <a:tc>
                  <a:txBody>
                    <a:bodyPr/>
                    <a:lstStyle/>
                    <a:p>
                      <a:pPr algn="ctr" rtl="0" fontAlgn="ctr"/>
                      <a:r>
                        <a:rPr lang="en-US" sz="1400" b="1" i="0" u="none" strike="noStrike">
                          <a:solidFill>
                            <a:srgbClr val="000000"/>
                          </a:solidFill>
                          <a:latin typeface="B Titr"/>
                          <a:cs typeface="B Titr" pitchFamily="2" charset="-78"/>
                        </a:rPr>
                        <a:t>41</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gridSpan="3">
                  <a:txBody>
                    <a:bodyPr/>
                    <a:lstStyle/>
                    <a:p>
                      <a:pPr algn="r" rtl="1" fontAlgn="ctr"/>
                      <a:r>
                        <a:rPr lang="fa-IR" sz="1400" b="1" i="0" u="none" strike="noStrike" dirty="0">
                          <a:solidFill>
                            <a:srgbClr val="000000"/>
                          </a:solidFill>
                          <a:latin typeface="B Titr"/>
                          <a:cs typeface="B Titr" pitchFamily="2" charset="-78"/>
                        </a:rPr>
                        <a:t>متوسط حقوق سرانه سالیانه</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algn="ctr" rtl="0" fontAlgn="ctr"/>
                      <a:r>
                        <a:rPr lang="en-US" sz="1400" b="1" i="0" u="none" strike="noStrike">
                          <a:solidFill>
                            <a:srgbClr val="000000"/>
                          </a:solidFill>
                          <a:latin typeface="B Titr"/>
                          <a:cs typeface="B Titr" pitchFamily="2" charset="-78"/>
                        </a:rPr>
                        <a:t>1,700</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7"/>
                  </a:ext>
                </a:extLst>
              </a:tr>
              <a:tr h="430206">
                <a:tc>
                  <a:txBody>
                    <a:bodyPr/>
                    <a:lstStyle/>
                    <a:p>
                      <a:pPr algn="ctr" rtl="0" fontAlgn="ctr"/>
                      <a:r>
                        <a:rPr lang="en-US" sz="1400" b="1" i="0" u="none" strike="noStrike">
                          <a:solidFill>
                            <a:srgbClr val="000000"/>
                          </a:solidFill>
                          <a:latin typeface="B Titr"/>
                          <a:cs typeface="B Titr" pitchFamily="2" charset="-78"/>
                        </a:rPr>
                        <a:t>42</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gridSpan="3">
                  <a:txBody>
                    <a:bodyPr/>
                    <a:lstStyle/>
                    <a:p>
                      <a:pPr algn="r" rtl="1" fontAlgn="ctr"/>
                      <a:r>
                        <a:rPr lang="fa-IR" sz="1400" b="1" i="0" u="none" strike="noStrike">
                          <a:solidFill>
                            <a:srgbClr val="000000"/>
                          </a:solidFill>
                          <a:latin typeface="B Titr"/>
                          <a:cs typeface="B Titr" pitchFamily="2" charset="-78"/>
                        </a:rPr>
                        <a:t>متوسط ساعات اضافه كار در طي سال</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algn="ctr" rtl="1" fontAlgn="ctr"/>
                      <a:r>
                        <a:rPr lang="fa-IR" sz="1400" b="1" i="0" u="none" strike="noStrike">
                          <a:solidFill>
                            <a:srgbClr val="000000"/>
                          </a:solidFill>
                          <a:latin typeface="B Titr"/>
                          <a:cs typeface="B Titr" pitchFamily="2" charset="-78"/>
                        </a:rPr>
                        <a:t>104ساعت</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8"/>
                  </a:ext>
                </a:extLst>
              </a:tr>
              <a:tr h="430206">
                <a:tc>
                  <a:txBody>
                    <a:bodyPr/>
                    <a:lstStyle/>
                    <a:p>
                      <a:pPr algn="ctr" rtl="0" fontAlgn="ctr"/>
                      <a:r>
                        <a:rPr lang="en-US" sz="1400" b="1" i="0" u="none" strike="noStrike">
                          <a:solidFill>
                            <a:srgbClr val="000000"/>
                          </a:solidFill>
                          <a:latin typeface="B Titr"/>
                          <a:cs typeface="B Titr" pitchFamily="2" charset="-78"/>
                        </a:rPr>
                        <a:t>43</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gridSpan="3">
                  <a:txBody>
                    <a:bodyPr/>
                    <a:lstStyle/>
                    <a:p>
                      <a:pPr algn="r" rtl="1" fontAlgn="ctr"/>
                      <a:r>
                        <a:rPr lang="fa-IR" sz="1400" b="1" i="0" u="none" strike="noStrike">
                          <a:solidFill>
                            <a:srgbClr val="000000"/>
                          </a:solidFill>
                          <a:latin typeface="B Titr"/>
                          <a:cs typeface="B Titr" pitchFamily="2" charset="-78"/>
                        </a:rPr>
                        <a:t>متوسط نرخ ساعت اضافه کاری- ریال</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algn="ctr" rtl="0" fontAlgn="ctr"/>
                      <a:r>
                        <a:rPr lang="en-US" sz="1400" b="1" i="0" u="none" strike="noStrike">
                          <a:solidFill>
                            <a:srgbClr val="000000"/>
                          </a:solidFill>
                          <a:latin typeface="B Titr"/>
                          <a:cs typeface="B Titr" pitchFamily="2" charset="-78"/>
                        </a:rPr>
                        <a:t>195,866</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9"/>
                  </a:ext>
                </a:extLst>
              </a:tr>
              <a:tr h="430206">
                <a:tc>
                  <a:txBody>
                    <a:bodyPr/>
                    <a:lstStyle/>
                    <a:p>
                      <a:pPr algn="ctr" rtl="0" fontAlgn="ctr"/>
                      <a:r>
                        <a:rPr lang="en-US" sz="1400" b="1" i="0" u="none" strike="noStrike">
                          <a:solidFill>
                            <a:srgbClr val="000000"/>
                          </a:solidFill>
                          <a:latin typeface="B Titr"/>
                          <a:cs typeface="B Titr" pitchFamily="2" charset="-78"/>
                        </a:rPr>
                        <a:t>44</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gridSpan="3">
                  <a:txBody>
                    <a:bodyPr/>
                    <a:lstStyle/>
                    <a:p>
                      <a:pPr algn="r" rtl="1" fontAlgn="ctr"/>
                      <a:r>
                        <a:rPr lang="fa-IR" sz="1400" b="1" i="0" u="none" strike="noStrike">
                          <a:solidFill>
                            <a:srgbClr val="000000"/>
                          </a:solidFill>
                          <a:latin typeface="B Titr"/>
                          <a:cs typeface="B Titr" pitchFamily="2" charset="-78"/>
                        </a:rPr>
                        <a:t>متوسط تعداد روزهاي ماموريت درسال</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algn="ctr" rtl="1" fontAlgn="ctr"/>
                      <a:r>
                        <a:rPr lang="fa-IR" sz="1400" b="1" i="0" u="none" strike="noStrike">
                          <a:solidFill>
                            <a:srgbClr val="000000"/>
                          </a:solidFill>
                          <a:latin typeface="B Titr"/>
                          <a:cs typeface="B Titr" pitchFamily="2" charset="-78"/>
                        </a:rPr>
                        <a:t>3روز</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10"/>
                  </a:ext>
                </a:extLst>
              </a:tr>
              <a:tr h="430206">
                <a:tc>
                  <a:txBody>
                    <a:bodyPr/>
                    <a:lstStyle/>
                    <a:p>
                      <a:pPr algn="ctr" rtl="0" fontAlgn="ctr"/>
                      <a:r>
                        <a:rPr lang="en-US" sz="1400" b="1" i="0" u="none" strike="noStrike">
                          <a:solidFill>
                            <a:srgbClr val="000000"/>
                          </a:solidFill>
                          <a:latin typeface="B Titr"/>
                          <a:cs typeface="B Titr" pitchFamily="2" charset="-78"/>
                        </a:rPr>
                        <a:t>45</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gridSpan="3">
                  <a:txBody>
                    <a:bodyPr/>
                    <a:lstStyle/>
                    <a:p>
                      <a:pPr algn="r" rtl="1" fontAlgn="ctr"/>
                      <a:r>
                        <a:rPr lang="fa-IR" sz="1400" b="1" i="0" u="none" strike="noStrike">
                          <a:solidFill>
                            <a:srgbClr val="000000"/>
                          </a:solidFill>
                          <a:latin typeface="B Titr"/>
                          <a:cs typeface="B Titr" pitchFamily="2" charset="-78"/>
                        </a:rPr>
                        <a:t>متوسط مزایای رفاهی ماهیانه</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algn="ctr" rtl="0" fontAlgn="ctr"/>
                      <a:r>
                        <a:rPr lang="en-US" sz="1400" b="1" i="0" u="none" strike="noStrike" dirty="0">
                          <a:solidFill>
                            <a:srgbClr val="000000"/>
                          </a:solidFill>
                          <a:latin typeface="B Titr"/>
                          <a:cs typeface="B Titr" pitchFamily="2" charset="-78"/>
                        </a:rPr>
                        <a:t>9,554</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11"/>
                  </a:ext>
                </a:extLst>
              </a:tr>
            </a:tbl>
          </a:graphicData>
        </a:graphic>
      </p:graphicFrame>
    </p:spTree>
  </p:cSld>
  <p:clrMapOvr>
    <a:masterClrMapping/>
  </p:clrMapOvr>
  <p:transition>
    <p:wedg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295399" y="1143000"/>
          <a:ext cx="7467600" cy="4819254"/>
        </p:xfrm>
        <a:graphic>
          <a:graphicData uri="http://schemas.openxmlformats.org/drawingml/2006/table">
            <a:tbl>
              <a:tblPr rtl="1"/>
              <a:tblGrid>
                <a:gridCol w="454111">
                  <a:extLst>
                    <a:ext uri="{9D8B030D-6E8A-4147-A177-3AD203B41FA5}">
                      <a16:colId xmlns:a16="http://schemas.microsoft.com/office/drawing/2014/main" val="20000"/>
                    </a:ext>
                  </a:extLst>
                </a:gridCol>
                <a:gridCol w="454111">
                  <a:extLst>
                    <a:ext uri="{9D8B030D-6E8A-4147-A177-3AD203B41FA5}">
                      <a16:colId xmlns:a16="http://schemas.microsoft.com/office/drawing/2014/main" val="20001"/>
                    </a:ext>
                  </a:extLst>
                </a:gridCol>
                <a:gridCol w="1503611">
                  <a:extLst>
                    <a:ext uri="{9D8B030D-6E8A-4147-A177-3AD203B41FA5}">
                      <a16:colId xmlns:a16="http://schemas.microsoft.com/office/drawing/2014/main" val="20002"/>
                    </a:ext>
                  </a:extLst>
                </a:gridCol>
                <a:gridCol w="1180688">
                  <a:extLst>
                    <a:ext uri="{9D8B030D-6E8A-4147-A177-3AD203B41FA5}">
                      <a16:colId xmlns:a16="http://schemas.microsoft.com/office/drawing/2014/main" val="20003"/>
                    </a:ext>
                  </a:extLst>
                </a:gridCol>
                <a:gridCol w="1180688">
                  <a:extLst>
                    <a:ext uri="{9D8B030D-6E8A-4147-A177-3AD203B41FA5}">
                      <a16:colId xmlns:a16="http://schemas.microsoft.com/office/drawing/2014/main" val="20004"/>
                    </a:ext>
                  </a:extLst>
                </a:gridCol>
                <a:gridCol w="1180688">
                  <a:extLst>
                    <a:ext uri="{9D8B030D-6E8A-4147-A177-3AD203B41FA5}">
                      <a16:colId xmlns:a16="http://schemas.microsoft.com/office/drawing/2014/main" val="20005"/>
                    </a:ext>
                  </a:extLst>
                </a:gridCol>
                <a:gridCol w="1513703">
                  <a:extLst>
                    <a:ext uri="{9D8B030D-6E8A-4147-A177-3AD203B41FA5}">
                      <a16:colId xmlns:a16="http://schemas.microsoft.com/office/drawing/2014/main" val="20006"/>
                    </a:ext>
                  </a:extLst>
                </a:gridCol>
              </a:tblGrid>
              <a:tr h="299583">
                <a:tc gridSpan="7">
                  <a:txBody>
                    <a:bodyPr/>
                    <a:lstStyle/>
                    <a:p>
                      <a:pPr algn="ctr" rtl="1" fontAlgn="ctr"/>
                      <a:r>
                        <a:rPr lang="fa-IR" sz="1400" b="1" i="0" u="none" strike="noStrike">
                          <a:solidFill>
                            <a:srgbClr val="000000"/>
                          </a:solidFill>
                          <a:latin typeface="B Titr"/>
                          <a:cs typeface="B Titr" pitchFamily="2" charset="-78"/>
                        </a:rPr>
                        <a:t>وضعیت عملکرد قرارداد های جاری و حقوق و مزایای پرسنل رسمی سال 1397</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99583">
                <a:tc>
                  <a:txBody>
                    <a:bodyPr/>
                    <a:lstStyle/>
                    <a:p>
                      <a:pPr algn="ctr" rtl="0" fontAlgn="ctr"/>
                      <a:r>
                        <a:rPr lang="en-US" sz="1400" b="1" i="0" u="none" strike="noStrike">
                          <a:solidFill>
                            <a:srgbClr val="000000"/>
                          </a:solidFill>
                          <a:latin typeface="B Titr"/>
                          <a:cs typeface="B Titr" pitchFamily="2" charset="-78"/>
                        </a:rPr>
                        <a:t> </a:t>
                      </a:r>
                    </a:p>
                  </a:txBody>
                  <a:tcPr marL="8208" marR="8208" marT="8208"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1400" b="1" i="0" u="none" strike="noStrike">
                          <a:solidFill>
                            <a:srgbClr val="000000"/>
                          </a:solidFill>
                          <a:latin typeface="B Titr"/>
                          <a:cs typeface="B Titr" pitchFamily="2" charset="-78"/>
                        </a:rPr>
                        <a:t> </a:t>
                      </a:r>
                    </a:p>
                  </a:txBody>
                  <a:tcPr marL="8208" marR="8208" marT="8208" marB="0" anchor="ctr">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1400" b="1" i="0" u="none" strike="noStrike">
                          <a:solidFill>
                            <a:srgbClr val="000000"/>
                          </a:solidFill>
                          <a:latin typeface="B Titr"/>
                          <a:cs typeface="B Titr" pitchFamily="2" charset="-78"/>
                        </a:rPr>
                        <a:t> </a:t>
                      </a:r>
                    </a:p>
                  </a:txBody>
                  <a:tcPr marL="8208" marR="8208" marT="8208" marB="0" anchor="ctr">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1400" b="1" i="0" u="none" strike="noStrike">
                          <a:solidFill>
                            <a:srgbClr val="000000"/>
                          </a:solidFill>
                          <a:latin typeface="B Titr"/>
                          <a:cs typeface="B Titr" pitchFamily="2" charset="-78"/>
                        </a:rPr>
                        <a:t> </a:t>
                      </a:r>
                    </a:p>
                  </a:txBody>
                  <a:tcPr marL="8208" marR="8208" marT="8208" marB="0" anchor="ctr">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1400" b="1" i="0" u="none" strike="noStrike">
                          <a:solidFill>
                            <a:srgbClr val="000000"/>
                          </a:solidFill>
                          <a:latin typeface="B Titr"/>
                          <a:cs typeface="B Titr" pitchFamily="2" charset="-78"/>
                        </a:rPr>
                        <a:t> </a:t>
                      </a:r>
                    </a:p>
                  </a:txBody>
                  <a:tcPr marL="8208" marR="8208" marT="8208" marB="0" anchor="ctr">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1400" b="1" i="0" u="none" strike="noStrike">
                          <a:solidFill>
                            <a:srgbClr val="000000"/>
                          </a:solidFill>
                          <a:latin typeface="B Titr"/>
                          <a:cs typeface="B Titr" pitchFamily="2" charset="-78"/>
                        </a:rPr>
                        <a:t> </a:t>
                      </a:r>
                    </a:p>
                  </a:txBody>
                  <a:tcPr marL="8208" marR="8208" marT="8208" marB="0" anchor="ctr">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rtl="1" fontAlgn="ctr"/>
                      <a:r>
                        <a:rPr lang="fa-IR" sz="1400" b="1" i="0" u="none" strike="noStrike">
                          <a:solidFill>
                            <a:srgbClr val="000000"/>
                          </a:solidFill>
                          <a:latin typeface="B Titr"/>
                          <a:cs typeface="B Titr" pitchFamily="2" charset="-78"/>
                        </a:rPr>
                        <a:t>مبالغ به میلیون ریال</a:t>
                      </a:r>
                    </a:p>
                  </a:txBody>
                  <a:tcPr marL="8208" marR="8208" marT="8208"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r h="403311">
                <a:tc>
                  <a:txBody>
                    <a:bodyPr/>
                    <a:lstStyle/>
                    <a:p>
                      <a:pPr algn="ctr" rtl="1" fontAlgn="ctr"/>
                      <a:r>
                        <a:rPr lang="fa-IR" sz="1400" b="1" i="0" u="none" strike="noStrike">
                          <a:solidFill>
                            <a:srgbClr val="000000"/>
                          </a:solidFill>
                          <a:latin typeface="B Titr"/>
                          <a:cs typeface="B Titr" pitchFamily="2" charset="-78"/>
                        </a:rPr>
                        <a:t>ردیف</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2">
                  <a:txBody>
                    <a:bodyPr/>
                    <a:lstStyle/>
                    <a:p>
                      <a:pPr algn="ctr" rtl="1" fontAlgn="ctr"/>
                      <a:r>
                        <a:rPr lang="fa-IR" sz="1400" b="1" i="0" u="none" strike="noStrike">
                          <a:solidFill>
                            <a:srgbClr val="000000"/>
                          </a:solidFill>
                          <a:latin typeface="B Titr"/>
                          <a:cs typeface="B Titr" pitchFamily="2" charset="-78"/>
                        </a:rPr>
                        <a:t>شرح قرارداد</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a:txBody>
                    <a:bodyPr/>
                    <a:lstStyle/>
                    <a:p>
                      <a:pPr algn="ctr" rtl="1" fontAlgn="ctr"/>
                      <a:r>
                        <a:rPr lang="fa-IR" sz="1400" b="1" i="0" u="none" strike="noStrike">
                          <a:solidFill>
                            <a:srgbClr val="000000"/>
                          </a:solidFill>
                          <a:latin typeface="B Titr"/>
                          <a:cs typeface="B Titr" pitchFamily="2" charset="-78"/>
                        </a:rPr>
                        <a:t>تعداد پرسنل</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1" fontAlgn="ctr"/>
                      <a:r>
                        <a:rPr lang="fa-IR" sz="1400" b="1" i="0" u="none" strike="noStrike">
                          <a:solidFill>
                            <a:srgbClr val="000000"/>
                          </a:solidFill>
                          <a:latin typeface="B Titr"/>
                          <a:cs typeface="B Titr" pitchFamily="2" charset="-78"/>
                        </a:rPr>
                        <a:t>مبلغ قرارداد</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1" fontAlgn="ctr"/>
                      <a:r>
                        <a:rPr lang="fa-IR" sz="1400" b="1" i="0" u="none" strike="noStrike">
                          <a:solidFill>
                            <a:srgbClr val="000000"/>
                          </a:solidFill>
                          <a:latin typeface="B Titr"/>
                          <a:cs typeface="B Titr" pitchFamily="2" charset="-78"/>
                        </a:rPr>
                        <a:t>عملکرد8ماهه</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1" fontAlgn="ctr"/>
                      <a:r>
                        <a:rPr lang="fa-IR" sz="1400" b="1" i="0" u="none" strike="noStrike">
                          <a:solidFill>
                            <a:srgbClr val="000000"/>
                          </a:solidFill>
                          <a:latin typeface="B Titr"/>
                          <a:cs typeface="B Titr" pitchFamily="2" charset="-78"/>
                        </a:rPr>
                        <a:t>مبلغ 1/12</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403311">
                <a:tc>
                  <a:txBody>
                    <a:bodyPr/>
                    <a:lstStyle/>
                    <a:p>
                      <a:pPr algn="ctr" rtl="0" fontAlgn="ctr"/>
                      <a:r>
                        <a:rPr lang="en-US" sz="1400" b="1" i="0" u="none" strike="noStrike">
                          <a:solidFill>
                            <a:srgbClr val="000000"/>
                          </a:solidFill>
                          <a:latin typeface="B Titr"/>
                          <a:cs typeface="B Titr" pitchFamily="2" charset="-78"/>
                        </a:rPr>
                        <a:t>1</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rtl="1" fontAlgn="ctr"/>
                      <a:r>
                        <a:rPr lang="fa-IR" sz="1400" b="1" i="0" u="none" strike="noStrike">
                          <a:solidFill>
                            <a:srgbClr val="000000"/>
                          </a:solidFill>
                          <a:latin typeface="B Titr"/>
                          <a:cs typeface="B Titr" pitchFamily="2" charset="-78"/>
                        </a:rPr>
                        <a:t>قرارداد تامین نیروی انسانی</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rtl="0" fontAlgn="ctr"/>
                      <a:r>
                        <a:rPr lang="en-US" sz="1400" b="1" i="0" u="none" strike="noStrike">
                          <a:solidFill>
                            <a:srgbClr val="000000"/>
                          </a:solidFill>
                          <a:latin typeface="B Titr"/>
                          <a:cs typeface="B Titr" pitchFamily="2" charset="-78"/>
                        </a:rPr>
                        <a:t>1285</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548,590</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368,360</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45,716</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03311">
                <a:tc>
                  <a:txBody>
                    <a:bodyPr/>
                    <a:lstStyle/>
                    <a:p>
                      <a:pPr algn="ctr" rtl="0" fontAlgn="ctr"/>
                      <a:r>
                        <a:rPr lang="en-US" sz="1400" b="1" i="0" u="none" strike="noStrike">
                          <a:solidFill>
                            <a:srgbClr val="000000"/>
                          </a:solidFill>
                          <a:latin typeface="B Titr"/>
                          <a:cs typeface="B Titr" pitchFamily="2" charset="-78"/>
                        </a:rPr>
                        <a:t>2</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rtl="1" fontAlgn="ctr"/>
                      <a:r>
                        <a:rPr lang="fa-IR" sz="1400" b="1" i="0" u="none" strike="noStrike">
                          <a:solidFill>
                            <a:srgbClr val="000000"/>
                          </a:solidFill>
                          <a:latin typeface="B Titr"/>
                          <a:cs typeface="B Titr" pitchFamily="2" charset="-78"/>
                        </a:rPr>
                        <a:t>مزایای رفاهی تامین نیروی انسانی</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rtl="0" fontAlgn="ctr"/>
                      <a:r>
                        <a:rPr lang="en-US" sz="1400" b="1" i="0" u="none" strike="noStrike">
                          <a:solidFill>
                            <a:srgbClr val="000000"/>
                          </a:solidFill>
                          <a:latin typeface="B Titr"/>
                          <a:cs typeface="B Titr" pitchFamily="2" charset="-78"/>
                        </a:rPr>
                        <a:t>-</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51,072</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34,048</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4,256</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03311">
                <a:tc>
                  <a:txBody>
                    <a:bodyPr/>
                    <a:lstStyle/>
                    <a:p>
                      <a:pPr algn="ctr" rtl="0" fontAlgn="ctr"/>
                      <a:r>
                        <a:rPr lang="en-US" sz="1400" b="1" i="0" u="none" strike="noStrike">
                          <a:solidFill>
                            <a:srgbClr val="000000"/>
                          </a:solidFill>
                          <a:latin typeface="B Titr"/>
                          <a:cs typeface="B Titr" pitchFamily="2" charset="-78"/>
                        </a:rPr>
                        <a:t>3</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rtl="1" fontAlgn="ctr"/>
                      <a:r>
                        <a:rPr lang="fa-IR" sz="1400" b="1" i="0" u="none" strike="noStrike">
                          <a:solidFill>
                            <a:srgbClr val="000000"/>
                          </a:solidFill>
                          <a:latin typeface="B Titr"/>
                          <a:cs typeface="B Titr" pitchFamily="2" charset="-78"/>
                        </a:rPr>
                        <a:t>قرارداد آژانس خدمات مشترکین</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rtl="0" fontAlgn="ctr"/>
                      <a:r>
                        <a:rPr lang="en-US" sz="1400" b="1" i="0" u="none" strike="noStrike">
                          <a:solidFill>
                            <a:srgbClr val="000000"/>
                          </a:solidFill>
                          <a:latin typeface="B Titr"/>
                          <a:cs typeface="B Titr" pitchFamily="2" charset="-78"/>
                        </a:rPr>
                        <a:t>944</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448,027</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298,685</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37,336</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03311">
                <a:tc>
                  <a:txBody>
                    <a:bodyPr/>
                    <a:lstStyle/>
                    <a:p>
                      <a:pPr algn="ctr" rtl="0" fontAlgn="ctr"/>
                      <a:r>
                        <a:rPr lang="en-US" sz="1400" b="1" i="0" u="none" strike="noStrike">
                          <a:solidFill>
                            <a:srgbClr val="000000"/>
                          </a:solidFill>
                          <a:latin typeface="B Titr"/>
                          <a:cs typeface="B Titr" pitchFamily="2" charset="-78"/>
                        </a:rPr>
                        <a:t>4</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rtl="1" fontAlgn="ctr"/>
                      <a:r>
                        <a:rPr lang="fa-IR" sz="1400" b="1" i="0" u="none" strike="noStrike">
                          <a:solidFill>
                            <a:srgbClr val="000000"/>
                          </a:solidFill>
                          <a:latin typeface="B Titr"/>
                          <a:cs typeface="B Titr" pitchFamily="2" charset="-78"/>
                        </a:rPr>
                        <a:t>قرارداد نظارت بر انشعابات</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rtl="0" fontAlgn="ctr"/>
                      <a:r>
                        <a:rPr lang="en-US" sz="1400" b="1" i="0" u="none" strike="noStrike">
                          <a:solidFill>
                            <a:srgbClr val="000000"/>
                          </a:solidFill>
                          <a:latin typeface="B Titr"/>
                          <a:cs typeface="B Titr" pitchFamily="2" charset="-78"/>
                        </a:rPr>
                        <a:t>18</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9,513</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6,342</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793</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99583">
                <a:tc>
                  <a:txBody>
                    <a:bodyPr/>
                    <a:lstStyle/>
                    <a:p>
                      <a:pPr algn="ctr" rtl="0" fontAlgn="ctr"/>
                      <a:r>
                        <a:rPr lang="en-US" sz="1400" b="1" i="0" u="none" strike="noStrike">
                          <a:solidFill>
                            <a:srgbClr val="000000"/>
                          </a:solidFill>
                          <a:latin typeface="B Titr"/>
                          <a:cs typeface="B Titr" pitchFamily="2" charset="-78"/>
                        </a:rPr>
                        <a:t>5</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rtl="1" fontAlgn="ctr"/>
                      <a:r>
                        <a:rPr lang="fa-IR" sz="1400" b="1" i="0" u="none" strike="noStrike">
                          <a:solidFill>
                            <a:srgbClr val="000000"/>
                          </a:solidFill>
                          <a:latin typeface="B Titr"/>
                          <a:cs typeface="B Titr" pitchFamily="2" charset="-78"/>
                        </a:rPr>
                        <a:t>قرارداد تست کنتور</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rtl="0" fontAlgn="ctr"/>
                      <a:r>
                        <a:rPr lang="en-US" sz="1400" b="1" i="0" u="none" strike="noStrike">
                          <a:solidFill>
                            <a:srgbClr val="000000"/>
                          </a:solidFill>
                          <a:latin typeface="B Titr"/>
                          <a:cs typeface="B Titr" pitchFamily="2" charset="-78"/>
                        </a:rPr>
                        <a:t>78</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39,500</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26,333</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3,292</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403311">
                <a:tc>
                  <a:txBody>
                    <a:bodyPr/>
                    <a:lstStyle/>
                    <a:p>
                      <a:pPr algn="ctr" rtl="0" fontAlgn="ctr"/>
                      <a:r>
                        <a:rPr lang="en-US" sz="1400" b="1" i="0" u="none" strike="noStrike">
                          <a:solidFill>
                            <a:srgbClr val="000000"/>
                          </a:solidFill>
                          <a:latin typeface="B Titr"/>
                          <a:cs typeface="B Titr" pitchFamily="2" charset="-78"/>
                        </a:rPr>
                        <a:t>6</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rtl="1" fontAlgn="ctr"/>
                      <a:r>
                        <a:rPr lang="fa-IR" sz="1400" b="1" i="0" u="none" strike="noStrike">
                          <a:solidFill>
                            <a:srgbClr val="000000"/>
                          </a:solidFill>
                          <a:latin typeface="B Titr"/>
                          <a:cs typeface="B Titr" pitchFamily="2" charset="-78"/>
                        </a:rPr>
                        <a:t>قرارداد پشتیبانی نرم افزار</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rtl="0" fontAlgn="ctr"/>
                      <a:r>
                        <a:rPr lang="en-US" sz="1400" b="1" i="0" u="none" strike="noStrike">
                          <a:solidFill>
                            <a:srgbClr val="000000"/>
                          </a:solidFill>
                          <a:latin typeface="B Titr"/>
                          <a:cs typeface="B Titr" pitchFamily="2" charset="-78"/>
                        </a:rPr>
                        <a:t>14</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9,670</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6,447</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806</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99583">
                <a:tc>
                  <a:txBody>
                    <a:bodyPr/>
                    <a:lstStyle/>
                    <a:p>
                      <a:pPr algn="ctr" rtl="0" fontAlgn="ctr"/>
                      <a:r>
                        <a:rPr lang="en-US" sz="1400" b="1" i="0" u="none" strike="noStrike">
                          <a:solidFill>
                            <a:srgbClr val="000000"/>
                          </a:solidFill>
                          <a:latin typeface="B Titr"/>
                          <a:cs typeface="B Titr" pitchFamily="2" charset="-78"/>
                        </a:rPr>
                        <a:t>7</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rtl="1" fontAlgn="ctr"/>
                      <a:r>
                        <a:rPr lang="fa-IR" sz="1400" b="1" i="0" u="none" strike="noStrike">
                          <a:solidFill>
                            <a:srgbClr val="000000"/>
                          </a:solidFill>
                          <a:latin typeface="B Titr"/>
                          <a:cs typeface="B Titr" pitchFamily="2" charset="-78"/>
                        </a:rPr>
                        <a:t>قرارداد چاپ قبوض</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rtl="0" fontAlgn="ctr"/>
                      <a:r>
                        <a:rPr lang="en-US" sz="1400" b="1" i="0" u="none" strike="noStrike">
                          <a:solidFill>
                            <a:srgbClr val="000000"/>
                          </a:solidFill>
                          <a:latin typeface="B Titr"/>
                          <a:cs typeface="B Titr" pitchFamily="2" charset="-78"/>
                        </a:rPr>
                        <a:t>-</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4,416</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2,944</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368</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403311">
                <a:tc>
                  <a:txBody>
                    <a:bodyPr/>
                    <a:lstStyle/>
                    <a:p>
                      <a:pPr algn="ctr" rtl="0" fontAlgn="ctr"/>
                      <a:r>
                        <a:rPr lang="en-US" sz="1400" b="1" i="0" u="none" strike="noStrike">
                          <a:solidFill>
                            <a:srgbClr val="000000"/>
                          </a:solidFill>
                          <a:latin typeface="B Titr"/>
                          <a:cs typeface="B Titr" pitchFamily="2" charset="-78"/>
                        </a:rPr>
                        <a:t>8</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rtl="1" fontAlgn="ctr"/>
                      <a:r>
                        <a:rPr lang="fa-IR" sz="1400" b="1" i="0" u="none" strike="noStrike">
                          <a:solidFill>
                            <a:srgbClr val="000000"/>
                          </a:solidFill>
                          <a:latin typeface="B Titr"/>
                          <a:cs typeface="B Titr" pitchFamily="2" charset="-78"/>
                        </a:rPr>
                        <a:t>قراردادهای متفرقه وتفاهم نامه ها</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rtl="0" fontAlgn="ctr"/>
                      <a:r>
                        <a:rPr lang="en-US" sz="1400" b="1" i="0" u="none" strike="noStrike">
                          <a:solidFill>
                            <a:srgbClr val="000000"/>
                          </a:solidFill>
                          <a:latin typeface="B Titr"/>
                          <a:cs typeface="B Titr" pitchFamily="2" charset="-78"/>
                        </a:rPr>
                        <a:t>15</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8,893</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5,929</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741</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403311">
                <a:tc>
                  <a:txBody>
                    <a:bodyPr/>
                    <a:lstStyle/>
                    <a:p>
                      <a:pPr algn="ctr" rtl="0" fontAlgn="ctr"/>
                      <a:r>
                        <a:rPr lang="en-US" sz="1400" b="1" i="0" u="none" strike="noStrike">
                          <a:solidFill>
                            <a:srgbClr val="000000"/>
                          </a:solidFill>
                          <a:latin typeface="B Titr"/>
                          <a:cs typeface="B Titr" pitchFamily="2" charset="-78"/>
                        </a:rPr>
                        <a:t>9</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rtl="1" fontAlgn="ctr"/>
                      <a:r>
                        <a:rPr lang="fa-IR" sz="1400" b="1" i="0" u="none" strike="noStrike">
                          <a:solidFill>
                            <a:srgbClr val="000000"/>
                          </a:solidFill>
                          <a:latin typeface="B Titr"/>
                          <a:cs typeface="B Titr" pitchFamily="2" charset="-78"/>
                        </a:rPr>
                        <a:t>حقوق ومزایای پرسنل رسمی </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rtl="0" fontAlgn="ctr"/>
                      <a:r>
                        <a:rPr lang="en-US" sz="1400" b="1" i="0" u="none" strike="noStrike">
                          <a:solidFill>
                            <a:srgbClr val="000000"/>
                          </a:solidFill>
                          <a:latin typeface="B Titr"/>
                          <a:cs typeface="B Titr" pitchFamily="2" charset="-78"/>
                        </a:rPr>
                        <a:t>640</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1,087,917</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725,278</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90,660</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99583">
                <a:tc gridSpan="3">
                  <a:txBody>
                    <a:bodyPr/>
                    <a:lstStyle/>
                    <a:p>
                      <a:pPr algn="ctr" rtl="1" fontAlgn="ctr"/>
                      <a:r>
                        <a:rPr lang="fa-IR" sz="1400" b="1" i="0" u="none" strike="noStrike">
                          <a:solidFill>
                            <a:srgbClr val="FF0000"/>
                          </a:solidFill>
                          <a:latin typeface="B Titr"/>
                          <a:cs typeface="B Titr" pitchFamily="2" charset="-78"/>
                        </a:rPr>
                        <a:t>جمع</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rtl="0" fontAlgn="ctr"/>
                      <a:r>
                        <a:rPr lang="en-US" sz="1400" b="1" i="0" u="none" strike="noStrike">
                          <a:solidFill>
                            <a:srgbClr val="FF0000"/>
                          </a:solidFill>
                          <a:latin typeface="B Titr"/>
                          <a:cs typeface="B Titr" pitchFamily="2" charset="-78"/>
                        </a:rPr>
                        <a:t>2994</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FF0000"/>
                          </a:solidFill>
                          <a:latin typeface="B Titr"/>
                          <a:cs typeface="B Titr" pitchFamily="2" charset="-78"/>
                        </a:rPr>
                        <a:t>2,207,598</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FF0000"/>
                          </a:solidFill>
                          <a:latin typeface="B Titr"/>
                          <a:cs typeface="B Titr" pitchFamily="2" charset="-78"/>
                        </a:rPr>
                        <a:t>1,474,365</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dirty="0">
                          <a:solidFill>
                            <a:srgbClr val="FF0000"/>
                          </a:solidFill>
                          <a:latin typeface="B Titr"/>
                          <a:cs typeface="B Titr" pitchFamily="2" charset="-78"/>
                        </a:rPr>
                        <a:t>183,967</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Tree>
  </p:cSld>
  <p:clrMapOvr>
    <a:masterClrMapping/>
  </p:clrMapOvr>
  <p:transition>
    <p:wedg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762001" y="990600"/>
          <a:ext cx="7772399" cy="3428997"/>
        </p:xfrm>
        <a:graphic>
          <a:graphicData uri="http://schemas.openxmlformats.org/drawingml/2006/table">
            <a:tbl>
              <a:tblPr rtl="1"/>
              <a:tblGrid>
                <a:gridCol w="472646">
                  <a:extLst>
                    <a:ext uri="{9D8B030D-6E8A-4147-A177-3AD203B41FA5}">
                      <a16:colId xmlns:a16="http://schemas.microsoft.com/office/drawing/2014/main" val="20000"/>
                    </a:ext>
                  </a:extLst>
                </a:gridCol>
                <a:gridCol w="472646">
                  <a:extLst>
                    <a:ext uri="{9D8B030D-6E8A-4147-A177-3AD203B41FA5}">
                      <a16:colId xmlns:a16="http://schemas.microsoft.com/office/drawing/2014/main" val="20001"/>
                    </a:ext>
                  </a:extLst>
                </a:gridCol>
                <a:gridCol w="1564983">
                  <a:extLst>
                    <a:ext uri="{9D8B030D-6E8A-4147-A177-3AD203B41FA5}">
                      <a16:colId xmlns:a16="http://schemas.microsoft.com/office/drawing/2014/main" val="20002"/>
                    </a:ext>
                  </a:extLst>
                </a:gridCol>
                <a:gridCol w="1228879">
                  <a:extLst>
                    <a:ext uri="{9D8B030D-6E8A-4147-A177-3AD203B41FA5}">
                      <a16:colId xmlns:a16="http://schemas.microsoft.com/office/drawing/2014/main" val="20003"/>
                    </a:ext>
                  </a:extLst>
                </a:gridCol>
                <a:gridCol w="1228879">
                  <a:extLst>
                    <a:ext uri="{9D8B030D-6E8A-4147-A177-3AD203B41FA5}">
                      <a16:colId xmlns:a16="http://schemas.microsoft.com/office/drawing/2014/main" val="20004"/>
                    </a:ext>
                  </a:extLst>
                </a:gridCol>
                <a:gridCol w="1228879">
                  <a:extLst>
                    <a:ext uri="{9D8B030D-6E8A-4147-A177-3AD203B41FA5}">
                      <a16:colId xmlns:a16="http://schemas.microsoft.com/office/drawing/2014/main" val="20005"/>
                    </a:ext>
                  </a:extLst>
                </a:gridCol>
                <a:gridCol w="1575487">
                  <a:extLst>
                    <a:ext uri="{9D8B030D-6E8A-4147-A177-3AD203B41FA5}">
                      <a16:colId xmlns:a16="http://schemas.microsoft.com/office/drawing/2014/main" val="20006"/>
                    </a:ext>
                  </a:extLst>
                </a:gridCol>
              </a:tblGrid>
              <a:tr h="256926">
                <a:tc gridSpan="7">
                  <a:txBody>
                    <a:bodyPr/>
                    <a:lstStyle/>
                    <a:p>
                      <a:pPr algn="ctr" rtl="1" fontAlgn="ctr"/>
                      <a:r>
                        <a:rPr lang="fa-IR" sz="1400" b="0" i="0" u="none" strike="noStrike">
                          <a:solidFill>
                            <a:srgbClr val="000000"/>
                          </a:solidFill>
                          <a:latin typeface="B Titr"/>
                          <a:cs typeface="B Titr" pitchFamily="2" charset="-78"/>
                        </a:rPr>
                        <a:t>وضعیت وجوه دریافتی بابت تخصیص نقدینگی در سال 1397</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56926">
                <a:tc>
                  <a:txBody>
                    <a:bodyPr/>
                    <a:lstStyle/>
                    <a:p>
                      <a:pPr algn="ctr" rtl="0" fontAlgn="ctr"/>
                      <a:r>
                        <a:rPr lang="en-US" sz="1400" b="0" i="0" u="none" strike="noStrike">
                          <a:solidFill>
                            <a:srgbClr val="000000"/>
                          </a:solidFill>
                          <a:latin typeface="B Titr"/>
                          <a:cs typeface="B Titr" pitchFamily="2" charset="-78"/>
                        </a:rPr>
                        <a:t> </a:t>
                      </a:r>
                    </a:p>
                  </a:txBody>
                  <a:tcPr marL="8208" marR="8208" marT="8208"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1400" b="0" i="0" u="none" strike="noStrike">
                          <a:solidFill>
                            <a:srgbClr val="000000"/>
                          </a:solidFill>
                          <a:latin typeface="B Titr"/>
                          <a:cs typeface="B Titr" pitchFamily="2" charset="-78"/>
                        </a:rPr>
                        <a:t> </a:t>
                      </a:r>
                    </a:p>
                  </a:txBody>
                  <a:tcPr marL="8208" marR="8208" marT="8208" marB="0" anchor="ctr">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1400" b="0" i="0" u="none" strike="noStrike">
                          <a:solidFill>
                            <a:srgbClr val="000000"/>
                          </a:solidFill>
                          <a:latin typeface="B Titr"/>
                          <a:cs typeface="B Titr" pitchFamily="2" charset="-78"/>
                        </a:rPr>
                        <a:t> </a:t>
                      </a:r>
                    </a:p>
                  </a:txBody>
                  <a:tcPr marL="8208" marR="8208" marT="8208" marB="0" anchor="ctr">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1400" b="0" i="0" u="none" strike="noStrike">
                          <a:solidFill>
                            <a:srgbClr val="000000"/>
                          </a:solidFill>
                          <a:latin typeface="B Titr"/>
                          <a:cs typeface="B Titr" pitchFamily="2" charset="-78"/>
                        </a:rPr>
                        <a:t> </a:t>
                      </a:r>
                    </a:p>
                  </a:txBody>
                  <a:tcPr marL="8208" marR="8208" marT="8208" marB="0" anchor="ctr">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1400" b="0" i="0" u="none" strike="noStrike">
                          <a:solidFill>
                            <a:srgbClr val="000000"/>
                          </a:solidFill>
                          <a:latin typeface="B Titr"/>
                          <a:cs typeface="B Titr" pitchFamily="2" charset="-78"/>
                        </a:rPr>
                        <a:t> </a:t>
                      </a:r>
                    </a:p>
                  </a:txBody>
                  <a:tcPr marL="8208" marR="8208" marT="8208" marB="0" anchor="ctr">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1400" b="0" i="0" u="none" strike="noStrike">
                          <a:solidFill>
                            <a:srgbClr val="000000"/>
                          </a:solidFill>
                          <a:latin typeface="B Titr"/>
                          <a:cs typeface="B Titr" pitchFamily="2" charset="-78"/>
                        </a:rPr>
                        <a:t> </a:t>
                      </a:r>
                    </a:p>
                  </a:txBody>
                  <a:tcPr marL="8208" marR="8208" marT="8208" marB="0" anchor="ctr">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rtl="1" fontAlgn="ctr"/>
                      <a:r>
                        <a:rPr lang="fa-IR" sz="1400" b="0" i="0" u="none" strike="noStrike">
                          <a:solidFill>
                            <a:srgbClr val="000000"/>
                          </a:solidFill>
                          <a:latin typeface="B Titr"/>
                          <a:cs typeface="B Titr" pitchFamily="2" charset="-78"/>
                        </a:rPr>
                        <a:t>مبالغ به میلیون ریال</a:t>
                      </a:r>
                    </a:p>
                  </a:txBody>
                  <a:tcPr marL="8208" marR="8208" marT="8208"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r h="345885">
                <a:tc rowSpan="2">
                  <a:txBody>
                    <a:bodyPr/>
                    <a:lstStyle/>
                    <a:p>
                      <a:pPr algn="ctr" rtl="1" fontAlgn="ctr"/>
                      <a:r>
                        <a:rPr lang="fa-IR" sz="1400" b="0" i="0" u="none" strike="noStrike">
                          <a:solidFill>
                            <a:srgbClr val="000000"/>
                          </a:solidFill>
                          <a:latin typeface="B Titr"/>
                          <a:cs typeface="B Titr" pitchFamily="2" charset="-78"/>
                        </a:rPr>
                        <a:t>ردیف</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rowSpan="2" gridSpan="2">
                  <a:txBody>
                    <a:bodyPr/>
                    <a:lstStyle/>
                    <a:p>
                      <a:pPr algn="ctr" rtl="1" fontAlgn="ctr"/>
                      <a:r>
                        <a:rPr lang="fa-IR" sz="1400" b="0" i="0" u="none" strike="noStrike">
                          <a:solidFill>
                            <a:srgbClr val="000000"/>
                          </a:solidFill>
                          <a:latin typeface="B Titr"/>
                          <a:cs typeface="B Titr" pitchFamily="2" charset="-78"/>
                        </a:rPr>
                        <a:t>ماه</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rowSpan="2" hMerge="1">
                  <a:txBody>
                    <a:bodyPr/>
                    <a:lstStyle/>
                    <a:p>
                      <a:endParaRPr lang="en-US"/>
                    </a:p>
                  </a:txBody>
                  <a:tcPr/>
                </a:tc>
                <a:tc rowSpan="2">
                  <a:txBody>
                    <a:bodyPr/>
                    <a:lstStyle/>
                    <a:p>
                      <a:pPr algn="ctr" rtl="1" fontAlgn="ctr"/>
                      <a:r>
                        <a:rPr lang="fa-IR" sz="1400" b="0" i="0" u="none" strike="noStrike">
                          <a:solidFill>
                            <a:srgbClr val="000000"/>
                          </a:solidFill>
                          <a:latin typeface="B Titr"/>
                          <a:cs typeface="B Titr" pitchFamily="2" charset="-78"/>
                        </a:rPr>
                        <a:t>مبلغ فروش انرژی</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1" fontAlgn="ctr"/>
                      <a:r>
                        <a:rPr lang="fa-IR" sz="1400" b="0" i="0" u="none" strike="noStrike">
                          <a:solidFill>
                            <a:srgbClr val="000000"/>
                          </a:solidFill>
                          <a:latin typeface="B Titr"/>
                          <a:cs typeface="B Titr" pitchFamily="2" charset="-78"/>
                        </a:rPr>
                        <a:t>مدیریت مصرف و</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rowSpan="2">
                  <a:txBody>
                    <a:bodyPr/>
                    <a:lstStyle/>
                    <a:p>
                      <a:pPr algn="ctr" rtl="1" fontAlgn="ctr"/>
                      <a:r>
                        <a:rPr lang="fa-IR" sz="1400" b="0" i="0" u="none" strike="noStrike">
                          <a:solidFill>
                            <a:srgbClr val="000000"/>
                          </a:solidFill>
                          <a:latin typeface="B Titr"/>
                          <a:cs typeface="B Titr" pitchFamily="2" charset="-78"/>
                        </a:rPr>
                        <a:t>سایر</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rowSpan="2">
                  <a:txBody>
                    <a:bodyPr/>
                    <a:lstStyle/>
                    <a:p>
                      <a:pPr algn="ctr" rtl="1" fontAlgn="ctr"/>
                      <a:r>
                        <a:rPr lang="fa-IR" sz="1400" b="0" i="0" u="none" strike="noStrike">
                          <a:solidFill>
                            <a:srgbClr val="000000"/>
                          </a:solidFill>
                          <a:latin typeface="B Titr"/>
                          <a:cs typeface="B Titr" pitchFamily="2" charset="-78"/>
                        </a:rPr>
                        <a:t>جمع</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256926">
                <a:tc vMerge="1">
                  <a:txBody>
                    <a:bodyPr/>
                    <a:lstStyle/>
                    <a:p>
                      <a:endParaRPr lang="en-US"/>
                    </a:p>
                  </a:txBody>
                  <a:tcPr/>
                </a:tc>
                <a:tc gridSpan="2" vMerge="1">
                  <a:txBody>
                    <a:bodyPr/>
                    <a:lstStyle/>
                    <a:p>
                      <a:endParaRPr lang="en-US"/>
                    </a:p>
                  </a:txBody>
                  <a:tcPr/>
                </a:tc>
                <a:tc hMerge="1" vMerge="1">
                  <a:txBody>
                    <a:bodyPr/>
                    <a:lstStyle/>
                    <a:p>
                      <a:endParaRPr lang="en-US"/>
                    </a:p>
                  </a:txBody>
                  <a:tcPr/>
                </a:tc>
                <a:tc vMerge="1">
                  <a:txBody>
                    <a:bodyPr/>
                    <a:lstStyle/>
                    <a:p>
                      <a:endParaRPr lang="en-US"/>
                    </a:p>
                  </a:txBody>
                  <a:tcPr/>
                </a:tc>
                <a:tc>
                  <a:txBody>
                    <a:bodyPr/>
                    <a:lstStyle/>
                    <a:p>
                      <a:pPr algn="ctr" rtl="1" fontAlgn="ctr"/>
                      <a:r>
                        <a:rPr lang="fa-IR" sz="1400" b="0" i="0" u="none" strike="noStrike">
                          <a:solidFill>
                            <a:srgbClr val="000000"/>
                          </a:solidFill>
                          <a:latin typeface="B Titr"/>
                          <a:cs typeface="B Titr" pitchFamily="2" charset="-78"/>
                        </a:rPr>
                        <a:t>کاهش پیک</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r h="256926">
                <a:tc>
                  <a:txBody>
                    <a:bodyPr/>
                    <a:lstStyle/>
                    <a:p>
                      <a:pPr algn="ctr" rtl="0" fontAlgn="ctr"/>
                      <a:r>
                        <a:rPr lang="en-US" sz="1400" b="0" i="0" u="none" strike="noStrike">
                          <a:solidFill>
                            <a:srgbClr val="000000"/>
                          </a:solidFill>
                          <a:latin typeface="B Titr"/>
                          <a:cs typeface="B Titr" pitchFamily="2" charset="-78"/>
                        </a:rPr>
                        <a:t>1</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rtl="1" fontAlgn="ctr"/>
                      <a:r>
                        <a:rPr lang="fa-IR" sz="1400" b="0" i="0" u="none" strike="noStrike">
                          <a:solidFill>
                            <a:srgbClr val="000000"/>
                          </a:solidFill>
                          <a:latin typeface="B Titr"/>
                          <a:cs typeface="B Titr" pitchFamily="2" charset="-78"/>
                        </a:rPr>
                        <a:t>فروردین</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rtl="0" fontAlgn="ctr"/>
                      <a:r>
                        <a:rPr lang="en-US" sz="1400" b="0" i="0" u="none" strike="noStrike">
                          <a:solidFill>
                            <a:srgbClr val="000000"/>
                          </a:solidFill>
                          <a:latin typeface="B Titr"/>
                          <a:cs typeface="B Titr" pitchFamily="2" charset="-78"/>
                        </a:rPr>
                        <a:t>120,000</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a:solidFill>
                            <a:srgbClr val="000000"/>
                          </a:solidFill>
                          <a:latin typeface="B Titr"/>
                          <a:cs typeface="B Titr" pitchFamily="2" charset="-78"/>
                        </a:rPr>
                        <a:t>0</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a:solidFill>
                            <a:srgbClr val="000000"/>
                          </a:solidFill>
                          <a:latin typeface="B Titr"/>
                          <a:cs typeface="B Titr" pitchFamily="2" charset="-78"/>
                        </a:rPr>
                        <a:t>0</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a:solidFill>
                            <a:srgbClr val="000000"/>
                          </a:solidFill>
                          <a:latin typeface="B Titr"/>
                          <a:cs typeface="B Titr" pitchFamily="2" charset="-78"/>
                        </a:rPr>
                        <a:t>120,000</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56926">
                <a:tc>
                  <a:txBody>
                    <a:bodyPr/>
                    <a:lstStyle/>
                    <a:p>
                      <a:pPr algn="ctr" rtl="0" fontAlgn="ctr"/>
                      <a:r>
                        <a:rPr lang="en-US" sz="1400" b="0" i="0" u="none" strike="noStrike">
                          <a:solidFill>
                            <a:srgbClr val="000000"/>
                          </a:solidFill>
                          <a:latin typeface="B Titr"/>
                          <a:cs typeface="B Titr" pitchFamily="2" charset="-78"/>
                        </a:rPr>
                        <a:t>2</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rtl="1" fontAlgn="ctr"/>
                      <a:r>
                        <a:rPr lang="fa-IR" sz="1400" b="0" i="0" u="none" strike="noStrike">
                          <a:solidFill>
                            <a:srgbClr val="000000"/>
                          </a:solidFill>
                          <a:latin typeface="B Titr"/>
                          <a:cs typeface="B Titr" pitchFamily="2" charset="-78"/>
                        </a:rPr>
                        <a:t>اردیبهشت</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rtl="0" fontAlgn="ctr"/>
                      <a:r>
                        <a:rPr lang="en-US" sz="1400" b="0" i="0" u="none" strike="noStrike">
                          <a:solidFill>
                            <a:srgbClr val="000000"/>
                          </a:solidFill>
                          <a:latin typeface="B Titr"/>
                          <a:cs typeface="B Titr" pitchFamily="2" charset="-78"/>
                        </a:rPr>
                        <a:t>130,000</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a:solidFill>
                            <a:srgbClr val="000000"/>
                          </a:solidFill>
                          <a:latin typeface="B Titr"/>
                          <a:cs typeface="B Titr" pitchFamily="2" charset="-78"/>
                        </a:rPr>
                        <a:t>0</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a:solidFill>
                            <a:srgbClr val="000000"/>
                          </a:solidFill>
                          <a:latin typeface="B Titr"/>
                          <a:cs typeface="B Titr" pitchFamily="2" charset="-78"/>
                        </a:rPr>
                        <a:t>0</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a:solidFill>
                            <a:srgbClr val="000000"/>
                          </a:solidFill>
                          <a:latin typeface="B Titr"/>
                          <a:cs typeface="B Titr" pitchFamily="2" charset="-78"/>
                        </a:rPr>
                        <a:t>130,000</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56926">
                <a:tc>
                  <a:txBody>
                    <a:bodyPr/>
                    <a:lstStyle/>
                    <a:p>
                      <a:pPr algn="ctr" rtl="0" fontAlgn="ctr"/>
                      <a:r>
                        <a:rPr lang="en-US" sz="1400" b="0" i="0" u="none" strike="noStrike">
                          <a:solidFill>
                            <a:srgbClr val="000000"/>
                          </a:solidFill>
                          <a:latin typeface="B Titr"/>
                          <a:cs typeface="B Titr" pitchFamily="2" charset="-78"/>
                        </a:rPr>
                        <a:t>3</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rtl="1" fontAlgn="ctr"/>
                      <a:r>
                        <a:rPr lang="fa-IR" sz="1400" b="0" i="0" u="none" strike="noStrike">
                          <a:solidFill>
                            <a:srgbClr val="000000"/>
                          </a:solidFill>
                          <a:latin typeface="B Titr"/>
                          <a:cs typeface="B Titr" pitchFamily="2" charset="-78"/>
                        </a:rPr>
                        <a:t>خرداد</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rtl="0" fontAlgn="ctr"/>
                      <a:r>
                        <a:rPr lang="en-US" sz="1400" b="0" i="0" u="none" strike="noStrike">
                          <a:solidFill>
                            <a:srgbClr val="000000"/>
                          </a:solidFill>
                          <a:latin typeface="B Titr"/>
                          <a:cs typeface="B Titr" pitchFamily="2" charset="-78"/>
                        </a:rPr>
                        <a:t>130,000</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a:solidFill>
                            <a:srgbClr val="000000"/>
                          </a:solidFill>
                          <a:latin typeface="B Titr"/>
                          <a:cs typeface="B Titr" pitchFamily="2" charset="-78"/>
                        </a:rPr>
                        <a:t>0</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a:solidFill>
                            <a:srgbClr val="000000"/>
                          </a:solidFill>
                          <a:latin typeface="B Titr"/>
                          <a:cs typeface="B Titr" pitchFamily="2" charset="-78"/>
                        </a:rPr>
                        <a:t>0</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a:solidFill>
                            <a:srgbClr val="000000"/>
                          </a:solidFill>
                          <a:latin typeface="B Titr"/>
                          <a:cs typeface="B Titr" pitchFamily="2" charset="-78"/>
                        </a:rPr>
                        <a:t>130,000</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56926">
                <a:tc>
                  <a:txBody>
                    <a:bodyPr/>
                    <a:lstStyle/>
                    <a:p>
                      <a:pPr algn="ctr" rtl="0" fontAlgn="ctr"/>
                      <a:r>
                        <a:rPr lang="en-US" sz="1400" b="0" i="0" u="none" strike="noStrike">
                          <a:solidFill>
                            <a:srgbClr val="000000"/>
                          </a:solidFill>
                          <a:latin typeface="B Titr"/>
                          <a:cs typeface="B Titr" pitchFamily="2" charset="-78"/>
                        </a:rPr>
                        <a:t>4</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rtl="1" fontAlgn="ctr"/>
                      <a:r>
                        <a:rPr lang="fa-IR" sz="1400" b="0" i="0" u="none" strike="noStrike">
                          <a:solidFill>
                            <a:srgbClr val="000000"/>
                          </a:solidFill>
                          <a:latin typeface="B Titr"/>
                          <a:cs typeface="B Titr" pitchFamily="2" charset="-78"/>
                        </a:rPr>
                        <a:t>تیر</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rtl="0" fontAlgn="ctr"/>
                      <a:r>
                        <a:rPr lang="en-US" sz="1400" b="0" i="0" u="none" strike="noStrike">
                          <a:solidFill>
                            <a:srgbClr val="000000"/>
                          </a:solidFill>
                          <a:latin typeface="B Titr"/>
                          <a:cs typeface="B Titr" pitchFamily="2" charset="-78"/>
                        </a:rPr>
                        <a:t>125,583</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a:solidFill>
                            <a:srgbClr val="000000"/>
                          </a:solidFill>
                          <a:latin typeface="B Titr"/>
                          <a:cs typeface="B Titr" pitchFamily="2" charset="-78"/>
                        </a:rPr>
                        <a:t>0</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a:solidFill>
                            <a:srgbClr val="000000"/>
                          </a:solidFill>
                          <a:latin typeface="B Titr"/>
                          <a:cs typeface="B Titr" pitchFamily="2" charset="-78"/>
                        </a:rPr>
                        <a:t>0</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a:solidFill>
                            <a:srgbClr val="000000"/>
                          </a:solidFill>
                          <a:latin typeface="B Titr"/>
                          <a:cs typeface="B Titr" pitchFamily="2" charset="-78"/>
                        </a:rPr>
                        <a:t>125,583</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56926">
                <a:tc>
                  <a:txBody>
                    <a:bodyPr/>
                    <a:lstStyle/>
                    <a:p>
                      <a:pPr algn="ctr" rtl="0" fontAlgn="ctr"/>
                      <a:r>
                        <a:rPr lang="en-US" sz="1400" b="0" i="0" u="none" strike="noStrike">
                          <a:solidFill>
                            <a:srgbClr val="000000"/>
                          </a:solidFill>
                          <a:latin typeface="B Titr"/>
                          <a:cs typeface="B Titr" pitchFamily="2" charset="-78"/>
                        </a:rPr>
                        <a:t>5</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rtl="1" fontAlgn="ctr"/>
                      <a:r>
                        <a:rPr lang="fa-IR" sz="1400" b="0" i="0" u="none" strike="noStrike">
                          <a:solidFill>
                            <a:srgbClr val="000000"/>
                          </a:solidFill>
                          <a:latin typeface="B Titr"/>
                          <a:cs typeface="B Titr" pitchFamily="2" charset="-78"/>
                        </a:rPr>
                        <a:t>مرداد</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rtl="0" fontAlgn="ctr"/>
                      <a:r>
                        <a:rPr lang="en-US" sz="1400" b="0" i="0" u="none" strike="noStrike">
                          <a:solidFill>
                            <a:srgbClr val="000000"/>
                          </a:solidFill>
                          <a:latin typeface="B Titr"/>
                          <a:cs typeface="B Titr" pitchFamily="2" charset="-78"/>
                        </a:rPr>
                        <a:t>140,000</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a:solidFill>
                            <a:srgbClr val="000000"/>
                          </a:solidFill>
                          <a:latin typeface="B Titr"/>
                          <a:cs typeface="B Titr" pitchFamily="2" charset="-78"/>
                        </a:rPr>
                        <a:t>37,700</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a:solidFill>
                            <a:srgbClr val="000000"/>
                          </a:solidFill>
                          <a:latin typeface="B Titr"/>
                          <a:cs typeface="B Titr" pitchFamily="2" charset="-78"/>
                        </a:rPr>
                        <a:t>33,717</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a:solidFill>
                            <a:srgbClr val="000000"/>
                          </a:solidFill>
                          <a:latin typeface="B Titr"/>
                          <a:cs typeface="B Titr" pitchFamily="2" charset="-78"/>
                        </a:rPr>
                        <a:t>211,417</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56926">
                <a:tc>
                  <a:txBody>
                    <a:bodyPr/>
                    <a:lstStyle/>
                    <a:p>
                      <a:pPr algn="ctr" rtl="0" fontAlgn="ctr"/>
                      <a:r>
                        <a:rPr lang="en-US" sz="1400" b="0" i="0" u="none" strike="noStrike">
                          <a:solidFill>
                            <a:srgbClr val="000000"/>
                          </a:solidFill>
                          <a:latin typeface="B Titr"/>
                          <a:cs typeface="B Titr" pitchFamily="2" charset="-78"/>
                        </a:rPr>
                        <a:t>6</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rtl="1" fontAlgn="ctr"/>
                      <a:r>
                        <a:rPr lang="fa-IR" sz="1400" b="0" i="0" u="none" strike="noStrike">
                          <a:solidFill>
                            <a:srgbClr val="000000"/>
                          </a:solidFill>
                          <a:latin typeface="B Titr"/>
                          <a:cs typeface="B Titr" pitchFamily="2" charset="-78"/>
                        </a:rPr>
                        <a:t>شهریور</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rtl="0" fontAlgn="ctr"/>
                      <a:r>
                        <a:rPr lang="en-US" sz="1400" b="0" i="0" u="none" strike="noStrike">
                          <a:solidFill>
                            <a:srgbClr val="000000"/>
                          </a:solidFill>
                          <a:latin typeface="B Titr"/>
                          <a:cs typeface="B Titr" pitchFamily="2" charset="-78"/>
                        </a:rPr>
                        <a:t>126,000</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a:solidFill>
                            <a:srgbClr val="000000"/>
                          </a:solidFill>
                          <a:latin typeface="B Titr"/>
                          <a:cs typeface="B Titr" pitchFamily="2" charset="-78"/>
                        </a:rPr>
                        <a:t>0</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a:solidFill>
                            <a:srgbClr val="000000"/>
                          </a:solidFill>
                          <a:latin typeface="B Titr"/>
                          <a:cs typeface="B Titr" pitchFamily="2" charset="-78"/>
                        </a:rPr>
                        <a:t>0</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a:solidFill>
                            <a:srgbClr val="000000"/>
                          </a:solidFill>
                          <a:latin typeface="B Titr"/>
                          <a:cs typeface="B Titr" pitchFamily="2" charset="-78"/>
                        </a:rPr>
                        <a:t>126,000</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56926">
                <a:tc>
                  <a:txBody>
                    <a:bodyPr/>
                    <a:lstStyle/>
                    <a:p>
                      <a:pPr algn="ctr" rtl="0" fontAlgn="ctr"/>
                      <a:r>
                        <a:rPr lang="en-US" sz="1400" b="0" i="0" u="none" strike="noStrike">
                          <a:solidFill>
                            <a:srgbClr val="000000"/>
                          </a:solidFill>
                          <a:latin typeface="B Titr"/>
                          <a:cs typeface="B Titr" pitchFamily="2" charset="-78"/>
                        </a:rPr>
                        <a:t>7</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rtl="1" fontAlgn="ctr"/>
                      <a:r>
                        <a:rPr lang="fa-IR" sz="1400" b="0" i="0" u="none" strike="noStrike">
                          <a:solidFill>
                            <a:srgbClr val="000000"/>
                          </a:solidFill>
                          <a:latin typeface="B Titr"/>
                          <a:cs typeface="B Titr" pitchFamily="2" charset="-78"/>
                        </a:rPr>
                        <a:t>مهر</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rtl="0" fontAlgn="ctr"/>
                      <a:r>
                        <a:rPr lang="en-US" sz="1400" b="0" i="0" u="none" strike="noStrike">
                          <a:solidFill>
                            <a:srgbClr val="000000"/>
                          </a:solidFill>
                          <a:latin typeface="B Titr"/>
                          <a:cs typeface="B Titr" pitchFamily="2" charset="-78"/>
                        </a:rPr>
                        <a:t>137,000</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a:solidFill>
                            <a:srgbClr val="000000"/>
                          </a:solidFill>
                          <a:latin typeface="B Titr"/>
                          <a:cs typeface="B Titr" pitchFamily="2" charset="-78"/>
                        </a:rPr>
                        <a:t>18,200</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a:solidFill>
                            <a:srgbClr val="000000"/>
                          </a:solidFill>
                          <a:latin typeface="B Titr"/>
                          <a:cs typeface="B Titr" pitchFamily="2" charset="-78"/>
                        </a:rPr>
                        <a:t>0</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a:solidFill>
                            <a:srgbClr val="000000"/>
                          </a:solidFill>
                          <a:latin typeface="B Titr"/>
                          <a:cs typeface="B Titr" pitchFamily="2" charset="-78"/>
                        </a:rPr>
                        <a:t>155,200</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56926">
                <a:tc>
                  <a:txBody>
                    <a:bodyPr/>
                    <a:lstStyle/>
                    <a:p>
                      <a:pPr algn="ctr" rtl="0" fontAlgn="ctr"/>
                      <a:r>
                        <a:rPr lang="en-US" sz="1400" b="0" i="0" u="none" strike="noStrike">
                          <a:solidFill>
                            <a:srgbClr val="000000"/>
                          </a:solidFill>
                          <a:latin typeface="B Titr"/>
                          <a:cs typeface="B Titr" pitchFamily="2" charset="-78"/>
                        </a:rPr>
                        <a:t>8</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rtl="1" fontAlgn="ctr"/>
                      <a:r>
                        <a:rPr lang="fa-IR" sz="1400" b="0" i="0" u="none" strike="noStrike">
                          <a:solidFill>
                            <a:srgbClr val="000000"/>
                          </a:solidFill>
                          <a:latin typeface="B Titr"/>
                          <a:cs typeface="B Titr" pitchFamily="2" charset="-78"/>
                        </a:rPr>
                        <a:t>آبان</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rtl="0" fontAlgn="ctr"/>
                      <a:r>
                        <a:rPr lang="en-US" sz="1400" b="0" i="0" u="none" strike="noStrike">
                          <a:solidFill>
                            <a:srgbClr val="000000"/>
                          </a:solidFill>
                          <a:latin typeface="B Titr"/>
                          <a:cs typeface="B Titr" pitchFamily="2" charset="-78"/>
                        </a:rPr>
                        <a:t>137,000</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a:solidFill>
                            <a:srgbClr val="000000"/>
                          </a:solidFill>
                          <a:latin typeface="B Titr"/>
                          <a:cs typeface="B Titr" pitchFamily="2" charset="-78"/>
                        </a:rPr>
                        <a:t>0</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a:solidFill>
                            <a:srgbClr val="000000"/>
                          </a:solidFill>
                          <a:latin typeface="B Titr"/>
                          <a:cs typeface="B Titr" pitchFamily="2" charset="-78"/>
                        </a:rPr>
                        <a:t>10,000</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a:solidFill>
                            <a:srgbClr val="000000"/>
                          </a:solidFill>
                          <a:latin typeface="B Titr"/>
                          <a:cs typeface="B Titr" pitchFamily="2" charset="-78"/>
                        </a:rPr>
                        <a:t>147,000</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56926">
                <a:tc gridSpan="3">
                  <a:txBody>
                    <a:bodyPr/>
                    <a:lstStyle/>
                    <a:p>
                      <a:pPr algn="ctr" rtl="1" fontAlgn="ctr"/>
                      <a:r>
                        <a:rPr lang="fa-IR" sz="1400" b="0" i="0" u="none" strike="noStrike">
                          <a:solidFill>
                            <a:srgbClr val="FF0000"/>
                          </a:solidFill>
                          <a:latin typeface="B Titr"/>
                          <a:cs typeface="B Titr" pitchFamily="2" charset="-78"/>
                        </a:rPr>
                        <a:t>جمع</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rtl="0" fontAlgn="ctr"/>
                      <a:r>
                        <a:rPr lang="en-US" sz="1400" b="0" i="0" u="none" strike="noStrike">
                          <a:solidFill>
                            <a:srgbClr val="FF0000"/>
                          </a:solidFill>
                          <a:latin typeface="B Titr"/>
                          <a:cs typeface="B Titr" pitchFamily="2" charset="-78"/>
                        </a:rPr>
                        <a:t>1,045,583</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a:solidFill>
                            <a:srgbClr val="FF0000"/>
                          </a:solidFill>
                          <a:latin typeface="B Titr"/>
                          <a:cs typeface="B Titr" pitchFamily="2" charset="-78"/>
                        </a:rPr>
                        <a:t>55,900</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a:solidFill>
                            <a:srgbClr val="FF0000"/>
                          </a:solidFill>
                          <a:latin typeface="B Titr"/>
                          <a:cs typeface="B Titr" pitchFamily="2" charset="-78"/>
                        </a:rPr>
                        <a:t>43,717</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a:solidFill>
                            <a:srgbClr val="FF0000"/>
                          </a:solidFill>
                          <a:latin typeface="B Titr"/>
                          <a:cs typeface="B Titr" pitchFamily="2" charset="-78"/>
                        </a:rPr>
                        <a:t>1,145,200</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graphicFrame>
        <p:nvGraphicFramePr>
          <p:cNvPr id="6" name="Table 5"/>
          <p:cNvGraphicFramePr>
            <a:graphicFrameLocks noGrp="1"/>
          </p:cNvGraphicFramePr>
          <p:nvPr/>
        </p:nvGraphicFramePr>
        <p:xfrm>
          <a:off x="761999" y="4693183"/>
          <a:ext cx="7772402" cy="1284317"/>
        </p:xfrm>
        <a:graphic>
          <a:graphicData uri="http://schemas.openxmlformats.org/drawingml/2006/table">
            <a:tbl>
              <a:tblPr rtl="1"/>
              <a:tblGrid>
                <a:gridCol w="472646">
                  <a:extLst>
                    <a:ext uri="{9D8B030D-6E8A-4147-A177-3AD203B41FA5}">
                      <a16:colId xmlns:a16="http://schemas.microsoft.com/office/drawing/2014/main" val="20000"/>
                    </a:ext>
                  </a:extLst>
                </a:gridCol>
                <a:gridCol w="472646">
                  <a:extLst>
                    <a:ext uri="{9D8B030D-6E8A-4147-A177-3AD203B41FA5}">
                      <a16:colId xmlns:a16="http://schemas.microsoft.com/office/drawing/2014/main" val="20001"/>
                    </a:ext>
                  </a:extLst>
                </a:gridCol>
                <a:gridCol w="1564983">
                  <a:extLst>
                    <a:ext uri="{9D8B030D-6E8A-4147-A177-3AD203B41FA5}">
                      <a16:colId xmlns:a16="http://schemas.microsoft.com/office/drawing/2014/main" val="20002"/>
                    </a:ext>
                  </a:extLst>
                </a:gridCol>
                <a:gridCol w="1228880">
                  <a:extLst>
                    <a:ext uri="{9D8B030D-6E8A-4147-A177-3AD203B41FA5}">
                      <a16:colId xmlns:a16="http://schemas.microsoft.com/office/drawing/2014/main" val="20003"/>
                    </a:ext>
                  </a:extLst>
                </a:gridCol>
                <a:gridCol w="1228880">
                  <a:extLst>
                    <a:ext uri="{9D8B030D-6E8A-4147-A177-3AD203B41FA5}">
                      <a16:colId xmlns:a16="http://schemas.microsoft.com/office/drawing/2014/main" val="20004"/>
                    </a:ext>
                  </a:extLst>
                </a:gridCol>
                <a:gridCol w="1228880">
                  <a:extLst>
                    <a:ext uri="{9D8B030D-6E8A-4147-A177-3AD203B41FA5}">
                      <a16:colId xmlns:a16="http://schemas.microsoft.com/office/drawing/2014/main" val="20005"/>
                    </a:ext>
                  </a:extLst>
                </a:gridCol>
                <a:gridCol w="1575487">
                  <a:extLst>
                    <a:ext uri="{9D8B030D-6E8A-4147-A177-3AD203B41FA5}">
                      <a16:colId xmlns:a16="http://schemas.microsoft.com/office/drawing/2014/main" val="20006"/>
                    </a:ext>
                  </a:extLst>
                </a:gridCol>
              </a:tblGrid>
              <a:tr h="240228">
                <a:tc gridSpan="7">
                  <a:txBody>
                    <a:bodyPr/>
                    <a:lstStyle/>
                    <a:p>
                      <a:pPr algn="ctr" rtl="1" fontAlgn="ctr"/>
                      <a:r>
                        <a:rPr lang="fa-IR" sz="1400" b="0" i="0" u="none" strike="noStrike">
                          <a:solidFill>
                            <a:srgbClr val="000000"/>
                          </a:solidFill>
                          <a:latin typeface="B Titr"/>
                          <a:cs typeface="B Titr" pitchFamily="2" charset="-78"/>
                        </a:rPr>
                        <a:t>وضعیت تخصیص نقدینگی طبق بودجه ابلاغی در سال 1397</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40228">
                <a:tc>
                  <a:txBody>
                    <a:bodyPr/>
                    <a:lstStyle/>
                    <a:p>
                      <a:pPr algn="ctr" rtl="0" fontAlgn="ctr"/>
                      <a:r>
                        <a:rPr lang="en-US" sz="1400" b="0" i="0" u="none" strike="noStrike">
                          <a:solidFill>
                            <a:srgbClr val="000000"/>
                          </a:solidFill>
                          <a:latin typeface="B Titr"/>
                          <a:cs typeface="B Titr" pitchFamily="2" charset="-78"/>
                        </a:rPr>
                        <a:t> </a:t>
                      </a:r>
                    </a:p>
                  </a:txBody>
                  <a:tcPr marL="8208" marR="8208" marT="8208"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1400" b="0" i="0" u="none" strike="noStrike">
                          <a:solidFill>
                            <a:srgbClr val="000000"/>
                          </a:solidFill>
                          <a:latin typeface="B Titr"/>
                          <a:cs typeface="B Titr" pitchFamily="2" charset="-78"/>
                        </a:rPr>
                        <a:t> </a:t>
                      </a:r>
                    </a:p>
                  </a:txBody>
                  <a:tcPr marL="8208" marR="8208" marT="8208" marB="0" anchor="ctr">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1400" b="0" i="0" u="none" strike="noStrike">
                          <a:solidFill>
                            <a:srgbClr val="000000"/>
                          </a:solidFill>
                          <a:latin typeface="B Titr"/>
                          <a:cs typeface="B Titr" pitchFamily="2" charset="-78"/>
                        </a:rPr>
                        <a:t> </a:t>
                      </a:r>
                    </a:p>
                  </a:txBody>
                  <a:tcPr marL="8208" marR="8208" marT="8208" marB="0" anchor="ctr">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1400" b="0" i="0" u="none" strike="noStrike">
                          <a:solidFill>
                            <a:srgbClr val="000000"/>
                          </a:solidFill>
                          <a:latin typeface="B Titr"/>
                          <a:cs typeface="B Titr" pitchFamily="2" charset="-78"/>
                        </a:rPr>
                        <a:t> </a:t>
                      </a:r>
                    </a:p>
                  </a:txBody>
                  <a:tcPr marL="8208" marR="8208" marT="8208" marB="0" anchor="ctr">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1400" b="0" i="0" u="none" strike="noStrike">
                          <a:solidFill>
                            <a:srgbClr val="000000"/>
                          </a:solidFill>
                          <a:latin typeface="B Titr"/>
                          <a:cs typeface="B Titr" pitchFamily="2" charset="-78"/>
                        </a:rPr>
                        <a:t> </a:t>
                      </a:r>
                    </a:p>
                  </a:txBody>
                  <a:tcPr marL="8208" marR="8208" marT="8208" marB="0" anchor="ctr">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1400" b="0" i="0" u="none" strike="noStrike">
                          <a:solidFill>
                            <a:srgbClr val="000000"/>
                          </a:solidFill>
                          <a:latin typeface="B Titr"/>
                          <a:cs typeface="B Titr" pitchFamily="2" charset="-78"/>
                        </a:rPr>
                        <a:t> </a:t>
                      </a:r>
                    </a:p>
                  </a:txBody>
                  <a:tcPr marL="8208" marR="8208" marT="8208" marB="0" anchor="ctr">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rtl="1" fontAlgn="ctr"/>
                      <a:r>
                        <a:rPr lang="fa-IR" sz="1400" b="0" i="0" u="none" strike="noStrike">
                          <a:solidFill>
                            <a:srgbClr val="000000"/>
                          </a:solidFill>
                          <a:latin typeface="B Titr"/>
                          <a:cs typeface="B Titr" pitchFamily="2" charset="-78"/>
                        </a:rPr>
                        <a:t>مبالغ به میلیون ریال</a:t>
                      </a:r>
                    </a:p>
                  </a:txBody>
                  <a:tcPr marL="8208" marR="8208" marT="8208"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r h="323405">
                <a:tc rowSpan="2">
                  <a:txBody>
                    <a:bodyPr/>
                    <a:lstStyle/>
                    <a:p>
                      <a:pPr algn="ctr" rtl="1" fontAlgn="ctr"/>
                      <a:r>
                        <a:rPr lang="fa-IR" sz="1400" b="0" i="0" u="none" strike="noStrike">
                          <a:solidFill>
                            <a:srgbClr val="000000"/>
                          </a:solidFill>
                          <a:latin typeface="B Titr"/>
                          <a:cs typeface="B Titr" pitchFamily="2" charset="-78"/>
                        </a:rPr>
                        <a:t>ردیف</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rowSpan="2" gridSpan="2">
                  <a:txBody>
                    <a:bodyPr/>
                    <a:lstStyle/>
                    <a:p>
                      <a:pPr algn="ctr" rtl="1" fontAlgn="ctr"/>
                      <a:r>
                        <a:rPr lang="fa-IR" sz="1400" b="0" i="0" u="none" strike="noStrike">
                          <a:solidFill>
                            <a:srgbClr val="000000"/>
                          </a:solidFill>
                          <a:latin typeface="B Titr"/>
                          <a:cs typeface="B Titr" pitchFamily="2" charset="-78"/>
                        </a:rPr>
                        <a:t>شرح</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rowSpan="2" hMerge="1">
                  <a:txBody>
                    <a:bodyPr/>
                    <a:lstStyle/>
                    <a:p>
                      <a:endParaRPr lang="en-US"/>
                    </a:p>
                  </a:txBody>
                  <a:tcPr/>
                </a:tc>
                <a:tc rowSpan="2">
                  <a:txBody>
                    <a:bodyPr/>
                    <a:lstStyle/>
                    <a:p>
                      <a:pPr algn="ctr" rtl="1" fontAlgn="ctr"/>
                      <a:r>
                        <a:rPr lang="fa-IR" sz="1400" b="0" i="0" u="none" strike="noStrike">
                          <a:solidFill>
                            <a:srgbClr val="000000"/>
                          </a:solidFill>
                          <a:latin typeface="B Titr"/>
                          <a:cs typeface="B Titr" pitchFamily="2" charset="-78"/>
                        </a:rPr>
                        <a:t>مبلغ</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1" fontAlgn="ctr"/>
                      <a:r>
                        <a:rPr lang="fa-IR" sz="1400" b="0" i="0" u="none" strike="noStrike">
                          <a:solidFill>
                            <a:srgbClr val="000000"/>
                          </a:solidFill>
                          <a:latin typeface="B Titr"/>
                          <a:cs typeface="B Titr" pitchFamily="2" charset="-78"/>
                        </a:rPr>
                        <a:t>مبلغ تخصیص </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ctr" rtl="1" fontAlgn="ctr"/>
                      <a:r>
                        <a:rPr lang="fa-IR" sz="1400" b="0" i="0" u="none" strike="noStrike">
                          <a:solidFill>
                            <a:srgbClr val="000000"/>
                          </a:solidFill>
                          <a:latin typeface="B Titr"/>
                          <a:cs typeface="B Titr" pitchFamily="2" charset="-78"/>
                        </a:rPr>
                        <a:t>مبلغ تخصیص </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ctr" rtl="1" fontAlgn="ctr"/>
                      <a:r>
                        <a:rPr lang="fa-IR" sz="1400" b="0" i="0" u="none" strike="noStrike">
                          <a:solidFill>
                            <a:srgbClr val="000000"/>
                          </a:solidFill>
                          <a:latin typeface="B Titr"/>
                          <a:cs typeface="B Titr" pitchFamily="2" charset="-78"/>
                        </a:rPr>
                        <a:t>تفاوت پرداخت نشده</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extLst>
                  <a:ext uri="{0D108BD9-81ED-4DB2-BD59-A6C34878D82A}">
                    <a16:rowId xmlns:a16="http://schemas.microsoft.com/office/drawing/2014/main" val="10002"/>
                  </a:ext>
                </a:extLst>
              </a:tr>
              <a:tr h="240228">
                <a:tc vMerge="1">
                  <a:txBody>
                    <a:bodyPr/>
                    <a:lstStyle/>
                    <a:p>
                      <a:endParaRPr lang="en-US"/>
                    </a:p>
                  </a:txBody>
                  <a:tcPr/>
                </a:tc>
                <a:tc gridSpan="2" vMerge="1">
                  <a:txBody>
                    <a:bodyPr/>
                    <a:lstStyle/>
                    <a:p>
                      <a:endParaRPr lang="en-US"/>
                    </a:p>
                  </a:txBody>
                  <a:tcPr/>
                </a:tc>
                <a:tc hMerge="1" vMerge="1">
                  <a:txBody>
                    <a:bodyPr/>
                    <a:lstStyle/>
                    <a:p>
                      <a:endParaRPr lang="en-US"/>
                    </a:p>
                  </a:txBody>
                  <a:tcPr/>
                </a:tc>
                <a:tc vMerge="1">
                  <a:txBody>
                    <a:bodyPr/>
                    <a:lstStyle/>
                    <a:p>
                      <a:endParaRPr lang="en-US"/>
                    </a:p>
                  </a:txBody>
                  <a:tcPr/>
                </a:tc>
                <a:tc>
                  <a:txBody>
                    <a:bodyPr/>
                    <a:lstStyle/>
                    <a:p>
                      <a:pPr algn="ctr" rtl="1" fontAlgn="ctr"/>
                      <a:r>
                        <a:rPr lang="fa-IR" sz="1400" b="0" i="0" u="none" strike="noStrike">
                          <a:solidFill>
                            <a:srgbClr val="000000"/>
                          </a:solidFill>
                          <a:latin typeface="B Titr"/>
                          <a:cs typeface="B Titr" pitchFamily="2" charset="-78"/>
                        </a:rPr>
                        <a:t>ماهیانه</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rtl="1" fontAlgn="ctr"/>
                      <a:r>
                        <a:rPr lang="fa-IR" sz="1400" b="0" i="0" u="none" strike="noStrike">
                          <a:solidFill>
                            <a:srgbClr val="000000"/>
                          </a:solidFill>
                          <a:latin typeface="B Titr"/>
                          <a:cs typeface="B Titr" pitchFamily="2" charset="-78"/>
                        </a:rPr>
                        <a:t>8ماهه</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rtl="1" fontAlgn="ctr"/>
                      <a:r>
                        <a:rPr lang="fa-IR" sz="1400" b="0" i="0" u="none" strike="noStrike">
                          <a:solidFill>
                            <a:srgbClr val="000000"/>
                          </a:solidFill>
                          <a:latin typeface="B Titr"/>
                          <a:cs typeface="B Titr" pitchFamily="2" charset="-78"/>
                        </a:rPr>
                        <a:t>8ماهه</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240228">
                <a:tc>
                  <a:txBody>
                    <a:bodyPr/>
                    <a:lstStyle/>
                    <a:p>
                      <a:pPr algn="ctr" rtl="0" fontAlgn="ctr"/>
                      <a:r>
                        <a:rPr lang="en-US" sz="1400" b="0" i="0" u="none" strike="noStrike">
                          <a:solidFill>
                            <a:srgbClr val="000000"/>
                          </a:solidFill>
                          <a:latin typeface="B Titr"/>
                          <a:cs typeface="B Titr" pitchFamily="2" charset="-78"/>
                        </a:rPr>
                        <a:t>1</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rtl="1" fontAlgn="ctr"/>
                      <a:r>
                        <a:rPr lang="fa-IR" sz="1400" b="0" i="0" u="none" strike="noStrike">
                          <a:solidFill>
                            <a:srgbClr val="000000"/>
                          </a:solidFill>
                          <a:latin typeface="B Titr"/>
                          <a:cs typeface="B Titr" pitchFamily="2" charset="-78"/>
                        </a:rPr>
                        <a:t>بودجه نقدی کل سال</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rtl="0" fontAlgn="ctr"/>
                      <a:r>
                        <a:rPr lang="en-US" sz="1400" b="0" i="0" u="none" strike="noStrike">
                          <a:solidFill>
                            <a:srgbClr val="000000"/>
                          </a:solidFill>
                          <a:latin typeface="B Titr"/>
                          <a:cs typeface="B Titr" pitchFamily="2" charset="-78"/>
                        </a:rPr>
                        <a:t>2,110,000</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a:solidFill>
                            <a:srgbClr val="000000"/>
                          </a:solidFill>
                          <a:latin typeface="B Titr"/>
                          <a:cs typeface="B Titr" pitchFamily="2" charset="-78"/>
                        </a:rPr>
                        <a:t>1,406,667</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a:solidFill>
                            <a:srgbClr val="000000"/>
                          </a:solidFill>
                          <a:latin typeface="B Titr"/>
                          <a:cs typeface="B Titr" pitchFamily="2" charset="-78"/>
                        </a:rPr>
                        <a:t>1,145,200</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a:solidFill>
                            <a:srgbClr val="000000"/>
                          </a:solidFill>
                          <a:latin typeface="B Titr"/>
                          <a:cs typeface="B Titr" pitchFamily="2" charset="-78"/>
                        </a:rPr>
                        <a:t>261,467</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cSld>
  <p:clrMapOvr>
    <a:masterClrMapping/>
  </p:clrMapOvr>
  <p:transition>
    <p:wedg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457201" y="762000"/>
          <a:ext cx="8229599" cy="5756637"/>
        </p:xfrm>
        <a:graphic>
          <a:graphicData uri="http://schemas.openxmlformats.org/drawingml/2006/table">
            <a:tbl>
              <a:tblPr rtl="1"/>
              <a:tblGrid>
                <a:gridCol w="500449">
                  <a:extLst>
                    <a:ext uri="{9D8B030D-6E8A-4147-A177-3AD203B41FA5}">
                      <a16:colId xmlns:a16="http://schemas.microsoft.com/office/drawing/2014/main" val="20000"/>
                    </a:ext>
                  </a:extLst>
                </a:gridCol>
                <a:gridCol w="500449">
                  <a:extLst>
                    <a:ext uri="{9D8B030D-6E8A-4147-A177-3AD203B41FA5}">
                      <a16:colId xmlns:a16="http://schemas.microsoft.com/office/drawing/2014/main" val="20001"/>
                    </a:ext>
                  </a:extLst>
                </a:gridCol>
                <a:gridCol w="1657041">
                  <a:extLst>
                    <a:ext uri="{9D8B030D-6E8A-4147-A177-3AD203B41FA5}">
                      <a16:colId xmlns:a16="http://schemas.microsoft.com/office/drawing/2014/main" val="20002"/>
                    </a:ext>
                  </a:extLst>
                </a:gridCol>
                <a:gridCol w="1301166">
                  <a:extLst>
                    <a:ext uri="{9D8B030D-6E8A-4147-A177-3AD203B41FA5}">
                      <a16:colId xmlns:a16="http://schemas.microsoft.com/office/drawing/2014/main" val="20003"/>
                    </a:ext>
                  </a:extLst>
                </a:gridCol>
                <a:gridCol w="1301166">
                  <a:extLst>
                    <a:ext uri="{9D8B030D-6E8A-4147-A177-3AD203B41FA5}">
                      <a16:colId xmlns:a16="http://schemas.microsoft.com/office/drawing/2014/main" val="20004"/>
                    </a:ext>
                  </a:extLst>
                </a:gridCol>
                <a:gridCol w="1301166">
                  <a:extLst>
                    <a:ext uri="{9D8B030D-6E8A-4147-A177-3AD203B41FA5}">
                      <a16:colId xmlns:a16="http://schemas.microsoft.com/office/drawing/2014/main" val="20005"/>
                    </a:ext>
                  </a:extLst>
                </a:gridCol>
                <a:gridCol w="1668162">
                  <a:extLst>
                    <a:ext uri="{9D8B030D-6E8A-4147-A177-3AD203B41FA5}">
                      <a16:colId xmlns:a16="http://schemas.microsoft.com/office/drawing/2014/main" val="20006"/>
                    </a:ext>
                  </a:extLst>
                </a:gridCol>
              </a:tblGrid>
              <a:tr h="201591">
                <a:tc gridSpan="7">
                  <a:txBody>
                    <a:bodyPr/>
                    <a:lstStyle/>
                    <a:p>
                      <a:pPr algn="ctr" rtl="1" fontAlgn="ctr"/>
                      <a:r>
                        <a:rPr lang="fa-IR" sz="1400" b="1" i="0" u="none" strike="noStrike" dirty="0">
                          <a:solidFill>
                            <a:srgbClr val="000000"/>
                          </a:solidFill>
                          <a:latin typeface="B Titr"/>
                          <a:cs typeface="B Titr" pitchFamily="2" charset="-78"/>
                        </a:rPr>
                        <a:t>مقایسه بودجه سرمایه ای (مصارف)  مصوب با عملکرد ( در دست اجرا) 8ماهه سال 1397</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01591">
                <a:tc>
                  <a:txBody>
                    <a:bodyPr/>
                    <a:lstStyle/>
                    <a:p>
                      <a:pPr algn="ctr" rtl="0" fontAlgn="ctr"/>
                      <a:r>
                        <a:rPr lang="en-US" sz="1400" b="1" i="0" u="none" strike="noStrike">
                          <a:solidFill>
                            <a:srgbClr val="000000"/>
                          </a:solidFill>
                          <a:latin typeface="B Titr"/>
                          <a:cs typeface="B Titr" pitchFamily="2" charset="-78"/>
                        </a:rPr>
                        <a:t> </a:t>
                      </a:r>
                    </a:p>
                  </a:txBody>
                  <a:tcPr marL="5657" marR="5657" marT="5657"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1400" b="1" i="0" u="none" strike="noStrike">
                          <a:solidFill>
                            <a:srgbClr val="000000"/>
                          </a:solidFill>
                          <a:latin typeface="B Titr"/>
                          <a:cs typeface="B Titr" pitchFamily="2" charset="-78"/>
                        </a:rPr>
                        <a:t> </a:t>
                      </a:r>
                    </a:p>
                  </a:txBody>
                  <a:tcPr marL="5657" marR="5657" marT="5657" marB="0" anchor="ctr">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1400" b="1" i="0" u="none" strike="noStrike">
                          <a:solidFill>
                            <a:srgbClr val="000000"/>
                          </a:solidFill>
                          <a:latin typeface="B Titr"/>
                          <a:cs typeface="B Titr" pitchFamily="2" charset="-78"/>
                        </a:rPr>
                        <a:t> </a:t>
                      </a:r>
                    </a:p>
                  </a:txBody>
                  <a:tcPr marL="5657" marR="5657" marT="5657" marB="0" anchor="ctr">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1400" b="1" i="0" u="none" strike="noStrike">
                          <a:solidFill>
                            <a:srgbClr val="000000"/>
                          </a:solidFill>
                          <a:latin typeface="B Titr"/>
                          <a:cs typeface="B Titr" pitchFamily="2" charset="-78"/>
                        </a:rPr>
                        <a:t> </a:t>
                      </a:r>
                    </a:p>
                  </a:txBody>
                  <a:tcPr marL="5657" marR="5657" marT="5657" marB="0" anchor="ctr">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1400" b="1" i="0" u="none" strike="noStrike">
                          <a:solidFill>
                            <a:srgbClr val="000000"/>
                          </a:solidFill>
                          <a:latin typeface="B Titr"/>
                          <a:cs typeface="B Titr" pitchFamily="2" charset="-78"/>
                        </a:rPr>
                        <a:t> </a:t>
                      </a:r>
                    </a:p>
                  </a:txBody>
                  <a:tcPr marL="5657" marR="5657" marT="5657" marB="0" anchor="ctr">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1400" b="1" i="0" u="none" strike="noStrike">
                          <a:solidFill>
                            <a:srgbClr val="000000"/>
                          </a:solidFill>
                          <a:latin typeface="B Titr"/>
                          <a:cs typeface="B Titr" pitchFamily="2" charset="-78"/>
                        </a:rPr>
                        <a:t> </a:t>
                      </a:r>
                    </a:p>
                  </a:txBody>
                  <a:tcPr marL="5657" marR="5657" marT="5657" marB="0" anchor="ctr">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rtl="1" fontAlgn="ctr"/>
                      <a:r>
                        <a:rPr lang="fa-IR" sz="1400" b="1" i="0" u="none" strike="noStrike">
                          <a:solidFill>
                            <a:srgbClr val="000000"/>
                          </a:solidFill>
                          <a:latin typeface="B Titr"/>
                          <a:cs typeface="B Titr" pitchFamily="2" charset="-78"/>
                        </a:rPr>
                        <a:t>مبالغ به میلیون ریال</a:t>
                      </a:r>
                    </a:p>
                  </a:txBody>
                  <a:tcPr marL="5657" marR="5657" marT="5657"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r h="198217">
                <a:tc>
                  <a:txBody>
                    <a:bodyPr/>
                    <a:lstStyle/>
                    <a:p>
                      <a:pPr algn="ctr" rtl="1" fontAlgn="ctr"/>
                      <a:r>
                        <a:rPr lang="fa-IR" sz="1400" b="1" i="0" u="none" strike="noStrike">
                          <a:solidFill>
                            <a:srgbClr val="000000"/>
                          </a:solidFill>
                          <a:latin typeface="B Titr"/>
                          <a:cs typeface="B Titr" pitchFamily="2" charset="-78"/>
                        </a:rPr>
                        <a:t>ردیف</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2">
                  <a:txBody>
                    <a:bodyPr/>
                    <a:lstStyle/>
                    <a:p>
                      <a:pPr algn="ctr" rtl="1" fontAlgn="ctr"/>
                      <a:r>
                        <a:rPr lang="fa-IR" sz="1400" b="1" i="0" u="none" strike="noStrike">
                          <a:solidFill>
                            <a:srgbClr val="000000"/>
                          </a:solidFill>
                          <a:latin typeface="B Titr"/>
                          <a:cs typeface="B Titr" pitchFamily="2" charset="-78"/>
                        </a:rPr>
                        <a:t>شرح مصارف</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a:txBody>
                    <a:bodyPr/>
                    <a:lstStyle/>
                    <a:p>
                      <a:pPr algn="ctr" rtl="1" fontAlgn="ctr"/>
                      <a:r>
                        <a:rPr lang="fa-IR" sz="1400" b="1" i="0" u="none" strike="noStrike">
                          <a:solidFill>
                            <a:srgbClr val="000000"/>
                          </a:solidFill>
                          <a:latin typeface="B Titr"/>
                          <a:cs typeface="B Titr" pitchFamily="2" charset="-78"/>
                        </a:rPr>
                        <a:t>مصوب سال 97</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1" fontAlgn="ctr"/>
                      <a:r>
                        <a:rPr lang="fa-IR" sz="1400" b="1" i="0" u="none" strike="noStrike">
                          <a:solidFill>
                            <a:srgbClr val="000000"/>
                          </a:solidFill>
                          <a:latin typeface="B Titr"/>
                          <a:cs typeface="B Titr" pitchFamily="2" charset="-78"/>
                        </a:rPr>
                        <a:t>مصوب 8ماهه</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1" fontAlgn="ctr"/>
                      <a:r>
                        <a:rPr lang="fa-IR" sz="1400" b="1" i="0" u="none" strike="noStrike">
                          <a:solidFill>
                            <a:srgbClr val="000000"/>
                          </a:solidFill>
                          <a:latin typeface="B Titr"/>
                          <a:cs typeface="B Titr" pitchFamily="2" charset="-78"/>
                        </a:rPr>
                        <a:t>عملکرد8ماهه</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1" fontAlgn="ctr"/>
                      <a:r>
                        <a:rPr lang="fa-IR" sz="1400" b="1" i="0" u="none" strike="noStrike">
                          <a:solidFill>
                            <a:srgbClr val="000000"/>
                          </a:solidFill>
                          <a:latin typeface="B Titr"/>
                          <a:cs typeface="B Titr" pitchFamily="2" charset="-78"/>
                        </a:rPr>
                        <a:t>انحراف</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283667">
                <a:tc>
                  <a:txBody>
                    <a:bodyPr/>
                    <a:lstStyle/>
                    <a:p>
                      <a:pPr algn="ctr" rtl="0" fontAlgn="ctr"/>
                      <a:r>
                        <a:rPr lang="en-US" sz="1400" b="1" i="0" u="none" strike="noStrike">
                          <a:solidFill>
                            <a:srgbClr val="000000"/>
                          </a:solidFill>
                          <a:latin typeface="B Titr"/>
                          <a:cs typeface="B Titr" pitchFamily="2" charset="-78"/>
                        </a:rPr>
                        <a:t>1</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rtl="1" fontAlgn="ctr"/>
                      <a:r>
                        <a:rPr lang="fa-IR" sz="1400" b="1" i="0" u="none" strike="noStrike">
                          <a:solidFill>
                            <a:srgbClr val="000000"/>
                          </a:solidFill>
                          <a:latin typeface="B Titr"/>
                          <a:cs typeface="B Titr" pitchFamily="2" charset="-78"/>
                        </a:rPr>
                        <a:t>توسعه واحداث شبکه توزیع</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rtl="0" fontAlgn="ctr"/>
                      <a:r>
                        <a:rPr lang="en-US" sz="1400" b="1" i="0" u="none" strike="noStrike">
                          <a:solidFill>
                            <a:srgbClr val="000000"/>
                          </a:solidFill>
                          <a:latin typeface="B Titr"/>
                          <a:cs typeface="B Titr" pitchFamily="2" charset="-78"/>
                        </a:rPr>
                        <a:t>1,536,619</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dirty="0">
                          <a:solidFill>
                            <a:srgbClr val="000000"/>
                          </a:solidFill>
                          <a:latin typeface="B Titr"/>
                          <a:cs typeface="B Titr" pitchFamily="2" charset="-78"/>
                        </a:rPr>
                        <a:t>1,024,413</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368,723</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655,690</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83667">
                <a:tc>
                  <a:txBody>
                    <a:bodyPr/>
                    <a:lstStyle/>
                    <a:p>
                      <a:pPr algn="ctr" rtl="0" fontAlgn="ctr"/>
                      <a:r>
                        <a:rPr lang="en-US" sz="1400" b="1" i="0" u="none" strike="noStrike">
                          <a:solidFill>
                            <a:srgbClr val="000000"/>
                          </a:solidFill>
                          <a:latin typeface="B Titr"/>
                          <a:cs typeface="B Titr" pitchFamily="2" charset="-78"/>
                        </a:rPr>
                        <a:t>2</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rtl="1" fontAlgn="ctr"/>
                      <a:r>
                        <a:rPr lang="fa-IR" sz="1400" b="1" i="0" u="none" strike="noStrike">
                          <a:solidFill>
                            <a:srgbClr val="000000"/>
                          </a:solidFill>
                          <a:latin typeface="B Titr"/>
                          <a:cs typeface="B Titr" pitchFamily="2" charset="-78"/>
                        </a:rPr>
                        <a:t>اصلاح وبهینه سازی شبکه توزیع</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rtl="0" fontAlgn="ctr"/>
                      <a:r>
                        <a:rPr lang="en-US" sz="1400" b="1" i="0" u="none" strike="noStrike">
                          <a:solidFill>
                            <a:srgbClr val="000000"/>
                          </a:solidFill>
                          <a:latin typeface="B Titr"/>
                          <a:cs typeface="B Titr" pitchFamily="2" charset="-78"/>
                        </a:rPr>
                        <a:t>540,000</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360,000</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146,323</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213,677</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83667">
                <a:tc>
                  <a:txBody>
                    <a:bodyPr/>
                    <a:lstStyle/>
                    <a:p>
                      <a:pPr algn="ctr" rtl="0" fontAlgn="ctr"/>
                      <a:r>
                        <a:rPr lang="en-US" sz="1400" b="1" i="0" u="none" strike="noStrike">
                          <a:solidFill>
                            <a:srgbClr val="000000"/>
                          </a:solidFill>
                          <a:latin typeface="B Titr"/>
                          <a:cs typeface="B Titr" pitchFamily="2" charset="-78"/>
                        </a:rPr>
                        <a:t>3</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rtl="1" fontAlgn="ctr"/>
                      <a:r>
                        <a:rPr lang="fa-IR" sz="1400" b="1" i="0" u="none" strike="noStrike">
                          <a:solidFill>
                            <a:srgbClr val="000000"/>
                          </a:solidFill>
                          <a:latin typeface="B Titr"/>
                          <a:cs typeface="B Titr" pitchFamily="2" charset="-78"/>
                        </a:rPr>
                        <a:t>توسعه واصلاح شبکه روشنایی معابر</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rtl="0" fontAlgn="ctr"/>
                      <a:r>
                        <a:rPr lang="en-US" sz="1400" b="1" i="0" u="none" strike="noStrike">
                          <a:solidFill>
                            <a:srgbClr val="000000"/>
                          </a:solidFill>
                          <a:latin typeface="B Titr"/>
                          <a:cs typeface="B Titr" pitchFamily="2" charset="-78"/>
                        </a:rPr>
                        <a:t>110,000</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73,333</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19,399</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53,934</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83667">
                <a:tc>
                  <a:txBody>
                    <a:bodyPr/>
                    <a:lstStyle/>
                    <a:p>
                      <a:pPr algn="ctr" rtl="0" fontAlgn="ctr"/>
                      <a:r>
                        <a:rPr lang="en-US" sz="1400" b="1" i="0" u="none" strike="noStrike">
                          <a:solidFill>
                            <a:srgbClr val="000000"/>
                          </a:solidFill>
                          <a:latin typeface="B Titr"/>
                          <a:cs typeface="B Titr" pitchFamily="2" charset="-78"/>
                        </a:rPr>
                        <a:t>4</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rtl="1" fontAlgn="ctr"/>
                      <a:r>
                        <a:rPr lang="fa-IR" sz="1400" b="1" i="0" u="none" strike="noStrike">
                          <a:solidFill>
                            <a:srgbClr val="000000"/>
                          </a:solidFill>
                          <a:latin typeface="B Titr"/>
                          <a:cs typeface="B Titr" pitchFamily="2" charset="-78"/>
                        </a:rPr>
                        <a:t>تاسیسات اهدایی از طرف متقاضیان</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rtl="0" fontAlgn="ctr"/>
                      <a:r>
                        <a:rPr lang="en-US" sz="1400" b="1" i="0" u="none" strike="noStrike">
                          <a:solidFill>
                            <a:srgbClr val="000000"/>
                          </a:solidFill>
                          <a:latin typeface="B Titr"/>
                          <a:cs typeface="B Titr" pitchFamily="2" charset="-78"/>
                        </a:rPr>
                        <a:t>880,000</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586,667</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1,072,005</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-485,338</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91314">
                <a:tc>
                  <a:txBody>
                    <a:bodyPr/>
                    <a:lstStyle/>
                    <a:p>
                      <a:pPr algn="ctr" rtl="0" fontAlgn="ctr"/>
                      <a:r>
                        <a:rPr lang="en-US" sz="1400" b="1" i="0" u="none" strike="noStrike">
                          <a:solidFill>
                            <a:srgbClr val="000000"/>
                          </a:solidFill>
                          <a:latin typeface="B Titr"/>
                          <a:cs typeface="B Titr" pitchFamily="2" charset="-78"/>
                        </a:rPr>
                        <a:t>5</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rtl="1" fontAlgn="ctr"/>
                      <a:r>
                        <a:rPr lang="fa-IR" sz="1400" b="1" i="0" u="none" strike="noStrike">
                          <a:solidFill>
                            <a:srgbClr val="000000"/>
                          </a:solidFill>
                          <a:latin typeface="B Titr"/>
                          <a:cs typeface="B Titr" pitchFamily="2" charset="-78"/>
                        </a:rPr>
                        <a:t>برق رسانی به روستاهای بدون برق*</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rtl="0" fontAlgn="ctr"/>
                      <a:r>
                        <a:rPr lang="en-US" sz="1400" b="1" i="0" u="none" strike="noStrike">
                          <a:solidFill>
                            <a:srgbClr val="000000"/>
                          </a:solidFill>
                          <a:latin typeface="B Titr"/>
                          <a:cs typeface="B Titr" pitchFamily="2" charset="-78"/>
                        </a:rPr>
                        <a:t>13,590</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9,060</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0</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9,060</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83667">
                <a:tc>
                  <a:txBody>
                    <a:bodyPr/>
                    <a:lstStyle/>
                    <a:p>
                      <a:pPr algn="ctr" rtl="0" fontAlgn="ctr"/>
                      <a:r>
                        <a:rPr lang="en-US" sz="1400" b="1" i="0" u="none" strike="noStrike">
                          <a:solidFill>
                            <a:srgbClr val="000000"/>
                          </a:solidFill>
                          <a:latin typeface="B Titr"/>
                          <a:cs typeface="B Titr" pitchFamily="2" charset="-78"/>
                        </a:rPr>
                        <a:t>6</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rtl="1" fontAlgn="ctr"/>
                      <a:r>
                        <a:rPr lang="fa-IR" sz="1400" b="1" i="0" u="none" strike="noStrike">
                          <a:solidFill>
                            <a:srgbClr val="000000"/>
                          </a:solidFill>
                          <a:latin typeface="B Titr"/>
                          <a:cs typeface="B Titr" pitchFamily="2" charset="-78"/>
                        </a:rPr>
                        <a:t>ایجاد تاسیسات عمومی واداری</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rtl="0" fontAlgn="ctr"/>
                      <a:r>
                        <a:rPr lang="en-US" sz="1400" b="1" i="0" u="none" strike="noStrike">
                          <a:solidFill>
                            <a:srgbClr val="000000"/>
                          </a:solidFill>
                          <a:latin typeface="B Titr"/>
                          <a:cs typeface="B Titr" pitchFamily="2" charset="-78"/>
                        </a:rPr>
                        <a:t>221,000</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147,333</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52,818</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94,515</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01591">
                <a:tc>
                  <a:txBody>
                    <a:bodyPr/>
                    <a:lstStyle/>
                    <a:p>
                      <a:pPr algn="ctr" rtl="0" fontAlgn="ctr"/>
                      <a:r>
                        <a:rPr lang="en-US" sz="1400" b="1" i="0" u="none" strike="noStrike">
                          <a:solidFill>
                            <a:srgbClr val="000000"/>
                          </a:solidFill>
                          <a:latin typeface="B Titr"/>
                          <a:cs typeface="B Titr" pitchFamily="2" charset="-78"/>
                        </a:rPr>
                        <a:t>7</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rtl="1" fontAlgn="ctr"/>
                      <a:r>
                        <a:rPr lang="fa-IR" sz="1400" b="1" i="0" u="none" strike="noStrike">
                          <a:solidFill>
                            <a:srgbClr val="000000"/>
                          </a:solidFill>
                          <a:latin typeface="B Titr"/>
                          <a:cs typeface="B Titr" pitchFamily="2" charset="-78"/>
                        </a:rPr>
                        <a:t>فناوری اطلاعات</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rtl="0" fontAlgn="ctr"/>
                      <a:r>
                        <a:rPr lang="en-US" sz="1400" b="1" i="0" u="none" strike="noStrike">
                          <a:solidFill>
                            <a:srgbClr val="000000"/>
                          </a:solidFill>
                          <a:latin typeface="B Titr"/>
                          <a:cs typeface="B Titr" pitchFamily="2" charset="-78"/>
                        </a:rPr>
                        <a:t>34,450</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22,967</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10,495</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12,472</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01591">
                <a:tc>
                  <a:txBody>
                    <a:bodyPr/>
                    <a:lstStyle/>
                    <a:p>
                      <a:pPr algn="ctr" rtl="0" fontAlgn="ctr"/>
                      <a:r>
                        <a:rPr lang="en-US" sz="1400" b="1" i="0" u="none" strike="noStrike">
                          <a:solidFill>
                            <a:srgbClr val="000000"/>
                          </a:solidFill>
                          <a:latin typeface="B Titr"/>
                          <a:cs typeface="B Titr" pitchFamily="2" charset="-78"/>
                        </a:rPr>
                        <a:t>8</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rtl="1" fontAlgn="ctr"/>
                      <a:r>
                        <a:rPr lang="fa-IR" sz="1400" b="1" i="0" u="none" strike="noStrike">
                          <a:solidFill>
                            <a:srgbClr val="000000"/>
                          </a:solidFill>
                          <a:latin typeface="B Titr"/>
                          <a:cs typeface="B Titr" pitchFamily="2" charset="-78"/>
                        </a:rPr>
                        <a:t>تعویض کنتور</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rtl="0" fontAlgn="ctr"/>
                      <a:r>
                        <a:rPr lang="en-US" sz="1400" b="1" i="0" u="none" strike="noStrike">
                          <a:solidFill>
                            <a:srgbClr val="000000"/>
                          </a:solidFill>
                          <a:latin typeface="B Titr"/>
                          <a:cs typeface="B Titr" pitchFamily="2" charset="-78"/>
                        </a:rPr>
                        <a:t>120,000</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80,000</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40,688</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39,312</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83667">
                <a:tc>
                  <a:txBody>
                    <a:bodyPr/>
                    <a:lstStyle/>
                    <a:p>
                      <a:pPr algn="ctr" rtl="0" fontAlgn="ctr"/>
                      <a:r>
                        <a:rPr lang="en-US" sz="1400" b="1" i="0" u="none" strike="noStrike">
                          <a:solidFill>
                            <a:srgbClr val="000000"/>
                          </a:solidFill>
                          <a:latin typeface="B Titr"/>
                          <a:cs typeface="B Titr" pitchFamily="2" charset="-78"/>
                        </a:rPr>
                        <a:t>9</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rtl="1" fontAlgn="ctr"/>
                      <a:r>
                        <a:rPr lang="fa-IR" sz="1400" b="1" i="0" u="none" strike="noStrike">
                          <a:solidFill>
                            <a:srgbClr val="000000"/>
                          </a:solidFill>
                          <a:latin typeface="B Titr"/>
                          <a:cs typeface="B Titr" pitchFamily="2" charset="-78"/>
                        </a:rPr>
                        <a:t>بازپرداخت به توانیر بابت واگذاری</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rtl="0" fontAlgn="ctr"/>
                      <a:r>
                        <a:rPr lang="en-US" sz="1400" b="1" i="0" u="none" strike="noStrike">
                          <a:solidFill>
                            <a:srgbClr val="000000"/>
                          </a:solidFill>
                          <a:latin typeface="B Titr"/>
                          <a:cs typeface="B Titr" pitchFamily="2" charset="-78"/>
                        </a:rPr>
                        <a:t>0</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0</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0</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0</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83667">
                <a:tc>
                  <a:txBody>
                    <a:bodyPr/>
                    <a:lstStyle/>
                    <a:p>
                      <a:pPr algn="ctr" rtl="0" fontAlgn="ctr"/>
                      <a:r>
                        <a:rPr lang="en-US" sz="1400" b="1" i="0" u="none" strike="noStrike">
                          <a:solidFill>
                            <a:srgbClr val="000000"/>
                          </a:solidFill>
                          <a:latin typeface="B Titr"/>
                          <a:cs typeface="B Titr" pitchFamily="2" charset="-78"/>
                        </a:rPr>
                        <a:t>10</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rtl="1" fontAlgn="ctr"/>
                      <a:r>
                        <a:rPr lang="fa-IR" sz="1400" b="1" i="0" u="none" strike="noStrike">
                          <a:solidFill>
                            <a:srgbClr val="000000"/>
                          </a:solidFill>
                          <a:latin typeface="B Titr"/>
                          <a:cs typeface="B Titr" pitchFamily="2" charset="-78"/>
                        </a:rPr>
                        <a:t>باز پرداخت تسهیلات بانکی</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rtl="0" fontAlgn="ctr"/>
                      <a:r>
                        <a:rPr lang="en-US" sz="1400" b="1" i="0" u="none" strike="noStrike">
                          <a:solidFill>
                            <a:srgbClr val="000000"/>
                          </a:solidFill>
                          <a:latin typeface="B Titr"/>
                          <a:cs typeface="B Titr" pitchFamily="2" charset="-78"/>
                        </a:rPr>
                        <a:t>0</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0</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0</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0</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01591">
                <a:tc>
                  <a:txBody>
                    <a:bodyPr/>
                    <a:lstStyle/>
                    <a:p>
                      <a:pPr algn="ctr" rtl="0" fontAlgn="ctr"/>
                      <a:r>
                        <a:rPr lang="en-US" sz="1400" b="1" i="0" u="none" strike="noStrike">
                          <a:solidFill>
                            <a:srgbClr val="000000"/>
                          </a:solidFill>
                          <a:latin typeface="B Titr"/>
                          <a:cs typeface="B Titr" pitchFamily="2" charset="-78"/>
                        </a:rPr>
                        <a:t>11</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rtl="1" fontAlgn="ctr"/>
                      <a:r>
                        <a:rPr lang="fa-IR" sz="1400" b="1" i="0" u="none" strike="noStrike">
                          <a:solidFill>
                            <a:srgbClr val="000000"/>
                          </a:solidFill>
                          <a:latin typeface="B Titr"/>
                          <a:cs typeface="B Titr" pitchFamily="2" charset="-78"/>
                        </a:rPr>
                        <a:t>سایر پرداختی ها</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rtl="0" fontAlgn="ctr"/>
                      <a:r>
                        <a:rPr lang="en-US" sz="1400" b="1" i="0" u="none" strike="noStrike">
                          <a:solidFill>
                            <a:srgbClr val="000000"/>
                          </a:solidFill>
                          <a:latin typeface="B Titr"/>
                          <a:cs typeface="B Titr" pitchFamily="2" charset="-78"/>
                        </a:rPr>
                        <a:t>71,931</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47,954</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0</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47,954</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01591">
                <a:tc>
                  <a:txBody>
                    <a:bodyPr/>
                    <a:lstStyle/>
                    <a:p>
                      <a:pPr algn="ctr" rtl="0" fontAlgn="ctr"/>
                      <a:r>
                        <a:rPr lang="en-US" sz="1400" b="1" i="0" u="none" strike="noStrike">
                          <a:solidFill>
                            <a:srgbClr val="000000"/>
                          </a:solidFill>
                          <a:latin typeface="B Titr"/>
                          <a:cs typeface="B Titr" pitchFamily="2" charset="-78"/>
                        </a:rPr>
                        <a:t>12</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rtl="1" fontAlgn="ctr"/>
                      <a:r>
                        <a:rPr lang="fa-IR" sz="1400" b="1" i="0" u="none" strike="noStrike">
                          <a:solidFill>
                            <a:srgbClr val="000000"/>
                          </a:solidFill>
                          <a:latin typeface="B Titr"/>
                          <a:cs typeface="B Titr" pitchFamily="2" charset="-78"/>
                        </a:rPr>
                        <a:t>طرحهای کاهش تلفات</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rtl="0" fontAlgn="ctr"/>
                      <a:r>
                        <a:rPr lang="en-US" sz="1400" b="1" i="0" u="none" strike="noStrike">
                          <a:solidFill>
                            <a:srgbClr val="000000"/>
                          </a:solidFill>
                          <a:latin typeface="B Titr"/>
                          <a:cs typeface="B Titr" pitchFamily="2" charset="-78"/>
                        </a:rPr>
                        <a:t>280,000</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186,667</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34,167</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152,500</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201591">
                <a:tc>
                  <a:txBody>
                    <a:bodyPr/>
                    <a:lstStyle/>
                    <a:p>
                      <a:pPr algn="ctr" rtl="0" fontAlgn="ctr"/>
                      <a:r>
                        <a:rPr lang="en-US" sz="1400" b="1" i="0" u="none" strike="noStrike">
                          <a:solidFill>
                            <a:srgbClr val="000000"/>
                          </a:solidFill>
                          <a:latin typeface="B Titr"/>
                          <a:cs typeface="B Titr" pitchFamily="2" charset="-78"/>
                        </a:rPr>
                        <a:t>13</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rtl="1" fontAlgn="ctr"/>
                      <a:r>
                        <a:rPr lang="fa-IR" sz="1400" b="1" i="0" u="none" strike="noStrike">
                          <a:solidFill>
                            <a:srgbClr val="000000"/>
                          </a:solidFill>
                          <a:latin typeface="B Titr"/>
                          <a:cs typeface="B Titr" pitchFamily="2" charset="-78"/>
                        </a:rPr>
                        <a:t>تحقیقات</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rtl="0" fontAlgn="ctr"/>
                      <a:r>
                        <a:rPr lang="en-US" sz="1400" b="1" i="0" u="none" strike="noStrike">
                          <a:solidFill>
                            <a:srgbClr val="000000"/>
                          </a:solidFill>
                          <a:latin typeface="B Titr"/>
                          <a:cs typeface="B Titr" pitchFamily="2" charset="-78"/>
                        </a:rPr>
                        <a:t>122,476</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81,651</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 </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81,651</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421901">
                <a:tc>
                  <a:txBody>
                    <a:bodyPr/>
                    <a:lstStyle/>
                    <a:p>
                      <a:pPr algn="ctr" rtl="0" fontAlgn="ctr"/>
                      <a:r>
                        <a:rPr lang="en-US" sz="1400" b="1" i="0" u="none" strike="noStrike">
                          <a:solidFill>
                            <a:srgbClr val="000000"/>
                          </a:solidFill>
                          <a:latin typeface="B Titr"/>
                          <a:cs typeface="B Titr" pitchFamily="2" charset="-78"/>
                        </a:rPr>
                        <a:t>14</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rtl="1" fontAlgn="ctr"/>
                      <a:r>
                        <a:rPr lang="fa-IR" sz="1400" b="1" i="0" u="none" strike="noStrike" dirty="0">
                          <a:solidFill>
                            <a:srgbClr val="000000"/>
                          </a:solidFill>
                          <a:latin typeface="B Titr"/>
                          <a:cs typeface="B Titr" pitchFamily="2" charset="-78"/>
                        </a:rPr>
                        <a:t>مقاوم سازی وبه سازی شبکه دربرابر بلایای طبیعی</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rtl="0" fontAlgn="ctr"/>
                      <a:r>
                        <a:rPr lang="en-US" sz="1400" b="1" i="0" u="none" strike="noStrike">
                          <a:solidFill>
                            <a:srgbClr val="000000"/>
                          </a:solidFill>
                          <a:latin typeface="B Titr"/>
                          <a:cs typeface="B Titr" pitchFamily="2" charset="-78"/>
                        </a:rPr>
                        <a:t>51,000</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34,000</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dirty="0" smtClean="0">
                          <a:solidFill>
                            <a:srgbClr val="000000"/>
                          </a:solidFill>
                          <a:latin typeface="B Titr"/>
                          <a:cs typeface="B Titr" pitchFamily="2" charset="-78"/>
                        </a:rPr>
                        <a:t>38000</a:t>
                      </a:r>
                    </a:p>
                    <a:p>
                      <a:pPr algn="ctr" rtl="0" fontAlgn="ctr"/>
                      <a:endParaRPr lang="en-US" sz="1400" b="1" i="0" u="none" strike="noStrike" dirty="0">
                        <a:solidFill>
                          <a:srgbClr val="000000"/>
                        </a:solidFill>
                        <a:latin typeface="B Titr"/>
                        <a:cs typeface="B Titr" pitchFamily="2" charset="-78"/>
                      </a:endParaRP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dirty="0" smtClean="0">
                          <a:solidFill>
                            <a:srgbClr val="000000"/>
                          </a:solidFill>
                          <a:latin typeface="B Titr"/>
                          <a:cs typeface="B Titr" pitchFamily="2" charset="-78"/>
                        </a:rPr>
                        <a:t>-4,000</a:t>
                      </a:r>
                      <a:endParaRPr lang="en-US" sz="1400" b="1" i="0" u="none" strike="noStrike" dirty="0">
                        <a:solidFill>
                          <a:srgbClr val="000000"/>
                        </a:solidFill>
                        <a:latin typeface="B Titr"/>
                        <a:cs typeface="B Titr" pitchFamily="2" charset="-78"/>
                      </a:endParaRP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201591">
                <a:tc gridSpan="3">
                  <a:txBody>
                    <a:bodyPr/>
                    <a:lstStyle/>
                    <a:p>
                      <a:pPr algn="ctr" rtl="1" fontAlgn="ctr"/>
                      <a:r>
                        <a:rPr lang="fa-IR" sz="1400" b="1" i="0" u="none" strike="noStrike">
                          <a:solidFill>
                            <a:srgbClr val="FF0000"/>
                          </a:solidFill>
                          <a:latin typeface="B Titr"/>
                          <a:cs typeface="B Titr" pitchFamily="2" charset="-78"/>
                        </a:rPr>
                        <a:t>جمع مصارف</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rtl="0" fontAlgn="ctr"/>
                      <a:r>
                        <a:rPr lang="en-US" sz="1400" b="1" i="0" u="none" strike="noStrike">
                          <a:solidFill>
                            <a:srgbClr val="FF0000"/>
                          </a:solidFill>
                          <a:latin typeface="B Titr"/>
                          <a:cs typeface="B Titr" pitchFamily="2" charset="-78"/>
                        </a:rPr>
                        <a:t>3,981,066</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FF0000"/>
                          </a:solidFill>
                          <a:latin typeface="B Titr"/>
                          <a:cs typeface="B Titr" pitchFamily="2" charset="-78"/>
                        </a:rPr>
                        <a:t>2,654,044</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FF0000"/>
                          </a:solidFill>
                          <a:latin typeface="B Titr"/>
                          <a:cs typeface="B Titr" pitchFamily="2" charset="-78"/>
                        </a:rPr>
                        <a:t>1,744,618</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FF0000"/>
                          </a:solidFill>
                          <a:latin typeface="B Titr"/>
                          <a:cs typeface="B Titr" pitchFamily="2" charset="-78"/>
                        </a:rPr>
                        <a:t>909,426</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283667">
                <a:tc>
                  <a:txBody>
                    <a:bodyPr/>
                    <a:lstStyle/>
                    <a:p>
                      <a:pPr algn="ctr" rtl="0" fontAlgn="ctr"/>
                      <a:r>
                        <a:rPr lang="en-US" sz="1400" b="1" i="0" u="none" strike="noStrike">
                          <a:solidFill>
                            <a:srgbClr val="000000"/>
                          </a:solidFill>
                          <a:latin typeface="B Titr"/>
                          <a:cs typeface="B Titr" pitchFamily="2" charset="-78"/>
                        </a:rPr>
                        <a:t>15</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rtl="1" fontAlgn="ctr"/>
                      <a:r>
                        <a:rPr lang="fa-IR" sz="1400" b="1" i="0" u="none" strike="noStrike">
                          <a:solidFill>
                            <a:srgbClr val="000000"/>
                          </a:solidFill>
                          <a:latin typeface="B Titr"/>
                          <a:cs typeface="B Titr" pitchFamily="2" charset="-78"/>
                        </a:rPr>
                        <a:t>افزایش سرمایه درگردش</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rtl="0" fontAlgn="ctr"/>
                      <a:r>
                        <a:rPr lang="en-US" sz="1400" b="1" i="0" u="none" strike="noStrike">
                          <a:solidFill>
                            <a:srgbClr val="000000"/>
                          </a:solidFill>
                          <a:latin typeface="B Titr"/>
                          <a:cs typeface="B Titr" pitchFamily="2" charset="-78"/>
                        </a:rPr>
                        <a:t>0</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0</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0</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0</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201591">
                <a:tc gridSpan="3">
                  <a:txBody>
                    <a:bodyPr/>
                    <a:lstStyle/>
                    <a:p>
                      <a:pPr algn="ctr" rtl="1" fontAlgn="ctr"/>
                      <a:r>
                        <a:rPr lang="fa-IR" sz="1400" b="1" i="0" u="none" strike="noStrike">
                          <a:solidFill>
                            <a:srgbClr val="FF0000"/>
                          </a:solidFill>
                          <a:latin typeface="B Titr"/>
                          <a:cs typeface="B Titr" pitchFamily="2" charset="-78"/>
                        </a:rPr>
                        <a:t>جمع کل</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rtl="0" fontAlgn="ctr"/>
                      <a:r>
                        <a:rPr lang="en-US" sz="1400" b="1" i="0" u="none" strike="noStrike">
                          <a:solidFill>
                            <a:srgbClr val="FF0000"/>
                          </a:solidFill>
                          <a:latin typeface="B Titr"/>
                          <a:cs typeface="B Titr" pitchFamily="2" charset="-78"/>
                        </a:rPr>
                        <a:t>3,981,066</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FF0000"/>
                          </a:solidFill>
                          <a:latin typeface="B Titr"/>
                          <a:cs typeface="B Titr" pitchFamily="2" charset="-78"/>
                        </a:rPr>
                        <a:t>2,654,044</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dirty="0">
                          <a:solidFill>
                            <a:srgbClr val="FF0000"/>
                          </a:solidFill>
                          <a:latin typeface="B Titr"/>
                          <a:cs typeface="B Titr" pitchFamily="2" charset="-78"/>
                        </a:rPr>
                        <a:t>1,744,618</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FF0000"/>
                          </a:solidFill>
                          <a:latin typeface="B Titr"/>
                          <a:cs typeface="B Titr" pitchFamily="2" charset="-78"/>
                        </a:rPr>
                        <a:t>909,426</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391314">
                <a:tc>
                  <a:txBody>
                    <a:bodyPr/>
                    <a:lstStyle/>
                    <a:p>
                      <a:pPr algn="ctr" rtl="0" fontAlgn="ctr"/>
                      <a:r>
                        <a:rPr lang="en-US" sz="1400" b="1" i="0" u="none" strike="noStrike">
                          <a:solidFill>
                            <a:srgbClr val="0000FF"/>
                          </a:solidFill>
                          <a:latin typeface="B Titr"/>
                          <a:cs typeface="B Titr" pitchFamily="2" charset="-78"/>
                        </a:rPr>
                        <a:t>*</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6">
                  <a:txBody>
                    <a:bodyPr/>
                    <a:lstStyle/>
                    <a:p>
                      <a:pPr algn="r" rtl="1" fontAlgn="ctr"/>
                      <a:r>
                        <a:rPr lang="fa-IR" sz="1400" b="1" i="0" u="none" strike="noStrike" dirty="0">
                          <a:solidFill>
                            <a:srgbClr val="0000FF"/>
                          </a:solidFill>
                          <a:latin typeface="B Titr"/>
                          <a:cs typeface="B Titr" pitchFamily="2" charset="-78"/>
                        </a:rPr>
                        <a:t>برقرسانی به روستاهای بدون برق در بودجه ابلاغی مجمع لحاظ نگردیده و طی یکفقره موافقتنامه از محل منابع داخلی شرکت توانیرمنعقد گردیده است. </a:t>
                      </a:r>
                    </a:p>
                  </a:txBody>
                  <a:tcPr marL="5657" marR="5657" marT="56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20"/>
                  </a:ext>
                </a:extLst>
              </a:tr>
            </a:tbl>
          </a:graphicData>
        </a:graphic>
      </p:graphicFrame>
    </p:spTree>
  </p:cSld>
  <p:clrMapOvr>
    <a:masterClrMapping/>
  </p:clrMapOvr>
  <p:transition>
    <p:wedg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685800" y="1066795"/>
          <a:ext cx="7772400" cy="4724404"/>
        </p:xfrm>
        <a:graphic>
          <a:graphicData uri="http://schemas.openxmlformats.org/drawingml/2006/table">
            <a:tbl>
              <a:tblPr rtl="1"/>
              <a:tblGrid>
                <a:gridCol w="472647">
                  <a:extLst>
                    <a:ext uri="{9D8B030D-6E8A-4147-A177-3AD203B41FA5}">
                      <a16:colId xmlns:a16="http://schemas.microsoft.com/office/drawing/2014/main" val="20000"/>
                    </a:ext>
                  </a:extLst>
                </a:gridCol>
                <a:gridCol w="472647">
                  <a:extLst>
                    <a:ext uri="{9D8B030D-6E8A-4147-A177-3AD203B41FA5}">
                      <a16:colId xmlns:a16="http://schemas.microsoft.com/office/drawing/2014/main" val="20001"/>
                    </a:ext>
                  </a:extLst>
                </a:gridCol>
                <a:gridCol w="1564983">
                  <a:extLst>
                    <a:ext uri="{9D8B030D-6E8A-4147-A177-3AD203B41FA5}">
                      <a16:colId xmlns:a16="http://schemas.microsoft.com/office/drawing/2014/main" val="20002"/>
                    </a:ext>
                  </a:extLst>
                </a:gridCol>
                <a:gridCol w="1228879">
                  <a:extLst>
                    <a:ext uri="{9D8B030D-6E8A-4147-A177-3AD203B41FA5}">
                      <a16:colId xmlns:a16="http://schemas.microsoft.com/office/drawing/2014/main" val="20003"/>
                    </a:ext>
                  </a:extLst>
                </a:gridCol>
                <a:gridCol w="1228879">
                  <a:extLst>
                    <a:ext uri="{9D8B030D-6E8A-4147-A177-3AD203B41FA5}">
                      <a16:colId xmlns:a16="http://schemas.microsoft.com/office/drawing/2014/main" val="20004"/>
                    </a:ext>
                  </a:extLst>
                </a:gridCol>
                <a:gridCol w="1228879">
                  <a:extLst>
                    <a:ext uri="{9D8B030D-6E8A-4147-A177-3AD203B41FA5}">
                      <a16:colId xmlns:a16="http://schemas.microsoft.com/office/drawing/2014/main" val="20005"/>
                    </a:ext>
                  </a:extLst>
                </a:gridCol>
                <a:gridCol w="1575486">
                  <a:extLst>
                    <a:ext uri="{9D8B030D-6E8A-4147-A177-3AD203B41FA5}">
                      <a16:colId xmlns:a16="http://schemas.microsoft.com/office/drawing/2014/main" val="20006"/>
                    </a:ext>
                  </a:extLst>
                </a:gridCol>
              </a:tblGrid>
              <a:tr h="341994">
                <a:tc gridSpan="7">
                  <a:txBody>
                    <a:bodyPr/>
                    <a:lstStyle/>
                    <a:p>
                      <a:pPr algn="ctr" rtl="1" fontAlgn="ctr"/>
                      <a:r>
                        <a:rPr lang="fa-IR" sz="1400" b="1" i="0" u="none" strike="noStrike">
                          <a:solidFill>
                            <a:srgbClr val="000000"/>
                          </a:solidFill>
                          <a:latin typeface="B Titr"/>
                          <a:cs typeface="B Titr" pitchFamily="2" charset="-78"/>
                        </a:rPr>
                        <a:t>مقایسه بودجه سرمایه ای (منابع ) مصوب با عملکرد 8ماهه سال 1397</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41994">
                <a:tc>
                  <a:txBody>
                    <a:bodyPr/>
                    <a:lstStyle/>
                    <a:p>
                      <a:pPr algn="ctr" rtl="0" fontAlgn="ctr"/>
                      <a:r>
                        <a:rPr lang="en-US" sz="1400" b="1" i="0" u="none" strike="noStrike">
                          <a:solidFill>
                            <a:srgbClr val="000000"/>
                          </a:solidFill>
                          <a:latin typeface="B Titr"/>
                          <a:cs typeface="B Titr" pitchFamily="2" charset="-78"/>
                        </a:rPr>
                        <a:t> </a:t>
                      </a:r>
                    </a:p>
                  </a:txBody>
                  <a:tcPr marL="8208" marR="8208" marT="8208"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1400" b="1" i="0" u="none" strike="noStrike">
                          <a:solidFill>
                            <a:srgbClr val="000000"/>
                          </a:solidFill>
                          <a:latin typeface="B Titr"/>
                          <a:cs typeface="B Titr" pitchFamily="2" charset="-78"/>
                        </a:rPr>
                        <a:t> </a:t>
                      </a:r>
                    </a:p>
                  </a:txBody>
                  <a:tcPr marL="8208" marR="8208" marT="8208" marB="0" anchor="ctr">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1400" b="1" i="0" u="none" strike="noStrike">
                          <a:solidFill>
                            <a:srgbClr val="000000"/>
                          </a:solidFill>
                          <a:latin typeface="B Titr"/>
                          <a:cs typeface="B Titr" pitchFamily="2" charset="-78"/>
                        </a:rPr>
                        <a:t> </a:t>
                      </a:r>
                    </a:p>
                  </a:txBody>
                  <a:tcPr marL="8208" marR="8208" marT="8208" marB="0" anchor="ctr">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1400" b="1" i="0" u="none" strike="noStrike">
                          <a:solidFill>
                            <a:srgbClr val="000000"/>
                          </a:solidFill>
                          <a:latin typeface="B Titr"/>
                          <a:cs typeface="B Titr" pitchFamily="2" charset="-78"/>
                        </a:rPr>
                        <a:t> </a:t>
                      </a:r>
                    </a:p>
                  </a:txBody>
                  <a:tcPr marL="8208" marR="8208" marT="8208" marB="0" anchor="ctr">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1400" b="1" i="0" u="none" strike="noStrike">
                          <a:solidFill>
                            <a:srgbClr val="000000"/>
                          </a:solidFill>
                          <a:latin typeface="B Titr"/>
                          <a:cs typeface="B Titr" pitchFamily="2" charset="-78"/>
                        </a:rPr>
                        <a:t> </a:t>
                      </a:r>
                    </a:p>
                  </a:txBody>
                  <a:tcPr marL="8208" marR="8208" marT="8208" marB="0" anchor="ctr">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1400" b="1" i="0" u="none" strike="noStrike">
                          <a:solidFill>
                            <a:srgbClr val="000000"/>
                          </a:solidFill>
                          <a:latin typeface="B Titr"/>
                          <a:cs typeface="B Titr" pitchFamily="2" charset="-78"/>
                        </a:rPr>
                        <a:t> </a:t>
                      </a:r>
                    </a:p>
                  </a:txBody>
                  <a:tcPr marL="8208" marR="8208" marT="8208" marB="0" anchor="ctr">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rtl="1" fontAlgn="ctr"/>
                      <a:r>
                        <a:rPr lang="fa-IR" sz="1400" b="1" i="0" u="none" strike="noStrike">
                          <a:solidFill>
                            <a:srgbClr val="000000"/>
                          </a:solidFill>
                          <a:latin typeface="B Titr"/>
                          <a:cs typeface="B Titr" pitchFamily="2" charset="-78"/>
                        </a:rPr>
                        <a:t>مبالغ به میلیون ریال</a:t>
                      </a:r>
                    </a:p>
                  </a:txBody>
                  <a:tcPr marL="8208" marR="8208" marT="8208"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r h="246725">
                <a:tc>
                  <a:txBody>
                    <a:bodyPr/>
                    <a:lstStyle/>
                    <a:p>
                      <a:pPr algn="ctr" rtl="1" fontAlgn="ctr"/>
                      <a:r>
                        <a:rPr lang="fa-IR" sz="1400" b="1" i="0" u="none" strike="noStrike">
                          <a:solidFill>
                            <a:srgbClr val="000000"/>
                          </a:solidFill>
                          <a:latin typeface="B Titr"/>
                          <a:cs typeface="B Titr" pitchFamily="2" charset="-78"/>
                        </a:rPr>
                        <a:t>ردیف</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2">
                  <a:txBody>
                    <a:bodyPr/>
                    <a:lstStyle/>
                    <a:p>
                      <a:pPr algn="ctr" rtl="1" fontAlgn="ctr"/>
                      <a:r>
                        <a:rPr lang="fa-IR" sz="1400" b="1" i="0" u="none" strike="noStrike">
                          <a:solidFill>
                            <a:srgbClr val="000000"/>
                          </a:solidFill>
                          <a:latin typeface="B Titr"/>
                          <a:cs typeface="B Titr" pitchFamily="2" charset="-78"/>
                        </a:rPr>
                        <a:t>شرح منابع</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a:txBody>
                    <a:bodyPr/>
                    <a:lstStyle/>
                    <a:p>
                      <a:pPr algn="ctr" rtl="1" fontAlgn="ctr"/>
                      <a:r>
                        <a:rPr lang="fa-IR" sz="1400" b="1" i="0" u="none" strike="noStrike">
                          <a:solidFill>
                            <a:srgbClr val="000000"/>
                          </a:solidFill>
                          <a:latin typeface="B Titr"/>
                          <a:cs typeface="B Titr" pitchFamily="2" charset="-78"/>
                        </a:rPr>
                        <a:t>مصوب سال 97</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1" fontAlgn="ctr"/>
                      <a:r>
                        <a:rPr lang="fa-IR" sz="1400" b="1" i="0" u="none" strike="noStrike">
                          <a:solidFill>
                            <a:srgbClr val="000000"/>
                          </a:solidFill>
                          <a:latin typeface="B Titr"/>
                          <a:cs typeface="B Titr" pitchFamily="2" charset="-78"/>
                        </a:rPr>
                        <a:t>مصوب 8ماهه</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1" fontAlgn="ctr"/>
                      <a:r>
                        <a:rPr lang="fa-IR" sz="1400" b="1" i="0" u="none" strike="noStrike">
                          <a:solidFill>
                            <a:srgbClr val="000000"/>
                          </a:solidFill>
                          <a:latin typeface="B Titr"/>
                          <a:cs typeface="B Titr" pitchFamily="2" charset="-78"/>
                        </a:rPr>
                        <a:t>عملکرد8ماهه</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1" fontAlgn="ctr"/>
                      <a:r>
                        <a:rPr lang="fa-IR" sz="1400" b="1" i="0" u="none" strike="noStrike">
                          <a:solidFill>
                            <a:srgbClr val="000000"/>
                          </a:solidFill>
                          <a:latin typeface="B Titr"/>
                          <a:cs typeface="B Titr" pitchFamily="2" charset="-78"/>
                        </a:rPr>
                        <a:t>انحراف</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341994">
                <a:tc>
                  <a:txBody>
                    <a:bodyPr/>
                    <a:lstStyle/>
                    <a:p>
                      <a:pPr algn="ctr" rtl="0" fontAlgn="ctr"/>
                      <a:r>
                        <a:rPr lang="en-US" sz="1400" b="1" i="0" u="none" strike="noStrike">
                          <a:solidFill>
                            <a:srgbClr val="000000"/>
                          </a:solidFill>
                          <a:latin typeface="B Titr"/>
                          <a:cs typeface="B Titr" pitchFamily="2" charset="-78"/>
                        </a:rPr>
                        <a:t>1</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rtl="1" fontAlgn="ctr"/>
                      <a:r>
                        <a:rPr lang="fa-IR" sz="1400" b="1" i="0" u="none" strike="noStrike">
                          <a:solidFill>
                            <a:srgbClr val="000000"/>
                          </a:solidFill>
                          <a:latin typeface="B Titr"/>
                          <a:cs typeface="B Titr" pitchFamily="2" charset="-78"/>
                        </a:rPr>
                        <a:t>ذخایر استهلاک</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rtl="0" fontAlgn="ctr"/>
                      <a:r>
                        <a:rPr lang="en-US" sz="1400" b="1" i="0" u="none" strike="noStrike">
                          <a:solidFill>
                            <a:srgbClr val="000000"/>
                          </a:solidFill>
                          <a:latin typeface="B Titr"/>
                          <a:cs typeface="B Titr" pitchFamily="2" charset="-78"/>
                        </a:rPr>
                        <a:t>761,000</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507,333</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1,078,275</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-570,942</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41994">
                <a:tc>
                  <a:txBody>
                    <a:bodyPr/>
                    <a:lstStyle/>
                    <a:p>
                      <a:pPr algn="ctr" rtl="0" fontAlgn="ctr"/>
                      <a:r>
                        <a:rPr lang="en-US" sz="1400" b="1" i="0" u="none" strike="noStrike">
                          <a:solidFill>
                            <a:srgbClr val="000000"/>
                          </a:solidFill>
                          <a:latin typeface="B Titr"/>
                          <a:cs typeface="B Titr" pitchFamily="2" charset="-78"/>
                        </a:rPr>
                        <a:t>2</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rtl="1" fontAlgn="ctr"/>
                      <a:r>
                        <a:rPr lang="fa-IR" sz="1400" b="1" i="0" u="none" strike="noStrike">
                          <a:solidFill>
                            <a:srgbClr val="000000"/>
                          </a:solidFill>
                          <a:latin typeface="B Titr"/>
                          <a:cs typeface="B Titr" pitchFamily="2" charset="-78"/>
                        </a:rPr>
                        <a:t>حق انشعاب برق</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rtl="0" fontAlgn="ctr"/>
                      <a:r>
                        <a:rPr lang="en-US" sz="1400" b="1" i="0" u="none" strike="noStrike">
                          <a:solidFill>
                            <a:srgbClr val="000000"/>
                          </a:solidFill>
                          <a:latin typeface="B Titr"/>
                          <a:cs typeface="B Titr" pitchFamily="2" charset="-78"/>
                        </a:rPr>
                        <a:t>1,400,000</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933,333</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1,128,270</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-194,937</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41994">
                <a:tc>
                  <a:txBody>
                    <a:bodyPr/>
                    <a:lstStyle/>
                    <a:p>
                      <a:pPr algn="ctr" rtl="0" fontAlgn="ctr"/>
                      <a:r>
                        <a:rPr lang="en-US" sz="1400" b="1" i="0" u="none" strike="noStrike">
                          <a:solidFill>
                            <a:srgbClr val="000000"/>
                          </a:solidFill>
                          <a:latin typeface="B Titr"/>
                          <a:cs typeface="B Titr" pitchFamily="2" charset="-78"/>
                        </a:rPr>
                        <a:t>3</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rtl="1" fontAlgn="ctr"/>
                      <a:r>
                        <a:rPr lang="fa-IR" sz="1400" b="1" i="0" u="none" strike="noStrike">
                          <a:solidFill>
                            <a:srgbClr val="000000"/>
                          </a:solidFill>
                          <a:latin typeface="B Titr"/>
                          <a:cs typeface="B Titr" pitchFamily="2" charset="-78"/>
                        </a:rPr>
                        <a:t>تاسیسات اهدایی</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rtl="0" fontAlgn="ctr"/>
                      <a:r>
                        <a:rPr lang="en-US" sz="1400" b="1" i="0" u="none" strike="noStrike">
                          <a:solidFill>
                            <a:srgbClr val="000000"/>
                          </a:solidFill>
                          <a:latin typeface="B Titr"/>
                          <a:cs typeface="B Titr" pitchFamily="2" charset="-78"/>
                        </a:rPr>
                        <a:t>880,000</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586,667</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828,194</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-241,527</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41994">
                <a:tc>
                  <a:txBody>
                    <a:bodyPr/>
                    <a:lstStyle/>
                    <a:p>
                      <a:pPr algn="ctr" rtl="0" fontAlgn="ctr"/>
                      <a:r>
                        <a:rPr lang="en-US" sz="1400" b="1" i="0" u="none" strike="noStrike">
                          <a:solidFill>
                            <a:srgbClr val="000000"/>
                          </a:solidFill>
                          <a:latin typeface="B Titr"/>
                          <a:cs typeface="B Titr" pitchFamily="2" charset="-78"/>
                        </a:rPr>
                        <a:t>4</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rtl="1" fontAlgn="ctr"/>
                      <a:r>
                        <a:rPr lang="fa-IR" sz="1400" b="1" i="0" u="none" strike="noStrike">
                          <a:solidFill>
                            <a:srgbClr val="000000"/>
                          </a:solidFill>
                          <a:latin typeface="B Titr"/>
                          <a:cs typeface="B Titr" pitchFamily="2" charset="-78"/>
                        </a:rPr>
                        <a:t>درآمد استانی</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rtl="0" fontAlgn="ctr"/>
                      <a:r>
                        <a:rPr lang="en-US" sz="1400" b="1" i="0" u="none" strike="noStrike">
                          <a:solidFill>
                            <a:srgbClr val="000000"/>
                          </a:solidFill>
                          <a:latin typeface="B Titr"/>
                          <a:cs typeface="B Titr" pitchFamily="2" charset="-78"/>
                        </a:rPr>
                        <a:t>10,000</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6,667</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0</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6,667</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41994">
                <a:tc>
                  <a:txBody>
                    <a:bodyPr/>
                    <a:lstStyle/>
                    <a:p>
                      <a:pPr algn="ctr" rtl="0" fontAlgn="ctr"/>
                      <a:r>
                        <a:rPr lang="en-US" sz="1400" b="1" i="0" u="none" strike="noStrike">
                          <a:solidFill>
                            <a:srgbClr val="000000"/>
                          </a:solidFill>
                          <a:latin typeface="B Titr"/>
                          <a:cs typeface="B Titr" pitchFamily="2" charset="-78"/>
                        </a:rPr>
                        <a:t>5</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rtl="1" fontAlgn="ctr"/>
                      <a:r>
                        <a:rPr lang="fa-IR" sz="1400" b="1" i="0" u="none" strike="noStrike">
                          <a:solidFill>
                            <a:srgbClr val="000000"/>
                          </a:solidFill>
                          <a:latin typeface="B Titr"/>
                          <a:cs typeface="B Titr" pitchFamily="2" charset="-78"/>
                        </a:rPr>
                        <a:t>تسهیلات بانکی</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rtl="0" fontAlgn="ctr"/>
                      <a:r>
                        <a:rPr lang="en-US" sz="1400" b="1" i="0" u="none" strike="noStrike">
                          <a:solidFill>
                            <a:srgbClr val="000000"/>
                          </a:solidFill>
                          <a:latin typeface="B Titr"/>
                          <a:cs typeface="B Titr" pitchFamily="2" charset="-78"/>
                        </a:rPr>
                        <a:t>100,000</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66,667</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0</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66,667</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715745">
                <a:tc>
                  <a:txBody>
                    <a:bodyPr/>
                    <a:lstStyle/>
                    <a:p>
                      <a:pPr algn="ctr" rtl="0" fontAlgn="ctr"/>
                      <a:r>
                        <a:rPr lang="en-US" sz="1400" b="1" i="0" u="none" strike="noStrike">
                          <a:solidFill>
                            <a:srgbClr val="000000"/>
                          </a:solidFill>
                          <a:latin typeface="B Titr"/>
                          <a:cs typeface="B Titr" pitchFamily="2" charset="-78"/>
                        </a:rPr>
                        <a:t>6</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rtl="1" fontAlgn="ctr"/>
                      <a:r>
                        <a:rPr lang="fa-IR" sz="1400" b="1" i="0" u="none" strike="noStrike">
                          <a:solidFill>
                            <a:srgbClr val="000000"/>
                          </a:solidFill>
                          <a:latin typeface="B Titr"/>
                          <a:cs typeface="B Titr" pitchFamily="2" charset="-78"/>
                        </a:rPr>
                        <a:t>مابه التفاوت حق انشعاب ونیاز سرمایه گذاری توسعه</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rtl="0" fontAlgn="ctr"/>
                      <a:r>
                        <a:rPr lang="en-US" sz="1400" b="1" i="0" u="none" strike="noStrike">
                          <a:solidFill>
                            <a:srgbClr val="000000"/>
                          </a:solidFill>
                          <a:latin typeface="B Titr"/>
                          <a:cs typeface="B Titr" pitchFamily="2" charset="-78"/>
                        </a:rPr>
                        <a:t>126,619</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84,413</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0</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84,413</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41994">
                <a:tc>
                  <a:txBody>
                    <a:bodyPr/>
                    <a:lstStyle/>
                    <a:p>
                      <a:pPr algn="ctr" rtl="0" fontAlgn="ctr"/>
                      <a:r>
                        <a:rPr lang="en-US" sz="1400" b="1" i="0" u="none" strike="noStrike">
                          <a:solidFill>
                            <a:srgbClr val="000000"/>
                          </a:solidFill>
                          <a:latin typeface="B Titr"/>
                          <a:cs typeface="B Titr" pitchFamily="2" charset="-78"/>
                        </a:rPr>
                        <a:t>7</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rtl="1" fontAlgn="ctr"/>
                      <a:r>
                        <a:rPr lang="fa-IR" sz="1400" b="1" i="0" u="none" strike="noStrike">
                          <a:solidFill>
                            <a:srgbClr val="000000"/>
                          </a:solidFill>
                          <a:latin typeface="B Titr"/>
                          <a:cs typeface="B Titr" pitchFamily="2" charset="-78"/>
                        </a:rPr>
                        <a:t>وجوه اداره شده</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rtl="0" fontAlgn="ctr"/>
                      <a:r>
                        <a:rPr lang="en-US" sz="1400" b="1" i="0" u="none" strike="noStrike">
                          <a:solidFill>
                            <a:srgbClr val="000000"/>
                          </a:solidFill>
                          <a:latin typeface="B Titr"/>
                          <a:cs typeface="B Titr" pitchFamily="2" charset="-78"/>
                        </a:rPr>
                        <a:t>280,000</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186,667</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0</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186,667</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341994">
                <a:tc gridSpan="3">
                  <a:txBody>
                    <a:bodyPr/>
                    <a:lstStyle/>
                    <a:p>
                      <a:pPr algn="ctr" rtl="1" fontAlgn="ctr"/>
                      <a:r>
                        <a:rPr lang="fa-IR" sz="1400" b="1" i="0" u="none" strike="noStrike">
                          <a:solidFill>
                            <a:srgbClr val="FF0000"/>
                          </a:solidFill>
                          <a:latin typeface="B Titr"/>
                          <a:cs typeface="B Titr" pitchFamily="2" charset="-78"/>
                        </a:rPr>
                        <a:t>جمع منابع</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rtl="0" fontAlgn="ctr"/>
                      <a:r>
                        <a:rPr lang="en-US" sz="1400" b="1" i="0" u="none" strike="noStrike">
                          <a:solidFill>
                            <a:srgbClr val="FF0000"/>
                          </a:solidFill>
                          <a:latin typeface="B Titr"/>
                          <a:cs typeface="B Titr" pitchFamily="2" charset="-78"/>
                        </a:rPr>
                        <a:t>3,557,619</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FF0000"/>
                          </a:solidFill>
                          <a:latin typeface="B Titr"/>
                          <a:cs typeface="B Titr" pitchFamily="2" charset="-78"/>
                        </a:rPr>
                        <a:t>2,371,746</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FF0000"/>
                          </a:solidFill>
                          <a:latin typeface="B Titr"/>
                          <a:cs typeface="B Titr" pitchFamily="2" charset="-78"/>
                        </a:rPr>
                        <a:t>3,034,739</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FF0000"/>
                          </a:solidFill>
                          <a:latin typeface="B Titr"/>
                          <a:cs typeface="B Titr" pitchFamily="2" charset="-78"/>
                        </a:rPr>
                        <a:t>-662,993</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341994">
                <a:tc>
                  <a:txBody>
                    <a:bodyPr/>
                    <a:lstStyle/>
                    <a:p>
                      <a:pPr algn="ctr" rtl="0" fontAlgn="ctr"/>
                      <a:r>
                        <a:rPr lang="en-US" sz="1400" b="1" i="0" u="none" strike="noStrike">
                          <a:solidFill>
                            <a:srgbClr val="000000"/>
                          </a:solidFill>
                          <a:latin typeface="B Titr"/>
                          <a:cs typeface="B Titr" pitchFamily="2" charset="-78"/>
                        </a:rPr>
                        <a:t>8</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rtl="1" fontAlgn="ctr"/>
                      <a:r>
                        <a:rPr lang="fa-IR" sz="1400" b="1" i="0" u="none" strike="noStrike">
                          <a:solidFill>
                            <a:srgbClr val="000000"/>
                          </a:solidFill>
                          <a:latin typeface="B Titr"/>
                          <a:cs typeface="B Titr" pitchFamily="2" charset="-78"/>
                        </a:rPr>
                        <a:t>کاهش سرمایه درگردش</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rtl="0" fontAlgn="ctr"/>
                      <a:r>
                        <a:rPr lang="en-US" sz="1400" b="1" i="0" u="none" strike="noStrike">
                          <a:solidFill>
                            <a:srgbClr val="000000"/>
                          </a:solidFill>
                          <a:latin typeface="B Titr"/>
                          <a:cs typeface="B Titr" pitchFamily="2" charset="-78"/>
                        </a:rPr>
                        <a:t>409,857</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273,238</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-1,290,121</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000000"/>
                          </a:solidFill>
                          <a:latin typeface="B Titr"/>
                          <a:cs typeface="B Titr" pitchFamily="2" charset="-78"/>
                        </a:rPr>
                        <a:t>1,563,359</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341994">
                <a:tc gridSpan="3">
                  <a:txBody>
                    <a:bodyPr/>
                    <a:lstStyle/>
                    <a:p>
                      <a:pPr algn="ctr" rtl="1" fontAlgn="ctr"/>
                      <a:r>
                        <a:rPr lang="fa-IR" sz="1400" b="1" i="0" u="none" strike="noStrike">
                          <a:solidFill>
                            <a:srgbClr val="FF0000"/>
                          </a:solidFill>
                          <a:latin typeface="B Titr"/>
                          <a:cs typeface="B Titr" pitchFamily="2" charset="-78"/>
                        </a:rPr>
                        <a:t>جمع کل</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rtl="0" fontAlgn="ctr"/>
                      <a:r>
                        <a:rPr lang="en-US" sz="1400" b="1" i="0" u="none" strike="noStrike">
                          <a:solidFill>
                            <a:srgbClr val="FF0000"/>
                          </a:solidFill>
                          <a:latin typeface="B Titr"/>
                          <a:cs typeface="B Titr" pitchFamily="2" charset="-78"/>
                        </a:rPr>
                        <a:t>3,967,476</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FF0000"/>
                          </a:solidFill>
                          <a:latin typeface="B Titr"/>
                          <a:cs typeface="B Titr" pitchFamily="2" charset="-78"/>
                        </a:rPr>
                        <a:t>2,644,984</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a:solidFill>
                            <a:srgbClr val="FF0000"/>
                          </a:solidFill>
                          <a:latin typeface="B Titr"/>
                          <a:cs typeface="B Titr" pitchFamily="2" charset="-78"/>
                        </a:rPr>
                        <a:t>1,744,618</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dirty="0">
                          <a:solidFill>
                            <a:srgbClr val="FF0000"/>
                          </a:solidFill>
                          <a:latin typeface="B Titr"/>
                          <a:cs typeface="B Titr" pitchFamily="2" charset="-78"/>
                        </a:rPr>
                        <a:t>900,366</a:t>
                      </a:r>
                    </a:p>
                  </a:txBody>
                  <a:tcPr marL="8208" marR="8208" marT="82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Tree>
  </p:cSld>
  <p:clrMapOvr>
    <a:masterClrMapping/>
  </p:clrMapOvr>
  <p:transition>
    <p:wedg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838200"/>
            <a:ext cx="7543800" cy="9725739"/>
          </a:xfrm>
          <a:prstGeom prst="rect">
            <a:avLst/>
          </a:prstGeom>
          <a:noFill/>
        </p:spPr>
        <p:txBody>
          <a:bodyPr wrap="square" rtlCol="0">
            <a:spAutoFit/>
          </a:bodyPr>
          <a:lstStyle/>
          <a:p>
            <a:pPr algn="r"/>
            <a:r>
              <a:rPr lang="fa-IR" sz="4000" b="1" dirty="0" smtClean="0">
                <a:cs typeface="B Titr" pitchFamily="2" charset="-78"/>
              </a:rPr>
              <a:t>چالش ها :</a:t>
            </a:r>
          </a:p>
          <a:p>
            <a:pPr marL="342900" indent="-342900" algn="just" rtl="1"/>
            <a:endParaRPr lang="fa-IR" b="1" dirty="0" smtClean="0">
              <a:cs typeface="B Titr" pitchFamily="2" charset="-78"/>
            </a:endParaRPr>
          </a:p>
          <a:p>
            <a:pPr marL="342900" indent="-342900" algn="just" rtl="1"/>
            <a:r>
              <a:rPr lang="fa-IR" b="1" dirty="0" smtClean="0">
                <a:cs typeface="B Titr" pitchFamily="2" charset="-78"/>
              </a:rPr>
              <a:t>1)عدم تعیین تکلیف مبالغ اعتبارات ارزش افزوده در اظهارنامه مالیاتی</a:t>
            </a:r>
          </a:p>
          <a:p>
            <a:pPr marL="342900" indent="-342900" algn="just" rtl="1"/>
            <a:r>
              <a:rPr lang="fa-IR" b="1" dirty="0" smtClean="0">
                <a:cs typeface="B Titr" pitchFamily="2" charset="-78"/>
              </a:rPr>
              <a:t>2) عدم تعیین تکلیف بخشنامه ابلاغی سازمان امور مالیاتی کل کشور در خصوص درصد تلفات اعلام شده </a:t>
            </a:r>
          </a:p>
          <a:p>
            <a:pPr marL="342900" indent="-342900" algn="just" rtl="1"/>
            <a:r>
              <a:rPr lang="fa-IR" b="1" dirty="0" smtClean="0">
                <a:cs typeface="B Titr" pitchFamily="2" charset="-78"/>
              </a:rPr>
              <a:t>3) عدم تخصیص  اعتبارات عوارض برق واریزی به حساب خزانه </a:t>
            </a:r>
          </a:p>
          <a:p>
            <a:pPr marL="342900" indent="-342900" algn="r" rtl="1"/>
            <a:endParaRPr lang="fa-IR" sz="1600" b="1" dirty="0" smtClean="0">
              <a:cs typeface="B Titr" pitchFamily="2" charset="-78"/>
            </a:endParaRPr>
          </a:p>
          <a:p>
            <a:pPr marL="342900" indent="-342900" algn="r" rtl="1"/>
            <a:endParaRPr lang="fa-IR" sz="1600" b="1" dirty="0" smtClean="0">
              <a:cs typeface="B Titr" pitchFamily="2" charset="-78"/>
            </a:endParaRPr>
          </a:p>
          <a:p>
            <a:pPr marL="342900" indent="-342900" algn="r" rtl="1"/>
            <a:endParaRPr lang="fa-IR" sz="1600" b="1" dirty="0" smtClean="0">
              <a:cs typeface="B Titr" pitchFamily="2" charset="-78"/>
            </a:endParaRPr>
          </a:p>
          <a:p>
            <a:pPr marL="342900" indent="-342900" algn="r" rtl="1"/>
            <a:endParaRPr lang="fa-IR" sz="1600" b="1" dirty="0" smtClean="0">
              <a:cs typeface="B Titr" pitchFamily="2" charset="-78"/>
            </a:endParaRPr>
          </a:p>
          <a:p>
            <a:pPr marL="342900" indent="-342900" algn="r" rtl="1"/>
            <a:endParaRPr lang="fa-IR" sz="1600" b="1" dirty="0" smtClean="0">
              <a:cs typeface="B Titr" pitchFamily="2" charset="-78"/>
            </a:endParaRPr>
          </a:p>
          <a:p>
            <a:pPr marL="342900" indent="-342900" algn="r" rtl="1"/>
            <a:endParaRPr lang="fa-IR" sz="1600" b="1" dirty="0" smtClean="0">
              <a:cs typeface="B Titr" pitchFamily="2" charset="-78"/>
            </a:endParaRPr>
          </a:p>
          <a:p>
            <a:pPr marL="342900" indent="-342900" algn="r" rtl="1"/>
            <a:endParaRPr lang="fa-IR" sz="1600" b="1" dirty="0" smtClean="0">
              <a:cs typeface="B Titr" pitchFamily="2" charset="-78"/>
            </a:endParaRPr>
          </a:p>
          <a:p>
            <a:pPr marL="342900" indent="-342900" algn="r" rtl="1"/>
            <a:endParaRPr lang="fa-IR" sz="1600" b="1" dirty="0" smtClean="0">
              <a:cs typeface="B Titr" pitchFamily="2" charset="-78"/>
            </a:endParaRPr>
          </a:p>
          <a:p>
            <a:pPr marL="342900" indent="-342900" algn="r" rtl="1"/>
            <a:endParaRPr lang="fa-IR" sz="1600" b="1" dirty="0" smtClean="0">
              <a:cs typeface="B Titr" pitchFamily="2" charset="-78"/>
            </a:endParaRPr>
          </a:p>
          <a:p>
            <a:pPr marL="342900" indent="-342900" algn="r" rtl="1"/>
            <a:endParaRPr lang="fa-IR" sz="1600" b="1" dirty="0" smtClean="0">
              <a:cs typeface="B Titr" pitchFamily="2" charset="-78"/>
            </a:endParaRPr>
          </a:p>
          <a:p>
            <a:pPr marL="342900" indent="-342900" algn="r" rtl="1"/>
            <a:endParaRPr lang="fa-IR" sz="1600" b="1" dirty="0" smtClean="0">
              <a:cs typeface="B Titr" pitchFamily="2" charset="-78"/>
            </a:endParaRPr>
          </a:p>
          <a:p>
            <a:pPr marL="342900" indent="-342900" algn="r" rtl="1"/>
            <a:endParaRPr lang="fa-IR" sz="1600" b="1" dirty="0" smtClean="0">
              <a:cs typeface="B Titr" pitchFamily="2" charset="-78"/>
            </a:endParaRPr>
          </a:p>
          <a:p>
            <a:pPr marL="342900" indent="-342900" algn="r" rtl="1"/>
            <a:endParaRPr lang="fa-IR" sz="1600" b="1" dirty="0" smtClean="0">
              <a:cs typeface="B Titr" pitchFamily="2" charset="-78"/>
            </a:endParaRPr>
          </a:p>
          <a:p>
            <a:pPr marL="342900" indent="-342900" algn="r" rtl="1"/>
            <a:endParaRPr lang="fa-IR" sz="3200" b="1" dirty="0" smtClean="0">
              <a:cs typeface="B Titr" pitchFamily="2" charset="-78"/>
            </a:endParaRPr>
          </a:p>
          <a:p>
            <a:pPr marL="342900" indent="-342900" algn="r" rtl="1"/>
            <a:endParaRPr lang="fa-IR" sz="3200" b="1" dirty="0" smtClean="0">
              <a:cs typeface="B Titr" pitchFamily="2" charset="-78"/>
            </a:endParaRPr>
          </a:p>
          <a:p>
            <a:pPr marL="342900" indent="-342900" algn="r" rtl="1"/>
            <a:endParaRPr lang="fa-IR" sz="1400" b="1" dirty="0" smtClean="0">
              <a:cs typeface="B Titr" pitchFamily="2" charset="-78"/>
            </a:endParaRPr>
          </a:p>
          <a:p>
            <a:pPr algn="r"/>
            <a:endParaRPr lang="fa-IR" sz="1400" b="1" dirty="0" smtClean="0">
              <a:cs typeface="B Titr" pitchFamily="2" charset="-78"/>
            </a:endParaRPr>
          </a:p>
          <a:p>
            <a:pPr algn="r"/>
            <a:endParaRPr lang="fa-IR" sz="1400" b="1" dirty="0" smtClean="0">
              <a:cs typeface="B Titr" pitchFamily="2" charset="-78"/>
            </a:endParaRPr>
          </a:p>
          <a:p>
            <a:pPr algn="r"/>
            <a:endParaRPr lang="fa-IR" sz="1400" b="1" dirty="0" smtClean="0">
              <a:cs typeface="B Titr" pitchFamily="2" charset="-78"/>
            </a:endParaRPr>
          </a:p>
          <a:p>
            <a:pPr algn="r"/>
            <a:endParaRPr lang="fa-IR" sz="1400" b="1" dirty="0" smtClean="0">
              <a:cs typeface="B Titr" pitchFamily="2" charset="-78"/>
            </a:endParaRPr>
          </a:p>
          <a:p>
            <a:pPr algn="r"/>
            <a:endParaRPr lang="fa-IR" sz="1400" b="1" dirty="0" smtClean="0">
              <a:cs typeface="B Titr" pitchFamily="2" charset="-78"/>
            </a:endParaRPr>
          </a:p>
          <a:p>
            <a:pPr algn="r"/>
            <a:endParaRPr lang="fa-IR" sz="1400" b="1" dirty="0" smtClean="0">
              <a:cs typeface="B Titr" pitchFamily="2" charset="-78"/>
            </a:endParaRPr>
          </a:p>
          <a:p>
            <a:pPr algn="r"/>
            <a:endParaRPr lang="fa-IR" sz="1400" b="1" dirty="0" smtClean="0">
              <a:cs typeface="B Titr" pitchFamily="2" charset="-78"/>
            </a:endParaRPr>
          </a:p>
          <a:p>
            <a:pPr algn="r"/>
            <a:endParaRPr lang="fa-IR" sz="1400" b="1" dirty="0" smtClean="0">
              <a:cs typeface="B Titr" pitchFamily="2" charset="-78"/>
            </a:endParaRPr>
          </a:p>
          <a:p>
            <a:pPr algn="r"/>
            <a:endParaRPr lang="fa-IR" sz="1400" b="1" dirty="0" smtClean="0">
              <a:cs typeface="B Titr" pitchFamily="2" charset="-78"/>
            </a:endParaRPr>
          </a:p>
          <a:p>
            <a:pPr algn="r"/>
            <a:endParaRPr lang="fa-IR" sz="1400" b="1" dirty="0" smtClean="0">
              <a:cs typeface="B Titr" pitchFamily="2" charset="-78"/>
            </a:endParaRPr>
          </a:p>
          <a:p>
            <a:pPr algn="r"/>
            <a:endParaRPr lang="fa-IR" sz="1400" b="1" dirty="0" smtClean="0">
              <a:cs typeface="B Titr" pitchFamily="2" charset="-78"/>
            </a:endParaRPr>
          </a:p>
          <a:p>
            <a:pPr algn="r"/>
            <a:endParaRPr lang="fa-IR" sz="1400" b="1" dirty="0" smtClean="0">
              <a:cs typeface="B Titr" pitchFamily="2" charset="-78"/>
            </a:endParaRPr>
          </a:p>
          <a:p>
            <a:pPr algn="r"/>
            <a:endParaRPr lang="fa-IR" sz="1400" b="1" dirty="0" smtClean="0">
              <a:cs typeface="B Titr" pitchFamily="2" charset="-78"/>
            </a:endParaRPr>
          </a:p>
          <a:p>
            <a:pPr algn="r"/>
            <a:endParaRPr lang="fa-IR" sz="1400" b="1" dirty="0" smtClean="0">
              <a:cs typeface="B Titr" pitchFamily="2" charset="-78"/>
            </a:endParaRPr>
          </a:p>
          <a:p>
            <a:pPr algn="r"/>
            <a:endParaRPr lang="en-US" sz="1400" b="1" dirty="0">
              <a:cs typeface="B Titr" pitchFamily="2" charset="-78"/>
            </a:endParaRPr>
          </a:p>
        </p:txBody>
      </p:sp>
    </p:spTree>
  </p:cSld>
  <p:clrMapOvr>
    <a:masterClrMapping/>
  </p:clrMapOvr>
  <p:transition>
    <p:wedg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143000" y="1066800"/>
            <a:ext cx="6858000" cy="2057400"/>
          </a:xfrm>
          <a:prstGeom prst="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143000" y="3352800"/>
            <a:ext cx="6858000" cy="2057400"/>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76200"/>
            <a:ext cx="8229600" cy="914400"/>
          </a:xfrm>
        </p:spPr>
        <p:txBody>
          <a:bodyPr vert="horz" lIns="91440" tIns="45720" rIns="91440" bIns="45720" rtlCol="0" anchor="ctr">
            <a:normAutofit/>
          </a:bodyPr>
          <a:lstStyle/>
          <a:p>
            <a:r>
              <a:rPr lang="fa-IR" altLang="en-US" sz="2800" dirty="0" smtClean="0">
                <a:solidFill>
                  <a:schemeClr val="bg1">
                    <a:lumMod val="50000"/>
                  </a:schemeClr>
                </a:solidFill>
                <a:latin typeface="Lato"/>
                <a:ea typeface="Lato"/>
                <a:cs typeface="B Titr" panose="00000700000000000000" pitchFamily="2" charset="-78"/>
                <a:sym typeface="Lato"/>
              </a:rPr>
              <a:t>وضعیت پرسنل در حوزه معاونت بهره برداری</a:t>
            </a:r>
            <a:endParaRPr lang="en-US" altLang="en-US" sz="2800" dirty="0" smtClean="0">
              <a:solidFill>
                <a:schemeClr val="bg1">
                  <a:lumMod val="50000"/>
                </a:schemeClr>
              </a:solidFill>
              <a:latin typeface="Lato"/>
              <a:ea typeface="Lato"/>
              <a:cs typeface="B Titr" panose="00000700000000000000" pitchFamily="2" charset="-78"/>
              <a:sym typeface="Lato"/>
            </a:endParaRPr>
          </a:p>
        </p:txBody>
      </p:sp>
      <p:sp>
        <p:nvSpPr>
          <p:cNvPr id="5" name="TextBox 4"/>
          <p:cNvSpPr txBox="1"/>
          <p:nvPr/>
        </p:nvSpPr>
        <p:spPr>
          <a:xfrm>
            <a:off x="5105400" y="1066800"/>
            <a:ext cx="2895600" cy="461665"/>
          </a:xfrm>
          <a:prstGeom prst="rect">
            <a:avLst/>
          </a:prstGeom>
          <a:noFill/>
        </p:spPr>
        <p:txBody>
          <a:bodyPr wrap="square" rtlCol="0">
            <a:spAutoFit/>
          </a:bodyPr>
          <a:lstStyle/>
          <a:p>
            <a:pPr algn="r" rtl="1"/>
            <a:r>
              <a:rPr lang="fa-IR" sz="2400" dirty="0" smtClean="0">
                <a:cs typeface="B Titr" pitchFamily="2" charset="-78"/>
              </a:rPr>
              <a:t>تعداد پرسنل رسمی</a:t>
            </a:r>
            <a:endParaRPr lang="en-US" sz="2400" dirty="0">
              <a:cs typeface="B Titr" pitchFamily="2" charset="-78"/>
            </a:endParaRPr>
          </a:p>
        </p:txBody>
      </p:sp>
      <p:sp>
        <p:nvSpPr>
          <p:cNvPr id="6" name="TextBox 5"/>
          <p:cNvSpPr txBox="1"/>
          <p:nvPr/>
        </p:nvSpPr>
        <p:spPr>
          <a:xfrm>
            <a:off x="4800600" y="3348335"/>
            <a:ext cx="3200400" cy="461665"/>
          </a:xfrm>
          <a:prstGeom prst="rect">
            <a:avLst/>
          </a:prstGeom>
          <a:noFill/>
        </p:spPr>
        <p:txBody>
          <a:bodyPr wrap="square" rtlCol="0">
            <a:spAutoFit/>
          </a:bodyPr>
          <a:lstStyle/>
          <a:p>
            <a:pPr algn="r" rtl="1"/>
            <a:r>
              <a:rPr lang="fa-IR" sz="2400" dirty="0" smtClean="0">
                <a:cs typeface="B Titr" pitchFamily="2" charset="-78"/>
              </a:rPr>
              <a:t>تعداد پرسنل غیررسمی</a:t>
            </a:r>
            <a:endParaRPr lang="en-US" sz="2400" dirty="0" smtClean="0">
              <a:cs typeface="B Titr" pitchFamily="2" charset="-78"/>
            </a:endParaRPr>
          </a:p>
        </p:txBody>
      </p:sp>
      <p:graphicFrame>
        <p:nvGraphicFramePr>
          <p:cNvPr id="7" name="Table 6"/>
          <p:cNvGraphicFramePr>
            <a:graphicFrameLocks noGrp="1"/>
          </p:cNvGraphicFramePr>
          <p:nvPr/>
        </p:nvGraphicFramePr>
        <p:xfrm>
          <a:off x="1219200" y="1600200"/>
          <a:ext cx="6248400" cy="1447800"/>
        </p:xfrm>
        <a:graphic>
          <a:graphicData uri="http://schemas.openxmlformats.org/drawingml/2006/table">
            <a:tbl>
              <a:tblPr rtl="1"/>
              <a:tblGrid>
                <a:gridCol w="2825013">
                  <a:extLst>
                    <a:ext uri="{9D8B030D-6E8A-4147-A177-3AD203B41FA5}">
                      <a16:colId xmlns:a16="http://schemas.microsoft.com/office/drawing/2014/main" val="20000"/>
                    </a:ext>
                  </a:extLst>
                </a:gridCol>
                <a:gridCol w="3423387">
                  <a:extLst>
                    <a:ext uri="{9D8B030D-6E8A-4147-A177-3AD203B41FA5}">
                      <a16:colId xmlns:a16="http://schemas.microsoft.com/office/drawing/2014/main" val="20001"/>
                    </a:ext>
                  </a:extLst>
                </a:gridCol>
              </a:tblGrid>
              <a:tr h="361950">
                <a:tc>
                  <a:txBody>
                    <a:bodyPr/>
                    <a:lstStyle/>
                    <a:p>
                      <a:pPr algn="ctr" rtl="1" fontAlgn="b"/>
                      <a:r>
                        <a:rPr lang="fa-IR" sz="1400" b="0" i="0" u="none" strike="noStrike" dirty="0" smtClean="0">
                          <a:solidFill>
                            <a:srgbClr val="000000"/>
                          </a:solidFill>
                          <a:latin typeface="Calibri"/>
                          <a:cs typeface="B Titr" pitchFamily="2" charset="-78"/>
                        </a:rPr>
                        <a:t>قرارداد</a:t>
                      </a:r>
                      <a:r>
                        <a:rPr lang="en-US" sz="1400" b="0" i="0" u="none" strike="noStrike" dirty="0" smtClean="0">
                          <a:solidFill>
                            <a:srgbClr val="000000"/>
                          </a:solidFill>
                          <a:latin typeface="Calibri"/>
                          <a:cs typeface="B Titr" pitchFamily="2" charset="-78"/>
                        </a:rPr>
                        <a:t> </a:t>
                      </a:r>
                      <a:r>
                        <a:rPr lang="fa-IR" sz="1400" b="0" i="0" u="none" strike="noStrike" dirty="0" smtClean="0">
                          <a:solidFill>
                            <a:srgbClr val="000000"/>
                          </a:solidFill>
                          <a:latin typeface="Calibri"/>
                          <a:cs typeface="B Titr" pitchFamily="2" charset="-78"/>
                        </a:rPr>
                        <a:t>دائم </a:t>
                      </a:r>
                      <a:r>
                        <a:rPr lang="fa-IR" sz="1400" b="0" i="0" u="none" strike="noStrike" dirty="0">
                          <a:solidFill>
                            <a:srgbClr val="000000"/>
                          </a:solidFill>
                          <a:latin typeface="Calibri"/>
                          <a:cs typeface="B Titr" pitchFamily="2" charset="-78"/>
                        </a:rPr>
                        <a:t>تعمیرات</a:t>
                      </a:r>
                    </a:p>
                  </a:txBody>
                  <a:tcPr marL="5582" marR="5582" marT="55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fa-IR" sz="1600" b="1" i="0" u="none" strike="noStrike" dirty="0" smtClean="0">
                          <a:solidFill>
                            <a:srgbClr val="000000"/>
                          </a:solidFill>
                          <a:latin typeface="Calibri"/>
                          <a:cs typeface="B Titr" pitchFamily="2" charset="-78"/>
                        </a:rPr>
                        <a:t>نفر</a:t>
                      </a:r>
                      <a:r>
                        <a:rPr lang="en-US" sz="1600" b="1" i="0" u="none" strike="noStrike" dirty="0" smtClean="0">
                          <a:solidFill>
                            <a:srgbClr val="000000"/>
                          </a:solidFill>
                          <a:latin typeface="Calibri"/>
                          <a:cs typeface="B Titr" pitchFamily="2" charset="-78"/>
                        </a:rPr>
                        <a:t>131</a:t>
                      </a:r>
                      <a:endParaRPr lang="en-US" sz="1600" b="1" i="0" u="none" strike="noStrike" dirty="0">
                        <a:solidFill>
                          <a:srgbClr val="000000"/>
                        </a:solidFill>
                        <a:latin typeface="Calibri"/>
                        <a:cs typeface="B Titr" pitchFamily="2" charset="-78"/>
                      </a:endParaRPr>
                    </a:p>
                  </a:txBody>
                  <a:tcPr marL="5582" marR="5582" marT="55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extLst>
                  <a:ext uri="{0D108BD9-81ED-4DB2-BD59-A6C34878D82A}">
                    <a16:rowId xmlns:a16="http://schemas.microsoft.com/office/drawing/2014/main" val="10000"/>
                  </a:ext>
                </a:extLst>
              </a:tr>
              <a:tr h="361950">
                <a:tc>
                  <a:txBody>
                    <a:bodyPr/>
                    <a:lstStyle/>
                    <a:p>
                      <a:pPr algn="ctr" rtl="1" fontAlgn="b"/>
                      <a:r>
                        <a:rPr lang="fa-IR" sz="1400" b="0" i="0" u="none" strike="noStrike" dirty="0" smtClean="0">
                          <a:solidFill>
                            <a:srgbClr val="000000"/>
                          </a:solidFill>
                          <a:latin typeface="Calibri"/>
                          <a:cs typeface="B Titr" pitchFamily="2" charset="-78"/>
                        </a:rPr>
                        <a:t>قرارداد</a:t>
                      </a:r>
                      <a:r>
                        <a:rPr lang="en-US" sz="1400" b="0" i="0" u="none" strike="noStrike" dirty="0" smtClean="0">
                          <a:solidFill>
                            <a:srgbClr val="000000"/>
                          </a:solidFill>
                          <a:latin typeface="Calibri"/>
                          <a:cs typeface="B Titr" pitchFamily="2" charset="-78"/>
                        </a:rPr>
                        <a:t> </a:t>
                      </a:r>
                      <a:r>
                        <a:rPr lang="fa-IR" sz="1400" b="0" i="0" u="none" strike="noStrike" dirty="0" smtClean="0">
                          <a:solidFill>
                            <a:srgbClr val="000000"/>
                          </a:solidFill>
                          <a:latin typeface="Calibri"/>
                          <a:cs typeface="B Titr" pitchFamily="2" charset="-78"/>
                        </a:rPr>
                        <a:t>دائم </a:t>
                      </a:r>
                      <a:r>
                        <a:rPr lang="fa-IR" sz="1400" b="0" i="0" u="none" strike="noStrike" dirty="0">
                          <a:solidFill>
                            <a:srgbClr val="000000"/>
                          </a:solidFill>
                          <a:latin typeface="Calibri"/>
                          <a:cs typeface="B Titr" pitchFamily="2" charset="-78"/>
                        </a:rPr>
                        <a:t>اتفاقات</a:t>
                      </a:r>
                    </a:p>
                  </a:txBody>
                  <a:tcPr marL="5582" marR="5582" marT="55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fa-IR" sz="1600" b="1" i="0" u="none" strike="noStrike" dirty="0" smtClean="0">
                          <a:solidFill>
                            <a:srgbClr val="000000"/>
                          </a:solidFill>
                          <a:latin typeface="Calibri"/>
                          <a:cs typeface="B Titr" pitchFamily="2" charset="-78"/>
                        </a:rPr>
                        <a:t>نفر</a:t>
                      </a:r>
                      <a:r>
                        <a:rPr lang="en-US" sz="1600" b="1" i="0" u="none" strike="noStrike" dirty="0" smtClean="0">
                          <a:solidFill>
                            <a:srgbClr val="000000"/>
                          </a:solidFill>
                          <a:latin typeface="Calibri"/>
                          <a:cs typeface="B Titr" pitchFamily="2" charset="-78"/>
                        </a:rPr>
                        <a:t>185</a:t>
                      </a:r>
                      <a:endParaRPr lang="en-US" sz="1600" b="1" i="0" u="none" strike="noStrike" dirty="0">
                        <a:solidFill>
                          <a:srgbClr val="000000"/>
                        </a:solidFill>
                        <a:latin typeface="Calibri"/>
                        <a:cs typeface="B Titr" pitchFamily="2" charset="-78"/>
                      </a:endParaRPr>
                    </a:p>
                  </a:txBody>
                  <a:tcPr marL="5582" marR="5582" marT="55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extLst>
                  <a:ext uri="{0D108BD9-81ED-4DB2-BD59-A6C34878D82A}">
                    <a16:rowId xmlns:a16="http://schemas.microsoft.com/office/drawing/2014/main" val="10001"/>
                  </a:ext>
                </a:extLst>
              </a:tr>
              <a:tr h="361950">
                <a:tc>
                  <a:txBody>
                    <a:bodyPr/>
                    <a:lstStyle/>
                    <a:p>
                      <a:pPr algn="ctr" rtl="1" fontAlgn="b"/>
                      <a:r>
                        <a:rPr lang="fa-IR" sz="1400" b="0" i="0" u="none" strike="noStrike" dirty="0" smtClean="0">
                          <a:solidFill>
                            <a:srgbClr val="000000"/>
                          </a:solidFill>
                          <a:latin typeface="Calibri"/>
                          <a:cs typeface="B Titr" pitchFamily="2" charset="-78"/>
                        </a:rPr>
                        <a:t>قرارداد</a:t>
                      </a:r>
                      <a:r>
                        <a:rPr lang="en-US" sz="1400" b="0" i="0" u="none" strike="noStrike" dirty="0" smtClean="0">
                          <a:solidFill>
                            <a:srgbClr val="000000"/>
                          </a:solidFill>
                          <a:latin typeface="Calibri"/>
                          <a:cs typeface="B Titr" pitchFamily="2" charset="-78"/>
                        </a:rPr>
                        <a:t> </a:t>
                      </a:r>
                      <a:r>
                        <a:rPr lang="fa-IR" sz="1400" b="0" i="0" u="none" strike="noStrike" dirty="0" smtClean="0">
                          <a:solidFill>
                            <a:srgbClr val="000000"/>
                          </a:solidFill>
                          <a:latin typeface="Calibri"/>
                          <a:cs typeface="B Titr" pitchFamily="2" charset="-78"/>
                        </a:rPr>
                        <a:t>دائم </a:t>
                      </a:r>
                      <a:r>
                        <a:rPr lang="fa-IR" sz="1400" b="0" i="0" u="none" strike="noStrike" dirty="0">
                          <a:solidFill>
                            <a:srgbClr val="000000"/>
                          </a:solidFill>
                          <a:latin typeface="Calibri"/>
                          <a:cs typeface="B Titr" pitchFamily="2" charset="-78"/>
                        </a:rPr>
                        <a:t>روشنایی</a:t>
                      </a:r>
                    </a:p>
                  </a:txBody>
                  <a:tcPr marL="5582" marR="5582" marT="55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fa-IR" sz="1600" b="1" i="0" u="none" strike="noStrike" dirty="0" smtClean="0">
                          <a:solidFill>
                            <a:srgbClr val="000000"/>
                          </a:solidFill>
                          <a:latin typeface="+mn-lt"/>
                          <a:cs typeface="B Titr" pitchFamily="2" charset="-78"/>
                        </a:rPr>
                        <a:t> نفر</a:t>
                      </a:r>
                      <a:r>
                        <a:rPr lang="en-US" sz="1600" b="1" i="0" u="none" strike="noStrike" dirty="0" smtClean="0">
                          <a:solidFill>
                            <a:srgbClr val="000000"/>
                          </a:solidFill>
                          <a:latin typeface="Calibri"/>
                          <a:cs typeface="B Titr" pitchFamily="2" charset="-78"/>
                        </a:rPr>
                        <a:t>16</a:t>
                      </a:r>
                      <a:endParaRPr lang="en-US" sz="1600" b="1" i="0" u="none" strike="noStrike" dirty="0">
                        <a:solidFill>
                          <a:srgbClr val="000000"/>
                        </a:solidFill>
                        <a:latin typeface="Calibri"/>
                        <a:cs typeface="B Titr" pitchFamily="2" charset="-78"/>
                      </a:endParaRPr>
                    </a:p>
                  </a:txBody>
                  <a:tcPr marL="5582" marR="5582" marT="55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extLst>
                  <a:ext uri="{0D108BD9-81ED-4DB2-BD59-A6C34878D82A}">
                    <a16:rowId xmlns:a16="http://schemas.microsoft.com/office/drawing/2014/main" val="10002"/>
                  </a:ext>
                </a:extLst>
              </a:tr>
              <a:tr h="361950">
                <a:tc>
                  <a:txBody>
                    <a:bodyPr/>
                    <a:lstStyle/>
                    <a:p>
                      <a:pPr algn="ctr" rtl="1" fontAlgn="b"/>
                      <a:r>
                        <a:rPr lang="fa-IR" sz="1400" b="0" i="0" u="none" strike="noStrike" dirty="0">
                          <a:solidFill>
                            <a:srgbClr val="000000"/>
                          </a:solidFill>
                          <a:latin typeface="Calibri"/>
                          <a:cs typeface="B Titr" pitchFamily="2" charset="-78"/>
                        </a:rPr>
                        <a:t>جمع پرسنل رسمی</a:t>
                      </a:r>
                    </a:p>
                  </a:txBody>
                  <a:tcPr marL="5582" marR="5582" marT="55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b"/>
                      <a:r>
                        <a:rPr lang="fa-IR" sz="1600" b="1" i="0" u="none" strike="noStrike" dirty="0" smtClean="0">
                          <a:solidFill>
                            <a:srgbClr val="000000"/>
                          </a:solidFill>
                          <a:latin typeface="+mn-lt"/>
                          <a:cs typeface="B Titr" pitchFamily="2" charset="-78"/>
                        </a:rPr>
                        <a:t> نفر</a:t>
                      </a:r>
                      <a:r>
                        <a:rPr lang="en-US" sz="1600" b="1" i="0" u="none" strike="noStrike" dirty="0" smtClean="0">
                          <a:solidFill>
                            <a:srgbClr val="000000"/>
                          </a:solidFill>
                          <a:latin typeface="Calibri"/>
                          <a:cs typeface="B Titr" pitchFamily="2" charset="-78"/>
                        </a:rPr>
                        <a:t>332</a:t>
                      </a:r>
                      <a:endParaRPr lang="en-US" sz="1600" b="1" i="0" u="none" strike="noStrike" dirty="0">
                        <a:solidFill>
                          <a:srgbClr val="000000"/>
                        </a:solidFill>
                        <a:latin typeface="Calibri"/>
                        <a:cs typeface="B Titr" pitchFamily="2" charset="-78"/>
                      </a:endParaRPr>
                    </a:p>
                  </a:txBody>
                  <a:tcPr marL="5582" marR="5582" marT="55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bl>
          </a:graphicData>
        </a:graphic>
      </p:graphicFrame>
      <p:graphicFrame>
        <p:nvGraphicFramePr>
          <p:cNvPr id="8" name="Table 7"/>
          <p:cNvGraphicFramePr>
            <a:graphicFrameLocks noGrp="1"/>
          </p:cNvGraphicFramePr>
          <p:nvPr/>
        </p:nvGraphicFramePr>
        <p:xfrm>
          <a:off x="1219200" y="3962400"/>
          <a:ext cx="6248400" cy="1371600"/>
        </p:xfrm>
        <a:graphic>
          <a:graphicData uri="http://schemas.openxmlformats.org/drawingml/2006/table">
            <a:tbl>
              <a:tblPr rtl="1"/>
              <a:tblGrid>
                <a:gridCol w="2825013">
                  <a:extLst>
                    <a:ext uri="{9D8B030D-6E8A-4147-A177-3AD203B41FA5}">
                      <a16:colId xmlns:a16="http://schemas.microsoft.com/office/drawing/2014/main" val="20000"/>
                    </a:ext>
                  </a:extLst>
                </a:gridCol>
                <a:gridCol w="3423387">
                  <a:extLst>
                    <a:ext uri="{9D8B030D-6E8A-4147-A177-3AD203B41FA5}">
                      <a16:colId xmlns:a16="http://schemas.microsoft.com/office/drawing/2014/main" val="20001"/>
                    </a:ext>
                  </a:extLst>
                </a:gridCol>
              </a:tblGrid>
              <a:tr h="325174">
                <a:tc>
                  <a:txBody>
                    <a:bodyPr/>
                    <a:lstStyle/>
                    <a:p>
                      <a:pPr marL="0" algn="ctr" defTabSz="914400" rtl="0" eaLnBrk="1" fontAlgn="b" latinLnBrk="0" hangingPunct="1"/>
                      <a:r>
                        <a:rPr lang="fa-IR" sz="1400" b="1" i="0" u="none" strike="noStrike" kern="1200" dirty="0">
                          <a:solidFill>
                            <a:srgbClr val="000000"/>
                          </a:solidFill>
                          <a:latin typeface="Calibri"/>
                          <a:ea typeface="+mn-ea"/>
                          <a:cs typeface="B Titr" pitchFamily="2" charset="-78"/>
                        </a:rPr>
                        <a:t>شرکتی تعمیرات</a:t>
                      </a:r>
                    </a:p>
                  </a:txBody>
                  <a:tcPr marL="5582" marR="5582" marT="55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fa-IR" sz="1600" b="1" i="0" u="none" strike="noStrike" dirty="0" smtClean="0">
                          <a:solidFill>
                            <a:srgbClr val="000000"/>
                          </a:solidFill>
                          <a:latin typeface="+mn-lt"/>
                          <a:cs typeface="B Titr" pitchFamily="2" charset="-78"/>
                        </a:rPr>
                        <a:t> نفر</a:t>
                      </a:r>
                      <a:r>
                        <a:rPr lang="en-US" sz="1600" b="1" i="0" u="none" strike="noStrike" kern="1200" dirty="0" smtClean="0">
                          <a:solidFill>
                            <a:srgbClr val="000000"/>
                          </a:solidFill>
                          <a:latin typeface="Calibri"/>
                          <a:ea typeface="+mn-ea"/>
                          <a:cs typeface="B Titr" pitchFamily="2" charset="-78"/>
                        </a:rPr>
                        <a:t>125</a:t>
                      </a:r>
                      <a:endParaRPr lang="en-US" sz="1600" b="1" i="0" u="none" strike="noStrike" kern="1200" dirty="0">
                        <a:solidFill>
                          <a:srgbClr val="000000"/>
                        </a:solidFill>
                        <a:latin typeface="Calibri"/>
                        <a:ea typeface="+mn-ea"/>
                        <a:cs typeface="B Titr" pitchFamily="2" charset="-78"/>
                      </a:endParaRPr>
                    </a:p>
                  </a:txBody>
                  <a:tcPr marL="5582" marR="5582" marT="55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extLst>
                  <a:ext uri="{0D108BD9-81ED-4DB2-BD59-A6C34878D82A}">
                    <a16:rowId xmlns:a16="http://schemas.microsoft.com/office/drawing/2014/main" val="10000"/>
                  </a:ext>
                </a:extLst>
              </a:tr>
              <a:tr h="325174">
                <a:tc>
                  <a:txBody>
                    <a:bodyPr/>
                    <a:lstStyle/>
                    <a:p>
                      <a:pPr marL="0" algn="ctr" defTabSz="914400" rtl="0" eaLnBrk="1" fontAlgn="b" latinLnBrk="0" hangingPunct="1"/>
                      <a:r>
                        <a:rPr lang="fa-IR" sz="1400" b="1" i="0" u="none" strike="noStrike" kern="1200" dirty="0">
                          <a:solidFill>
                            <a:srgbClr val="000000"/>
                          </a:solidFill>
                          <a:latin typeface="Calibri"/>
                          <a:ea typeface="+mn-ea"/>
                          <a:cs typeface="B Titr" pitchFamily="2" charset="-78"/>
                        </a:rPr>
                        <a:t>شرکتی اتفاقات </a:t>
                      </a:r>
                    </a:p>
                  </a:txBody>
                  <a:tcPr marL="5582" marR="5582" marT="55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fa-IR" sz="1600" b="1" i="0" u="none" strike="noStrike" dirty="0" smtClean="0">
                          <a:solidFill>
                            <a:srgbClr val="000000"/>
                          </a:solidFill>
                          <a:latin typeface="+mn-lt"/>
                          <a:cs typeface="B Titr" pitchFamily="2" charset="-78"/>
                        </a:rPr>
                        <a:t> نفر</a:t>
                      </a:r>
                      <a:r>
                        <a:rPr lang="en-US" sz="1600" b="1" i="0" u="none" strike="noStrike" kern="1200" dirty="0" smtClean="0">
                          <a:solidFill>
                            <a:srgbClr val="000000"/>
                          </a:solidFill>
                          <a:latin typeface="Calibri"/>
                          <a:ea typeface="+mn-ea"/>
                          <a:cs typeface="B Titr" pitchFamily="2" charset="-78"/>
                        </a:rPr>
                        <a:t>739</a:t>
                      </a:r>
                      <a:endParaRPr lang="en-US" sz="1600" b="1" i="0" u="none" strike="noStrike" kern="1200" dirty="0">
                        <a:solidFill>
                          <a:srgbClr val="000000"/>
                        </a:solidFill>
                        <a:latin typeface="Calibri"/>
                        <a:ea typeface="+mn-ea"/>
                        <a:cs typeface="B Titr" pitchFamily="2" charset="-78"/>
                      </a:endParaRPr>
                    </a:p>
                  </a:txBody>
                  <a:tcPr marL="5582" marR="5582" marT="55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extLst>
                  <a:ext uri="{0D108BD9-81ED-4DB2-BD59-A6C34878D82A}">
                    <a16:rowId xmlns:a16="http://schemas.microsoft.com/office/drawing/2014/main" val="10001"/>
                  </a:ext>
                </a:extLst>
              </a:tr>
              <a:tr h="325174">
                <a:tc>
                  <a:txBody>
                    <a:bodyPr/>
                    <a:lstStyle/>
                    <a:p>
                      <a:pPr marL="0" algn="ctr" defTabSz="914400" rtl="0" eaLnBrk="1" fontAlgn="b" latinLnBrk="0" hangingPunct="1"/>
                      <a:r>
                        <a:rPr lang="fa-IR" sz="1400" b="1" i="0" u="none" strike="noStrike" kern="1200" dirty="0">
                          <a:solidFill>
                            <a:srgbClr val="000000"/>
                          </a:solidFill>
                          <a:latin typeface="Calibri"/>
                          <a:ea typeface="+mn-ea"/>
                          <a:cs typeface="B Titr" pitchFamily="2" charset="-78"/>
                        </a:rPr>
                        <a:t>شرکتی روشنایی</a:t>
                      </a:r>
                    </a:p>
                  </a:txBody>
                  <a:tcPr marL="5582" marR="5582" marT="55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fa-IR" sz="1600" b="1" i="0" u="none" strike="noStrike" dirty="0" smtClean="0">
                          <a:solidFill>
                            <a:srgbClr val="000000"/>
                          </a:solidFill>
                          <a:latin typeface="+mn-lt"/>
                          <a:cs typeface="B Titr" pitchFamily="2" charset="-78"/>
                        </a:rPr>
                        <a:t> نفر</a:t>
                      </a:r>
                      <a:r>
                        <a:rPr lang="en-US" sz="1600" b="1" i="0" u="none" strike="noStrike" kern="1200" dirty="0" smtClean="0">
                          <a:solidFill>
                            <a:srgbClr val="000000"/>
                          </a:solidFill>
                          <a:latin typeface="Calibri"/>
                          <a:ea typeface="+mn-ea"/>
                          <a:cs typeface="B Titr" pitchFamily="2" charset="-78"/>
                        </a:rPr>
                        <a:t>66</a:t>
                      </a:r>
                      <a:endParaRPr lang="en-US" sz="1600" b="1" i="0" u="none" strike="noStrike" kern="1200" dirty="0">
                        <a:solidFill>
                          <a:srgbClr val="000000"/>
                        </a:solidFill>
                        <a:latin typeface="Calibri"/>
                        <a:ea typeface="+mn-ea"/>
                        <a:cs typeface="B Titr" pitchFamily="2" charset="-78"/>
                      </a:endParaRPr>
                    </a:p>
                  </a:txBody>
                  <a:tcPr marL="5582" marR="5582" marT="55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DDC"/>
                    </a:solidFill>
                  </a:tcPr>
                </a:tc>
                <a:extLst>
                  <a:ext uri="{0D108BD9-81ED-4DB2-BD59-A6C34878D82A}">
                    <a16:rowId xmlns:a16="http://schemas.microsoft.com/office/drawing/2014/main" val="10002"/>
                  </a:ext>
                </a:extLst>
              </a:tr>
              <a:tr h="396078">
                <a:tc>
                  <a:txBody>
                    <a:bodyPr/>
                    <a:lstStyle/>
                    <a:p>
                      <a:pPr marL="0" algn="ctr" defTabSz="914400" rtl="0" eaLnBrk="1" fontAlgn="b" latinLnBrk="0" hangingPunct="1"/>
                      <a:r>
                        <a:rPr lang="fa-IR" sz="1400" b="1" i="0" u="none" strike="noStrike" kern="1200" dirty="0">
                          <a:solidFill>
                            <a:srgbClr val="000000"/>
                          </a:solidFill>
                          <a:latin typeface="Calibri"/>
                          <a:ea typeface="+mn-ea"/>
                          <a:cs typeface="B Titr" pitchFamily="2" charset="-78"/>
                        </a:rPr>
                        <a:t>جمع غیر رسمی </a:t>
                      </a:r>
                    </a:p>
                  </a:txBody>
                  <a:tcPr marL="5582" marR="5582" marT="55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fa-IR" sz="1600" b="1" i="0" u="none" strike="noStrike" dirty="0" smtClean="0">
                          <a:solidFill>
                            <a:srgbClr val="000000"/>
                          </a:solidFill>
                          <a:latin typeface="+mn-lt"/>
                          <a:cs typeface="B Titr" pitchFamily="2" charset="-78"/>
                        </a:rPr>
                        <a:t> نفر</a:t>
                      </a:r>
                      <a:r>
                        <a:rPr lang="en-US" sz="1600" b="1" i="0" u="none" strike="noStrike" kern="1200" dirty="0" smtClean="0">
                          <a:solidFill>
                            <a:srgbClr val="000000"/>
                          </a:solidFill>
                          <a:latin typeface="Calibri"/>
                          <a:ea typeface="+mn-ea"/>
                          <a:cs typeface="B Titr" pitchFamily="2" charset="-78"/>
                        </a:rPr>
                        <a:t>930</a:t>
                      </a:r>
                      <a:endParaRPr lang="en-US" sz="1600" b="1" i="0" u="none" strike="noStrike" kern="1200" dirty="0">
                        <a:solidFill>
                          <a:srgbClr val="000000"/>
                        </a:solidFill>
                        <a:latin typeface="Calibri"/>
                        <a:ea typeface="+mn-ea"/>
                        <a:cs typeface="B Titr" pitchFamily="2" charset="-78"/>
                      </a:endParaRPr>
                    </a:p>
                  </a:txBody>
                  <a:tcPr marL="5582" marR="5582" marT="55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bl>
          </a:graphicData>
        </a:graphic>
      </p:graphicFrame>
      <p:graphicFrame>
        <p:nvGraphicFramePr>
          <p:cNvPr id="9" name="Table 8"/>
          <p:cNvGraphicFramePr>
            <a:graphicFrameLocks noGrp="1"/>
          </p:cNvGraphicFramePr>
          <p:nvPr/>
        </p:nvGraphicFramePr>
        <p:xfrm>
          <a:off x="1404930" y="5638800"/>
          <a:ext cx="6334140" cy="581304"/>
        </p:xfrm>
        <a:graphic>
          <a:graphicData uri="http://schemas.openxmlformats.org/drawingml/2006/table">
            <a:tbl>
              <a:tblPr rtl="1"/>
              <a:tblGrid>
                <a:gridCol w="3933557">
                  <a:extLst>
                    <a:ext uri="{9D8B030D-6E8A-4147-A177-3AD203B41FA5}">
                      <a16:colId xmlns:a16="http://schemas.microsoft.com/office/drawing/2014/main" val="20000"/>
                    </a:ext>
                  </a:extLst>
                </a:gridCol>
                <a:gridCol w="2400583">
                  <a:extLst>
                    <a:ext uri="{9D8B030D-6E8A-4147-A177-3AD203B41FA5}">
                      <a16:colId xmlns:a16="http://schemas.microsoft.com/office/drawing/2014/main" val="20001"/>
                    </a:ext>
                  </a:extLst>
                </a:gridCol>
              </a:tblGrid>
              <a:tr h="581304">
                <a:tc>
                  <a:txBody>
                    <a:bodyPr/>
                    <a:lstStyle/>
                    <a:p>
                      <a:pPr algn="ctr" rtl="1" fontAlgn="b"/>
                      <a:r>
                        <a:rPr lang="fa-IR" sz="1400" b="0" i="0" u="none" strike="noStrike" dirty="0">
                          <a:solidFill>
                            <a:srgbClr val="000000"/>
                          </a:solidFill>
                          <a:latin typeface="Calibri"/>
                          <a:cs typeface="B Titr" pitchFamily="2" charset="-78"/>
                        </a:rPr>
                        <a:t>جمع کل (بر اساس سقف قرارداد)</a:t>
                      </a:r>
                    </a:p>
                  </a:txBody>
                  <a:tcPr marL="4614" marR="4614" marT="46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fa-IR" sz="1600" b="1" i="0" u="none" strike="noStrike" dirty="0" smtClean="0">
                          <a:solidFill>
                            <a:srgbClr val="000000"/>
                          </a:solidFill>
                          <a:latin typeface="Calibri"/>
                          <a:cs typeface="B Titr" pitchFamily="2" charset="-78"/>
                        </a:rPr>
                        <a:t>نفر</a:t>
                      </a:r>
                      <a:r>
                        <a:rPr lang="en-US" sz="1600" b="1" i="0" u="none" strike="noStrike" dirty="0" smtClean="0">
                          <a:solidFill>
                            <a:srgbClr val="000000"/>
                          </a:solidFill>
                          <a:latin typeface="Calibri"/>
                          <a:cs typeface="B Titr" pitchFamily="2" charset="-78"/>
                        </a:rPr>
                        <a:t>1262</a:t>
                      </a:r>
                      <a:endParaRPr lang="en-US" sz="1600" b="1" i="0" u="none" strike="noStrike" dirty="0">
                        <a:solidFill>
                          <a:srgbClr val="000000"/>
                        </a:solidFill>
                        <a:latin typeface="Calibri"/>
                        <a:cs typeface="B Titr" pitchFamily="2" charset="-78"/>
                      </a:endParaRPr>
                    </a:p>
                  </a:txBody>
                  <a:tcPr marL="4614" marR="4614" marT="461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DDDC"/>
                    </a:solidFill>
                  </a:tcPr>
                </a:tc>
                <a:extLst>
                  <a:ext uri="{0D108BD9-81ED-4DB2-BD59-A6C34878D82A}">
                    <a16:rowId xmlns:a16="http://schemas.microsoft.com/office/drawing/2014/main" val="10000"/>
                  </a:ext>
                </a:extLst>
              </a:tr>
            </a:tbl>
          </a:graphicData>
        </a:graphic>
      </p:graphicFrame>
      <p:sp>
        <p:nvSpPr>
          <p:cNvPr id="15" name="Slide Number Placeholder 14"/>
          <p:cNvSpPr>
            <a:spLocks noGrp="1"/>
          </p:cNvSpPr>
          <p:nvPr>
            <p:ph type="sldNum" sz="quarter" idx="12"/>
          </p:nvPr>
        </p:nvSpPr>
        <p:spPr/>
        <p:txBody>
          <a:bodyPr/>
          <a:lstStyle/>
          <a:p>
            <a:fld id="{B6F15528-21DE-4FAA-801E-634DDDAF4B2B}" type="slidenum">
              <a:rPr lang="en-US" smtClean="0"/>
              <a:pPr/>
              <a:t>8</a:t>
            </a:fld>
            <a:endParaRPr lang="en-US"/>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838200"/>
            <a:ext cx="7391400" cy="9171742"/>
          </a:xfrm>
          <a:prstGeom prst="rect">
            <a:avLst/>
          </a:prstGeom>
          <a:noFill/>
        </p:spPr>
        <p:txBody>
          <a:bodyPr wrap="square" rtlCol="0">
            <a:spAutoFit/>
          </a:bodyPr>
          <a:lstStyle/>
          <a:p>
            <a:pPr marL="342900" indent="-342900" algn="r" rtl="1"/>
            <a:r>
              <a:rPr lang="fa-IR" sz="4000" b="1" dirty="0" smtClean="0">
                <a:cs typeface="B Titr" pitchFamily="2" charset="-78"/>
              </a:rPr>
              <a:t> پیشنهادات:</a:t>
            </a:r>
          </a:p>
          <a:p>
            <a:pPr marL="342900" indent="-342900" algn="just" rtl="1">
              <a:lnSpc>
                <a:spcPct val="150000"/>
              </a:lnSpc>
            </a:pPr>
            <a:r>
              <a:rPr lang="fa-IR" b="1" dirty="0" smtClean="0">
                <a:cs typeface="B Titr" pitchFamily="2" charset="-78"/>
              </a:rPr>
              <a:t>1)تهیه اطلاعات هویتی و عملکردی مشترکین </a:t>
            </a:r>
          </a:p>
          <a:p>
            <a:pPr marL="342900" indent="-342900" algn="just" rtl="1">
              <a:lnSpc>
                <a:spcPct val="150000"/>
              </a:lnSpc>
            </a:pPr>
            <a:r>
              <a:rPr lang="fa-IR" b="1" dirty="0" smtClean="0">
                <a:cs typeface="B Titr" pitchFamily="2" charset="-78"/>
              </a:rPr>
              <a:t>2)وصول نقدینگی اعتبارات منظور شده در اظهارنامه ارزش افزوده </a:t>
            </a:r>
          </a:p>
          <a:p>
            <a:pPr marL="342900" indent="-342900" algn="just" rtl="1">
              <a:lnSpc>
                <a:spcPct val="150000"/>
              </a:lnSpc>
            </a:pPr>
            <a:r>
              <a:rPr lang="fa-IR" b="1" dirty="0" smtClean="0">
                <a:cs typeface="B Titr" pitchFamily="2" charset="-78"/>
              </a:rPr>
              <a:t>3)انجام خودگردانی مالی مناطق و انتقال بخشی از وظایف مالی ستاد به مناطق</a:t>
            </a:r>
          </a:p>
          <a:p>
            <a:pPr marL="342900" indent="-342900" algn="just" rtl="1">
              <a:lnSpc>
                <a:spcPct val="150000"/>
              </a:lnSpc>
            </a:pPr>
            <a:r>
              <a:rPr lang="fa-IR" b="1" dirty="0" smtClean="0">
                <a:cs typeface="B Titr" pitchFamily="2" charset="-78"/>
              </a:rPr>
              <a:t>4)تامین نیروی انسانی مورد نیاز بخش مالی (ستاد و مناطق)</a:t>
            </a:r>
          </a:p>
          <a:p>
            <a:pPr marL="342900" indent="-342900" algn="r" rtl="1"/>
            <a:endParaRPr lang="fa-IR" sz="2000" b="1" dirty="0" smtClean="0">
              <a:cs typeface="B Titr" pitchFamily="2" charset="-78"/>
            </a:endParaRPr>
          </a:p>
          <a:p>
            <a:pPr marL="342900" indent="-342900" algn="r" rtl="1"/>
            <a:r>
              <a:rPr lang="fa-IR" sz="2000" b="1" dirty="0" smtClean="0">
                <a:cs typeface="B Titr" pitchFamily="2" charset="-78"/>
              </a:rPr>
              <a:t> </a:t>
            </a:r>
          </a:p>
          <a:p>
            <a:pPr marL="342900" indent="-342900" algn="r" rtl="1"/>
            <a:endParaRPr lang="fa-IR" sz="1600" b="1" dirty="0" smtClean="0">
              <a:cs typeface="B Titr" pitchFamily="2" charset="-78"/>
            </a:endParaRPr>
          </a:p>
          <a:p>
            <a:pPr marL="342900" indent="-342900" algn="r" rtl="1"/>
            <a:endParaRPr lang="fa-IR" sz="1600" b="1" dirty="0" smtClean="0">
              <a:cs typeface="B Titr" pitchFamily="2" charset="-78"/>
            </a:endParaRPr>
          </a:p>
          <a:p>
            <a:pPr marL="342900" indent="-342900" algn="r" rtl="1"/>
            <a:endParaRPr lang="fa-IR" sz="1600" b="1" dirty="0" smtClean="0">
              <a:cs typeface="B Titr" pitchFamily="2" charset="-78"/>
            </a:endParaRPr>
          </a:p>
          <a:p>
            <a:pPr marL="342900" indent="-342900" algn="r" rtl="1"/>
            <a:endParaRPr lang="fa-IR" sz="1600" b="1" dirty="0" smtClean="0">
              <a:cs typeface="B Titr" pitchFamily="2" charset="-78"/>
            </a:endParaRPr>
          </a:p>
          <a:p>
            <a:pPr marL="342900" indent="-342900" algn="r" rtl="1"/>
            <a:endParaRPr lang="fa-IR" sz="1600" b="1" dirty="0" smtClean="0">
              <a:cs typeface="B Titr" pitchFamily="2" charset="-78"/>
            </a:endParaRPr>
          </a:p>
          <a:p>
            <a:pPr marL="342900" indent="-342900" algn="r" rtl="1"/>
            <a:endParaRPr lang="fa-IR" sz="1600" b="1" dirty="0" smtClean="0">
              <a:cs typeface="B Titr" pitchFamily="2" charset="-78"/>
            </a:endParaRPr>
          </a:p>
          <a:p>
            <a:pPr marL="342900" indent="-342900" algn="r" rtl="1"/>
            <a:endParaRPr lang="fa-IR" sz="1600" b="1" dirty="0" smtClean="0">
              <a:cs typeface="B Titr" pitchFamily="2" charset="-78"/>
            </a:endParaRPr>
          </a:p>
          <a:p>
            <a:pPr marL="342900" indent="-342900" algn="r" rtl="1"/>
            <a:endParaRPr lang="fa-IR" sz="1600" b="1" dirty="0" smtClean="0">
              <a:cs typeface="B Titr" pitchFamily="2" charset="-78"/>
            </a:endParaRPr>
          </a:p>
          <a:p>
            <a:pPr marL="342900" indent="-342900" algn="r" rtl="1"/>
            <a:endParaRPr lang="fa-IR" sz="1600" b="1" dirty="0" smtClean="0">
              <a:cs typeface="B Titr" pitchFamily="2" charset="-78"/>
            </a:endParaRPr>
          </a:p>
          <a:p>
            <a:pPr marL="342900" indent="-342900" algn="r" rtl="1"/>
            <a:endParaRPr lang="fa-IR" sz="1600" b="1" dirty="0" smtClean="0">
              <a:cs typeface="B Titr" pitchFamily="2" charset="-78"/>
            </a:endParaRPr>
          </a:p>
          <a:p>
            <a:pPr marL="342900" indent="-342900" algn="r" rtl="1"/>
            <a:endParaRPr lang="fa-IR" sz="1600" b="1" dirty="0" smtClean="0">
              <a:cs typeface="B Titr" pitchFamily="2" charset="-78"/>
            </a:endParaRPr>
          </a:p>
          <a:p>
            <a:pPr marL="342900" indent="-342900" algn="r" rtl="1"/>
            <a:endParaRPr lang="fa-IR" sz="1600" b="1" dirty="0" smtClean="0">
              <a:cs typeface="B Titr" pitchFamily="2" charset="-78"/>
            </a:endParaRPr>
          </a:p>
          <a:p>
            <a:pPr marL="342900" indent="-342900" algn="r" rtl="1"/>
            <a:endParaRPr lang="fa-IR" sz="1400" b="1" dirty="0" smtClean="0">
              <a:cs typeface="B Titr" pitchFamily="2" charset="-78"/>
            </a:endParaRPr>
          </a:p>
          <a:p>
            <a:pPr algn="r"/>
            <a:endParaRPr lang="fa-IR" sz="1400" b="1" dirty="0" smtClean="0">
              <a:cs typeface="B Titr" pitchFamily="2" charset="-78"/>
            </a:endParaRPr>
          </a:p>
          <a:p>
            <a:pPr algn="r"/>
            <a:endParaRPr lang="fa-IR" sz="1400" b="1" dirty="0" smtClean="0">
              <a:cs typeface="B Titr" pitchFamily="2" charset="-78"/>
            </a:endParaRPr>
          </a:p>
          <a:p>
            <a:pPr algn="r"/>
            <a:endParaRPr lang="fa-IR" sz="1400" b="1" dirty="0" smtClean="0">
              <a:cs typeface="B Titr" pitchFamily="2" charset="-78"/>
            </a:endParaRPr>
          </a:p>
          <a:p>
            <a:pPr algn="r"/>
            <a:endParaRPr lang="fa-IR" sz="1400" b="1" dirty="0" smtClean="0">
              <a:cs typeface="B Titr" pitchFamily="2" charset="-78"/>
            </a:endParaRPr>
          </a:p>
          <a:p>
            <a:pPr algn="r"/>
            <a:endParaRPr lang="fa-IR" sz="1400" b="1" dirty="0" smtClean="0">
              <a:cs typeface="B Titr" pitchFamily="2" charset="-78"/>
            </a:endParaRPr>
          </a:p>
          <a:p>
            <a:pPr algn="r"/>
            <a:endParaRPr lang="fa-IR" sz="1400" b="1" dirty="0" smtClean="0">
              <a:cs typeface="B Titr" pitchFamily="2" charset="-78"/>
            </a:endParaRPr>
          </a:p>
          <a:p>
            <a:pPr algn="r"/>
            <a:endParaRPr lang="fa-IR" sz="1400" b="1" dirty="0" smtClean="0">
              <a:cs typeface="B Titr" pitchFamily="2" charset="-78"/>
            </a:endParaRPr>
          </a:p>
          <a:p>
            <a:pPr algn="r"/>
            <a:endParaRPr lang="fa-IR" sz="1400" b="1" dirty="0" smtClean="0">
              <a:cs typeface="B Titr" pitchFamily="2" charset="-78"/>
            </a:endParaRPr>
          </a:p>
          <a:p>
            <a:pPr algn="r"/>
            <a:endParaRPr lang="fa-IR" sz="1400" b="1" dirty="0" smtClean="0">
              <a:cs typeface="B Titr" pitchFamily="2" charset="-78"/>
            </a:endParaRPr>
          </a:p>
          <a:p>
            <a:pPr algn="r"/>
            <a:endParaRPr lang="fa-IR" sz="1400" b="1" dirty="0" smtClean="0">
              <a:cs typeface="B Titr" pitchFamily="2" charset="-78"/>
            </a:endParaRPr>
          </a:p>
          <a:p>
            <a:pPr algn="r"/>
            <a:endParaRPr lang="fa-IR" sz="1400" b="1" dirty="0" smtClean="0">
              <a:cs typeface="B Titr" pitchFamily="2" charset="-78"/>
            </a:endParaRPr>
          </a:p>
          <a:p>
            <a:pPr algn="r"/>
            <a:endParaRPr lang="fa-IR" sz="1400" b="1" dirty="0" smtClean="0">
              <a:cs typeface="B Titr" pitchFamily="2" charset="-78"/>
            </a:endParaRPr>
          </a:p>
          <a:p>
            <a:pPr algn="r"/>
            <a:endParaRPr lang="fa-IR" sz="1400" b="1" dirty="0" smtClean="0">
              <a:cs typeface="B Titr" pitchFamily="2" charset="-78"/>
            </a:endParaRPr>
          </a:p>
          <a:p>
            <a:pPr algn="r"/>
            <a:endParaRPr lang="en-US" sz="1400" b="1" dirty="0">
              <a:cs typeface="B Titr" pitchFamily="2" charset="-78"/>
            </a:endParaRPr>
          </a:p>
        </p:txBody>
      </p:sp>
    </p:spTree>
  </p:cSld>
  <p:clrMapOvr>
    <a:masterClrMapping/>
  </p:clrMapOvr>
  <p:transition>
    <p:wedg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06.jpg"/>
          <p:cNvPicPr>
            <a:picLocks noChangeAspect="1"/>
          </p:cNvPicPr>
          <p:nvPr/>
        </p:nvPicPr>
        <p:blipFill>
          <a:blip r:embed="rId2" cstate="print">
            <a:grayscl/>
          </a:blip>
          <a:stretch>
            <a:fillRect/>
          </a:stretch>
        </p:blipFill>
        <p:spPr>
          <a:xfrm flipV="1">
            <a:off x="0" y="0"/>
            <a:ext cx="9144000" cy="6858000"/>
          </a:xfrm>
          <a:prstGeom prst="rect">
            <a:avLst/>
          </a:prstGeom>
        </p:spPr>
      </p:pic>
      <p:sp>
        <p:nvSpPr>
          <p:cNvPr id="38" name="Title 1"/>
          <p:cNvSpPr>
            <a:spLocks noGrp="1"/>
          </p:cNvSpPr>
          <p:nvPr>
            <p:ph type="title"/>
          </p:nvPr>
        </p:nvSpPr>
        <p:spPr>
          <a:xfrm>
            <a:off x="500034" y="142852"/>
            <a:ext cx="8229600" cy="796908"/>
          </a:xfrm>
        </p:spPr>
        <p:txBody>
          <a:bodyPr>
            <a:normAutofit/>
          </a:bodyPr>
          <a:lstStyle/>
          <a:p>
            <a:pPr algn="r"/>
            <a:r>
              <a:rPr lang="fa-IR" sz="2800" dirty="0" smtClean="0">
                <a:solidFill>
                  <a:schemeClr val="accent2">
                    <a:lumMod val="75000"/>
                  </a:schemeClr>
                </a:solidFill>
                <a:effectLst>
                  <a:outerShdw blurRad="38100" dist="38100" dir="2700000" algn="tl">
                    <a:srgbClr val="000000">
                      <a:alpha val="43137"/>
                    </a:srgbClr>
                  </a:outerShdw>
                </a:effectLst>
                <a:cs typeface="B Titr" pitchFamily="2" charset="-78"/>
              </a:rPr>
              <a:t>جمع بندی </a:t>
            </a:r>
            <a:endParaRPr lang="en-US" sz="2800" dirty="0">
              <a:solidFill>
                <a:schemeClr val="accent2">
                  <a:lumMod val="75000"/>
                </a:schemeClr>
              </a:solidFill>
              <a:effectLst>
                <a:outerShdw blurRad="38100" dist="38100" dir="2700000" algn="tl">
                  <a:srgbClr val="000000">
                    <a:alpha val="43137"/>
                  </a:srgbClr>
                </a:outerShdw>
              </a:effectLst>
              <a:cs typeface="B Titr" pitchFamily="2" charset="-78"/>
            </a:endParaRPr>
          </a:p>
        </p:txBody>
      </p:sp>
      <p:sp>
        <p:nvSpPr>
          <p:cNvPr id="39" name="Rounded Rectangle 38"/>
          <p:cNvSpPr/>
          <p:nvPr/>
        </p:nvSpPr>
        <p:spPr>
          <a:xfrm>
            <a:off x="1357290" y="857232"/>
            <a:ext cx="7632000" cy="142876"/>
          </a:xfrm>
          <a:prstGeom prst="roundRect">
            <a:avLst/>
          </a:prstGeom>
          <a:gradFill flip="none" rotWithShape="1">
            <a:gsLst>
              <a:gs pos="100000">
                <a:schemeClr val="accent2">
                  <a:lumMod val="20000"/>
                  <a:lumOff val="80000"/>
                  <a:alpha val="0"/>
                </a:schemeClr>
              </a:gs>
              <a:gs pos="100000">
                <a:schemeClr val="bg1">
                  <a:lumMod val="85000"/>
                </a:schemeClr>
              </a:gs>
              <a:gs pos="81000">
                <a:schemeClr val="accent2">
                  <a:lumMod val="40000"/>
                  <a:lumOff val="60000"/>
                </a:schemeClr>
              </a:gs>
              <a:gs pos="60000">
                <a:schemeClr val="accent2">
                  <a:lumMod val="60000"/>
                  <a:lumOff val="40000"/>
                </a:schemeClr>
              </a:gs>
              <a:gs pos="32000">
                <a:schemeClr val="accent2">
                  <a:lumMod val="75000"/>
                </a:schemeClr>
              </a:gs>
            </a:gsLst>
            <a:path path="circle">
              <a:fillToRect l="100000" t="100000"/>
            </a:path>
            <a:tileRect r="-100000" b="-100000"/>
          </a:gradFill>
          <a:ln>
            <a:noFill/>
          </a:ln>
          <a:effectLst>
            <a:outerShdw blurRad="149987" dist="250190" dir="8460000" algn="ctr">
              <a:srgbClr val="000000">
                <a:alpha val="28000"/>
              </a:srgbClr>
            </a:outerShdw>
          </a:effectLst>
        </p:spPr>
        <p:style>
          <a:lnRef idx="1">
            <a:schemeClr val="dk1"/>
          </a:lnRef>
          <a:fillRef idx="2">
            <a:schemeClr val="dk1"/>
          </a:fillRef>
          <a:effectRef idx="1">
            <a:schemeClr val="dk1"/>
          </a:effectRef>
          <a:fontRef idx="minor">
            <a:schemeClr val="dk1"/>
          </a:fontRef>
        </p:style>
        <p:txBody>
          <a:bodyPr rtlCol="0" anchor="ctr"/>
          <a:lstStyle/>
          <a:p>
            <a:r>
              <a:rPr lang="fa-IR" sz="2400" dirty="0">
                <a:solidFill>
                  <a:schemeClr val="bg1"/>
                </a:solidFill>
                <a:cs typeface="B Titr" pitchFamily="2" charset="-78"/>
              </a:rPr>
              <a:t>  </a:t>
            </a:r>
            <a:endParaRPr lang="en-US" sz="2400" dirty="0">
              <a:solidFill>
                <a:schemeClr val="bg1"/>
              </a:solidFill>
              <a:cs typeface="B Titr" pitchFamily="2" charset="-78"/>
            </a:endParaRPr>
          </a:p>
        </p:txBody>
      </p:sp>
      <p:sp>
        <p:nvSpPr>
          <p:cNvPr id="12" name="TextBox 11"/>
          <p:cNvSpPr txBox="1"/>
          <p:nvPr/>
        </p:nvSpPr>
        <p:spPr>
          <a:xfrm>
            <a:off x="1857356" y="2071678"/>
            <a:ext cx="5786478" cy="1569660"/>
          </a:xfrm>
          <a:prstGeom prst="rect">
            <a:avLst/>
          </a:prstGeom>
          <a:noFill/>
        </p:spPr>
        <p:txBody>
          <a:bodyPr wrap="square" rtlCol="0">
            <a:spAutoFit/>
          </a:bodyPr>
          <a:lstStyle/>
          <a:p>
            <a:pPr algn="ctr" rtl="1"/>
            <a:r>
              <a:rPr lang="fa-IR" sz="3200" dirty="0" smtClean="0">
                <a:solidFill>
                  <a:schemeClr val="accent6">
                    <a:lumMod val="50000"/>
                  </a:schemeClr>
                </a:solidFill>
                <a:cs typeface="B Titr" pitchFamily="2" charset="-78"/>
              </a:rPr>
              <a:t>بودجه پیشنهادی </a:t>
            </a:r>
            <a:endParaRPr lang="fa-IR" sz="3200" b="1" dirty="0" smtClean="0">
              <a:solidFill>
                <a:schemeClr val="accent6">
                  <a:lumMod val="50000"/>
                </a:schemeClr>
              </a:solidFill>
              <a:latin typeface="Times New Roman" pitchFamily="18" charset="0"/>
              <a:cs typeface="Times New Roman" pitchFamily="18" charset="0"/>
            </a:endParaRPr>
          </a:p>
          <a:p>
            <a:pPr algn="ctr" rtl="1"/>
            <a:r>
              <a:rPr lang="fa-IR" sz="3200" dirty="0" smtClean="0">
                <a:solidFill>
                  <a:schemeClr val="accent6">
                    <a:lumMod val="50000"/>
                  </a:schemeClr>
                </a:solidFill>
                <a:cs typeface="B Titr" pitchFamily="2" charset="-78"/>
              </a:rPr>
              <a:t>سال 1398</a:t>
            </a:r>
            <a:endParaRPr lang="fa-IR" sz="3200" b="1" dirty="0" smtClean="0">
              <a:solidFill>
                <a:schemeClr val="accent6">
                  <a:lumMod val="50000"/>
                </a:schemeClr>
              </a:solidFill>
              <a:latin typeface="Times New Roman" pitchFamily="18" charset="0"/>
              <a:cs typeface="Times New Roman" pitchFamily="18" charset="0"/>
            </a:endParaRPr>
          </a:p>
          <a:p>
            <a:pPr algn="ctr" rtl="1"/>
            <a:endParaRPr lang="en-US" sz="3200" b="1" dirty="0">
              <a:solidFill>
                <a:schemeClr val="accent6">
                  <a:lumMod val="50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strips(downLeft)">
                                      <p:cBhvr>
                                        <p:cTn id="7" dur="500"/>
                                        <p:tgtEl>
                                          <p:spTgt spid="3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7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06.jpg"/>
          <p:cNvPicPr>
            <a:picLocks noChangeAspect="1"/>
          </p:cNvPicPr>
          <p:nvPr/>
        </p:nvPicPr>
        <p:blipFill>
          <a:blip r:embed="rId2" cstate="print">
            <a:grayscl/>
          </a:blip>
          <a:stretch>
            <a:fillRect/>
          </a:stretch>
        </p:blipFill>
        <p:spPr>
          <a:xfrm flipV="1">
            <a:off x="0" y="0"/>
            <a:ext cx="9144000" cy="6858000"/>
          </a:xfrm>
          <a:prstGeom prst="rect">
            <a:avLst/>
          </a:prstGeom>
        </p:spPr>
      </p:pic>
      <p:sp>
        <p:nvSpPr>
          <p:cNvPr id="38" name="Title 1"/>
          <p:cNvSpPr>
            <a:spLocks noGrp="1"/>
          </p:cNvSpPr>
          <p:nvPr>
            <p:ph type="title"/>
          </p:nvPr>
        </p:nvSpPr>
        <p:spPr>
          <a:xfrm>
            <a:off x="500034" y="142852"/>
            <a:ext cx="8229600" cy="796908"/>
          </a:xfrm>
        </p:spPr>
        <p:txBody>
          <a:bodyPr>
            <a:normAutofit/>
          </a:bodyPr>
          <a:lstStyle/>
          <a:p>
            <a:pPr algn="r"/>
            <a:r>
              <a:rPr lang="fa-IR" sz="2800" b="1" dirty="0" smtClean="0">
                <a:solidFill>
                  <a:schemeClr val="accent2">
                    <a:lumMod val="75000"/>
                  </a:schemeClr>
                </a:solidFill>
                <a:effectLst>
                  <a:outerShdw blurRad="38100" dist="38100" dir="2700000" algn="tl">
                    <a:srgbClr val="000000">
                      <a:alpha val="43137"/>
                    </a:srgbClr>
                  </a:outerShdw>
                </a:effectLst>
                <a:cs typeface="B Titr" pitchFamily="2" charset="-78"/>
              </a:rPr>
              <a:t>هزینه ودرآمدحاصل ازخريد و فروش انرژي ودرآمدهای متفرقه</a:t>
            </a:r>
            <a:endParaRPr lang="en-US" sz="2800" b="1" dirty="0">
              <a:solidFill>
                <a:schemeClr val="accent2">
                  <a:lumMod val="75000"/>
                </a:schemeClr>
              </a:solidFill>
              <a:effectLst>
                <a:outerShdw blurRad="38100" dist="38100" dir="2700000" algn="tl">
                  <a:srgbClr val="000000">
                    <a:alpha val="43137"/>
                  </a:srgbClr>
                </a:outerShdw>
              </a:effectLst>
              <a:cs typeface="B Titr" pitchFamily="2" charset="-78"/>
            </a:endParaRPr>
          </a:p>
        </p:txBody>
      </p:sp>
      <p:sp>
        <p:nvSpPr>
          <p:cNvPr id="39" name="Rounded Rectangle 38"/>
          <p:cNvSpPr/>
          <p:nvPr/>
        </p:nvSpPr>
        <p:spPr>
          <a:xfrm>
            <a:off x="1357290" y="857232"/>
            <a:ext cx="7632000" cy="142876"/>
          </a:xfrm>
          <a:prstGeom prst="roundRect">
            <a:avLst/>
          </a:prstGeom>
          <a:gradFill flip="none" rotWithShape="1">
            <a:gsLst>
              <a:gs pos="100000">
                <a:schemeClr val="accent2">
                  <a:lumMod val="20000"/>
                  <a:lumOff val="80000"/>
                  <a:alpha val="0"/>
                </a:schemeClr>
              </a:gs>
              <a:gs pos="100000">
                <a:schemeClr val="bg1">
                  <a:lumMod val="85000"/>
                </a:schemeClr>
              </a:gs>
              <a:gs pos="81000">
                <a:schemeClr val="accent2">
                  <a:lumMod val="40000"/>
                  <a:lumOff val="60000"/>
                </a:schemeClr>
              </a:gs>
              <a:gs pos="60000">
                <a:schemeClr val="accent2">
                  <a:lumMod val="60000"/>
                  <a:lumOff val="40000"/>
                </a:schemeClr>
              </a:gs>
              <a:gs pos="32000">
                <a:schemeClr val="accent2">
                  <a:lumMod val="75000"/>
                </a:schemeClr>
              </a:gs>
            </a:gsLst>
            <a:path path="circle">
              <a:fillToRect l="100000" t="100000"/>
            </a:path>
            <a:tileRect r="-100000" b="-100000"/>
          </a:gradFill>
          <a:ln>
            <a:noFill/>
          </a:ln>
          <a:effectLst>
            <a:outerShdw blurRad="149987" dist="250190" dir="8460000" algn="ctr">
              <a:srgbClr val="000000">
                <a:alpha val="28000"/>
              </a:srgbClr>
            </a:outerShdw>
          </a:effectLst>
        </p:spPr>
        <p:style>
          <a:lnRef idx="1">
            <a:schemeClr val="dk1"/>
          </a:lnRef>
          <a:fillRef idx="2">
            <a:schemeClr val="dk1"/>
          </a:fillRef>
          <a:effectRef idx="1">
            <a:schemeClr val="dk1"/>
          </a:effectRef>
          <a:fontRef idx="minor">
            <a:schemeClr val="dk1"/>
          </a:fontRef>
        </p:style>
        <p:txBody>
          <a:bodyPr rtlCol="0" anchor="ctr"/>
          <a:lstStyle/>
          <a:p>
            <a:r>
              <a:rPr lang="fa-IR" sz="2400" dirty="0">
                <a:solidFill>
                  <a:schemeClr val="bg1"/>
                </a:solidFill>
                <a:cs typeface="B Titr" pitchFamily="2" charset="-78"/>
              </a:rPr>
              <a:t>  </a:t>
            </a:r>
            <a:endParaRPr lang="en-US" sz="2400" dirty="0">
              <a:solidFill>
                <a:schemeClr val="bg1"/>
              </a:solidFill>
              <a:cs typeface="B Titr" pitchFamily="2" charset="-78"/>
            </a:endParaRPr>
          </a:p>
        </p:txBody>
      </p:sp>
      <p:sp>
        <p:nvSpPr>
          <p:cNvPr id="6" name="TextBox 5"/>
          <p:cNvSpPr txBox="1"/>
          <p:nvPr/>
        </p:nvSpPr>
        <p:spPr>
          <a:xfrm>
            <a:off x="357158" y="785794"/>
            <a:ext cx="1500198" cy="276999"/>
          </a:xfrm>
          <a:prstGeom prst="rect">
            <a:avLst/>
          </a:prstGeom>
          <a:noFill/>
        </p:spPr>
        <p:txBody>
          <a:bodyPr wrap="square" rtlCol="0">
            <a:spAutoFit/>
          </a:bodyPr>
          <a:lstStyle/>
          <a:p>
            <a:r>
              <a:rPr lang="fa-IR" sz="1200" dirty="0" smtClean="0"/>
              <a:t>مبالغ به میلیون ریال</a:t>
            </a:r>
            <a:endParaRPr lang="en-US" sz="1200" dirty="0"/>
          </a:p>
        </p:txBody>
      </p:sp>
      <p:graphicFrame>
        <p:nvGraphicFramePr>
          <p:cNvPr id="7" name="Table 6"/>
          <p:cNvGraphicFramePr>
            <a:graphicFrameLocks noGrp="1"/>
          </p:cNvGraphicFramePr>
          <p:nvPr/>
        </p:nvGraphicFramePr>
        <p:xfrm>
          <a:off x="285720" y="1071544"/>
          <a:ext cx="8643998" cy="5703484"/>
        </p:xfrm>
        <a:graphic>
          <a:graphicData uri="http://schemas.openxmlformats.org/drawingml/2006/table">
            <a:tbl>
              <a:tblPr rtl="1"/>
              <a:tblGrid>
                <a:gridCol w="530432">
                  <a:extLst>
                    <a:ext uri="{9D8B030D-6E8A-4147-A177-3AD203B41FA5}">
                      <a16:colId xmlns:a16="http://schemas.microsoft.com/office/drawing/2014/main" val="20000"/>
                    </a:ext>
                  </a:extLst>
                </a:gridCol>
                <a:gridCol w="3696702">
                  <a:extLst>
                    <a:ext uri="{9D8B030D-6E8A-4147-A177-3AD203B41FA5}">
                      <a16:colId xmlns:a16="http://schemas.microsoft.com/office/drawing/2014/main" val="20001"/>
                    </a:ext>
                  </a:extLst>
                </a:gridCol>
                <a:gridCol w="718123">
                  <a:extLst>
                    <a:ext uri="{9D8B030D-6E8A-4147-A177-3AD203B41FA5}">
                      <a16:colId xmlns:a16="http://schemas.microsoft.com/office/drawing/2014/main" val="20002"/>
                    </a:ext>
                  </a:extLst>
                </a:gridCol>
                <a:gridCol w="693642">
                  <a:extLst>
                    <a:ext uri="{9D8B030D-6E8A-4147-A177-3AD203B41FA5}">
                      <a16:colId xmlns:a16="http://schemas.microsoft.com/office/drawing/2014/main" val="20003"/>
                    </a:ext>
                  </a:extLst>
                </a:gridCol>
                <a:gridCol w="728324">
                  <a:extLst>
                    <a:ext uri="{9D8B030D-6E8A-4147-A177-3AD203B41FA5}">
                      <a16:colId xmlns:a16="http://schemas.microsoft.com/office/drawing/2014/main" val="20004"/>
                    </a:ext>
                  </a:extLst>
                </a:gridCol>
                <a:gridCol w="791566">
                  <a:extLst>
                    <a:ext uri="{9D8B030D-6E8A-4147-A177-3AD203B41FA5}">
                      <a16:colId xmlns:a16="http://schemas.microsoft.com/office/drawing/2014/main" val="20005"/>
                    </a:ext>
                  </a:extLst>
                </a:gridCol>
                <a:gridCol w="767086">
                  <a:extLst>
                    <a:ext uri="{9D8B030D-6E8A-4147-A177-3AD203B41FA5}">
                      <a16:colId xmlns:a16="http://schemas.microsoft.com/office/drawing/2014/main" val="20006"/>
                    </a:ext>
                  </a:extLst>
                </a:gridCol>
                <a:gridCol w="718123">
                  <a:extLst>
                    <a:ext uri="{9D8B030D-6E8A-4147-A177-3AD203B41FA5}">
                      <a16:colId xmlns:a16="http://schemas.microsoft.com/office/drawing/2014/main" val="20007"/>
                    </a:ext>
                  </a:extLst>
                </a:gridCol>
              </a:tblGrid>
              <a:tr h="324249">
                <a:tc>
                  <a:txBody>
                    <a:bodyPr/>
                    <a:lstStyle/>
                    <a:p>
                      <a:pPr algn="ctr" rtl="1" fontAlgn="ctr"/>
                      <a:r>
                        <a:rPr lang="fa-IR" sz="1200" b="1" i="0" u="none" strike="noStrike">
                          <a:latin typeface="Zar"/>
                        </a:rPr>
                        <a:t>رديف</a:t>
                      </a:r>
                    </a:p>
                  </a:txBody>
                  <a:tcPr marL="0" marR="0" marT="0" marB="0" vert="vert27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1" fontAlgn="ctr"/>
                      <a:r>
                        <a:rPr lang="fa-IR" sz="1200" b="1" i="0" u="none" strike="noStrike">
                          <a:latin typeface="Zar"/>
                        </a:rPr>
                        <a:t>شرح</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1" fontAlgn="ctr"/>
                      <a:r>
                        <a:rPr lang="fa-IR" sz="1200" b="1" i="0" u="none" strike="noStrike">
                          <a:latin typeface="Zar"/>
                        </a:rPr>
                        <a:t>مصوب سال قبل (1396 )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1" fontAlgn="ctr"/>
                      <a:r>
                        <a:rPr lang="fa-IR" sz="1200" b="1" i="0" u="none" strike="noStrike">
                          <a:latin typeface="Zar"/>
                        </a:rPr>
                        <a:t>عملكرد سال قبل (1396)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1" fontAlgn="ctr"/>
                      <a:r>
                        <a:rPr lang="fa-IR" sz="1200" b="1" i="0" u="none" strike="noStrike">
                          <a:latin typeface="Zar"/>
                        </a:rPr>
                        <a:t>مصوب سال جاري (1397)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1" fontAlgn="ctr"/>
                      <a:r>
                        <a:rPr lang="fa-IR" sz="1200" b="1" i="0" u="none" strike="noStrike">
                          <a:latin typeface="Zar"/>
                        </a:rPr>
                        <a:t>عملكرد8  ماهه سال جاري (1397 )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1" fontAlgn="ctr"/>
                      <a:r>
                        <a:rPr lang="fa-IR" sz="1200" b="1" i="0" u="none" strike="noStrike">
                          <a:latin typeface="Zar"/>
                        </a:rPr>
                        <a:t>بودجه اصلاحي (1397)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1" fontAlgn="ctr"/>
                      <a:r>
                        <a:rPr lang="fa-IR" sz="1200" b="1" i="0" u="none" strike="noStrike" dirty="0">
                          <a:latin typeface="Zar"/>
                        </a:rPr>
                        <a:t>پيشنهاد سال آتي (1398)</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0"/>
                  </a:ext>
                </a:extLst>
              </a:tr>
              <a:tr h="177324">
                <a:tc>
                  <a:txBody>
                    <a:bodyPr/>
                    <a:lstStyle/>
                    <a:p>
                      <a:pPr algn="l" rtl="1" fontAlgn="b"/>
                      <a:r>
                        <a:rPr lang="en-US" sz="1200" b="1" i="0" u="none" strike="noStrike">
                          <a:latin typeface="Zar"/>
                        </a:rPr>
                        <a:t> </a:t>
                      </a:r>
                    </a:p>
                  </a:txBody>
                  <a:tcPr marL="0" marR="0" marT="0"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r" rtl="1" fontAlgn="ctr"/>
                      <a:r>
                        <a:rPr lang="fa-IR" sz="1200" b="1" i="0" u="none" strike="noStrike">
                          <a:latin typeface="Zar"/>
                        </a:rPr>
                        <a:t>آمارخريد و توليد و فروش انرژي (ميليون كيلووات  ساعت)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rtl="1" fontAlgn="ctr"/>
                      <a:r>
                        <a:rPr lang="en-US" sz="1200" b="1" i="0" u="none" strike="noStrike">
                          <a:latin typeface="Zar"/>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rtl="1" fontAlgn="ctr"/>
                      <a:r>
                        <a:rPr lang="en-US" sz="1200" b="1" i="0" u="none" strike="noStrike">
                          <a:latin typeface="Zar"/>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rtl="1" fontAlgn="ctr"/>
                      <a:r>
                        <a:rPr lang="en-US" sz="1200" b="1" i="0" u="none" strike="noStrike">
                          <a:latin typeface="Zar"/>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rtl="1" fontAlgn="ctr"/>
                      <a:r>
                        <a:rPr lang="en-US" sz="1200" b="1" i="0" u="none" strike="noStrike">
                          <a:latin typeface="Zar"/>
                        </a:rPr>
                        <a:t>_</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rtl="1" fontAlgn="ctr"/>
                      <a:r>
                        <a:rPr lang="en-US" sz="1200" b="1" i="0" u="none" strike="noStrike">
                          <a:latin typeface="Zar"/>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rtl="1" fontAlgn="ctr"/>
                      <a:r>
                        <a:rPr lang="en-US" sz="1200" b="1" i="0" u="none" strike="noStrike" dirty="0">
                          <a:latin typeface="Zar"/>
                        </a:rPr>
                        <a:t>-</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0001"/>
                  </a:ext>
                </a:extLst>
              </a:tr>
              <a:tr h="249097">
                <a:tc>
                  <a:txBody>
                    <a:bodyPr/>
                    <a:lstStyle/>
                    <a:p>
                      <a:pPr algn="ctr" rtl="1" fontAlgn="ctr"/>
                      <a:r>
                        <a:rPr lang="en-US" sz="1200" b="1" i="0" u="none" strike="noStrike">
                          <a:latin typeface="Zar"/>
                        </a:rPr>
                        <a:t>1</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1" fontAlgn="ctr"/>
                      <a:r>
                        <a:rPr lang="fa-IR" sz="1200" b="1" i="0" u="none" strike="noStrike">
                          <a:latin typeface="Zar"/>
                        </a:rPr>
                        <a:t>انرژي تحويلي درب توزيع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en-US" sz="1200" b="1" i="0" u="none" strike="noStrike">
                          <a:latin typeface="Zar"/>
                        </a:rPr>
                        <a:t>14,296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200" b="1" i="0" u="none" strike="noStrike">
                          <a:latin typeface="Zar"/>
                        </a:rPr>
                        <a:t>14,473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200" b="1" i="0" u="none" strike="noStrike">
                          <a:latin typeface="Zar"/>
                        </a:rPr>
                        <a:t>16,185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200" b="1" i="0" u="none" strike="noStrike">
                          <a:latin typeface="Zar"/>
                        </a:rPr>
                        <a:t>10,081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200" b="1" i="0" u="none" strike="noStrike">
                          <a:latin typeface="Zar"/>
                        </a:rPr>
                        <a:t>15,052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200" b="1" i="0" u="none" strike="noStrike" dirty="0">
                          <a:latin typeface="Zar"/>
                        </a:rPr>
                        <a:t>15,729</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49097">
                <a:tc>
                  <a:txBody>
                    <a:bodyPr/>
                    <a:lstStyle/>
                    <a:p>
                      <a:pPr algn="ctr" rtl="1" fontAlgn="ctr"/>
                      <a:r>
                        <a:rPr lang="en-US" sz="1200" b="1" i="0" u="none" strike="noStrike">
                          <a:latin typeface="Zar"/>
                        </a:rPr>
                        <a:t>5</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r" rtl="1" fontAlgn="ctr"/>
                      <a:r>
                        <a:rPr lang="fa-IR" sz="1200" b="1" i="0" u="none" strike="noStrike">
                          <a:latin typeface="Zar"/>
                        </a:rPr>
                        <a:t>جمع انرژي تحويلي به شبكه (جمع رديفهاي 1،2،3،4)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rtl="1" fontAlgn="ctr"/>
                      <a:r>
                        <a:rPr lang="en-US" sz="1200" b="1" i="0" u="none" strike="noStrike">
                          <a:latin typeface="Zar"/>
                        </a:rPr>
                        <a:t>14,296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rtl="1" fontAlgn="ctr"/>
                      <a:r>
                        <a:rPr lang="en-US" sz="1200" b="1" i="0" u="none" strike="noStrike">
                          <a:latin typeface="Zar"/>
                        </a:rPr>
                        <a:t>14,473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rtl="1" fontAlgn="ctr"/>
                      <a:r>
                        <a:rPr lang="en-US" sz="1200" b="1" i="0" u="none" strike="noStrike">
                          <a:latin typeface="Zar"/>
                        </a:rPr>
                        <a:t>16,185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rtl="1" fontAlgn="ctr"/>
                      <a:r>
                        <a:rPr lang="en-US" sz="1200" b="1" i="0" u="none" strike="noStrike">
                          <a:latin typeface="Zar"/>
                        </a:rPr>
                        <a:t>10,081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rtl="1" fontAlgn="ctr"/>
                      <a:r>
                        <a:rPr lang="en-US" sz="1200" b="1" i="0" u="none" strike="noStrike">
                          <a:latin typeface="Zar"/>
                        </a:rPr>
                        <a:t>15,052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rtl="1" fontAlgn="ctr"/>
                      <a:r>
                        <a:rPr lang="en-US" sz="1200" b="1" i="0" u="none" strike="noStrike" dirty="0">
                          <a:latin typeface="Zar"/>
                        </a:rPr>
                        <a:t>15,729</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extLst>
                  <a:ext uri="{0D108BD9-81ED-4DB2-BD59-A6C34878D82A}">
                    <a16:rowId xmlns:a16="http://schemas.microsoft.com/office/drawing/2014/main" val="10003"/>
                  </a:ext>
                </a:extLst>
              </a:tr>
              <a:tr h="249097">
                <a:tc>
                  <a:txBody>
                    <a:bodyPr/>
                    <a:lstStyle/>
                    <a:p>
                      <a:pPr algn="ctr" rtl="1" fontAlgn="ctr"/>
                      <a:r>
                        <a:rPr lang="en-US" sz="1200" b="1" i="0" u="none" strike="noStrike">
                          <a:latin typeface="Zar"/>
                        </a:rPr>
                        <a:t>6</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1" fontAlgn="ctr"/>
                      <a:r>
                        <a:rPr lang="fa-IR" sz="1000" b="1" i="0" u="none" strike="noStrike" dirty="0">
                          <a:latin typeface="Zar"/>
                        </a:rPr>
                        <a:t>فروش انرژي (باروشنايي معابر) به مشترکين روي شبکه فشار متوسط و پايين تر</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en-US" sz="1200" b="1" i="0" u="none" strike="noStrike">
                          <a:latin typeface="Zar"/>
                        </a:rPr>
                        <a:t>12,152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200" b="1" i="0" u="none" strike="noStrike">
                          <a:latin typeface="Zar"/>
                        </a:rPr>
                        <a:t>12,167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200" b="1" i="0" u="none" strike="noStrike">
                          <a:latin typeface="Zar"/>
                        </a:rPr>
                        <a:t>13,607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200" b="1" i="0" u="none" strike="noStrike">
                          <a:latin typeface="Zar"/>
                        </a:rPr>
                        <a:t>8,653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200" b="1" i="0" u="none" strike="noStrike">
                          <a:latin typeface="Zar"/>
                        </a:rPr>
                        <a:t>12,794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200" b="1" i="0" u="none" strike="noStrike" dirty="0">
                          <a:latin typeface="Zar"/>
                        </a:rPr>
                        <a:t>13,449</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249097">
                <a:tc>
                  <a:txBody>
                    <a:bodyPr/>
                    <a:lstStyle/>
                    <a:p>
                      <a:pPr algn="ctr" rtl="1" fontAlgn="ctr"/>
                      <a:r>
                        <a:rPr lang="en-US" sz="1200" b="1" i="0" u="none" strike="noStrike">
                          <a:latin typeface="Zar"/>
                        </a:rPr>
                        <a:t>7</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r" rtl="1" fontAlgn="ctr"/>
                      <a:r>
                        <a:rPr lang="fa-IR" sz="1200" b="1" i="0" u="none" strike="noStrike">
                          <a:latin typeface="Zar"/>
                        </a:rPr>
                        <a:t>جمع فروش انرژي ( رديف6)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rtl="1" fontAlgn="ctr"/>
                      <a:r>
                        <a:rPr lang="en-US" sz="1200" b="1" i="0" u="none" strike="noStrike">
                          <a:latin typeface="Zar"/>
                        </a:rPr>
                        <a:t>12,152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rtl="1" fontAlgn="ctr"/>
                      <a:r>
                        <a:rPr lang="en-US" sz="1200" b="1" i="0" u="none" strike="noStrike">
                          <a:latin typeface="Zar"/>
                        </a:rPr>
                        <a:t>12,167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rtl="1" fontAlgn="ctr"/>
                      <a:r>
                        <a:rPr lang="en-US" sz="1200" b="1" i="0" u="none" strike="noStrike">
                          <a:latin typeface="Zar"/>
                        </a:rPr>
                        <a:t>13,607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rtl="1" fontAlgn="ctr"/>
                      <a:r>
                        <a:rPr lang="en-US" sz="1200" b="1" i="0" u="none" strike="noStrike">
                          <a:latin typeface="Zar"/>
                        </a:rPr>
                        <a:t>8,653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rtl="1" fontAlgn="ctr"/>
                      <a:r>
                        <a:rPr lang="en-US" sz="1200" b="1" i="0" u="none" strike="noStrike">
                          <a:latin typeface="Zar"/>
                        </a:rPr>
                        <a:t>12,794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rtl="1" fontAlgn="ctr"/>
                      <a:r>
                        <a:rPr lang="en-US" sz="1200" b="1" i="0" u="none" strike="noStrike" dirty="0">
                          <a:latin typeface="Zar"/>
                        </a:rPr>
                        <a:t>13,449</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extLst>
                  <a:ext uri="{0D108BD9-81ED-4DB2-BD59-A6C34878D82A}">
                    <a16:rowId xmlns:a16="http://schemas.microsoft.com/office/drawing/2014/main" val="10005"/>
                  </a:ext>
                </a:extLst>
              </a:tr>
              <a:tr h="219543">
                <a:tc>
                  <a:txBody>
                    <a:bodyPr/>
                    <a:lstStyle/>
                    <a:p>
                      <a:pPr algn="ctr" rtl="1" fontAlgn="ctr"/>
                      <a:r>
                        <a:rPr lang="en-US" sz="1200" b="1" i="0" u="none" strike="noStrike">
                          <a:latin typeface="Zar"/>
                        </a:rPr>
                        <a:t>8</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1" fontAlgn="ctr"/>
                      <a:r>
                        <a:rPr lang="fa-IR" sz="1200" b="1" i="0" u="none" strike="noStrike">
                          <a:latin typeface="Zar"/>
                        </a:rPr>
                        <a:t>ميزان  تلفات توزيع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en-US" sz="1200" b="1" i="0" u="none" strike="noStrike">
                          <a:latin typeface="Zar"/>
                        </a:rPr>
                        <a:t>2,144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200" b="1" i="0" u="none" strike="noStrike">
                          <a:latin typeface="Zar"/>
                        </a:rPr>
                        <a:t>2,306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200" b="1" i="0" u="none" strike="noStrike">
                          <a:latin typeface="Zar"/>
                        </a:rPr>
                        <a:t>2,578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200" b="1" i="0" u="none" strike="noStrike">
                          <a:latin typeface="Zar"/>
                        </a:rPr>
                        <a:t>1,428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200" b="1" i="0" u="none" strike="noStrike">
                          <a:latin typeface="Zar"/>
                        </a:rPr>
                        <a:t>2,258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200" b="1" i="0" u="none" strike="noStrike" dirty="0">
                          <a:latin typeface="Zar"/>
                        </a:rPr>
                        <a:t>2,281</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219543">
                <a:tc>
                  <a:txBody>
                    <a:bodyPr/>
                    <a:lstStyle/>
                    <a:p>
                      <a:pPr algn="ctr" rtl="1" fontAlgn="ctr"/>
                      <a:r>
                        <a:rPr lang="en-US" sz="1200" b="1" i="0" u="none" strike="noStrike">
                          <a:latin typeface="Zar"/>
                        </a:rPr>
                        <a:t>9</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1" fontAlgn="ctr"/>
                      <a:r>
                        <a:rPr lang="fa-IR" sz="1200" b="1" i="0" u="none" strike="noStrike">
                          <a:latin typeface="Zar"/>
                        </a:rPr>
                        <a:t>درصد کل تلفات توزيع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en-US" sz="1200" b="1" i="0" u="none" strike="noStrike">
                          <a:latin typeface="Zar"/>
                        </a:rPr>
                        <a:t>15.0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200" b="1" i="0" u="none" strike="noStrike">
                          <a:latin typeface="Zar"/>
                        </a:rPr>
                        <a:t>15.93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200" b="1" i="0" u="none" strike="noStrike">
                          <a:latin typeface="Zar"/>
                        </a:rPr>
                        <a:t>15.9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200" b="1" i="0" u="none" strike="noStrike">
                          <a:latin typeface="Zar"/>
                        </a:rPr>
                        <a:t>14.17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200" b="1" i="0" u="none" strike="noStrike">
                          <a:latin typeface="Zar"/>
                        </a:rPr>
                        <a:t>15.00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200" b="1" i="0" u="none" strike="noStrike" dirty="0">
                          <a:latin typeface="Zar"/>
                        </a:rPr>
                        <a:t>14.50</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249097">
                <a:tc>
                  <a:txBody>
                    <a:bodyPr/>
                    <a:lstStyle/>
                    <a:p>
                      <a:pPr algn="ctr" rtl="1" fontAlgn="ctr"/>
                      <a:r>
                        <a:rPr lang="en-US" sz="1200" b="1" i="0" u="none" strike="noStrike">
                          <a:latin typeface="Zar"/>
                        </a:rPr>
                        <a:t>12</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r" rtl="1" fontAlgn="ctr"/>
                      <a:r>
                        <a:rPr lang="fa-IR" sz="1200" b="1" i="0" u="none" strike="noStrike">
                          <a:latin typeface="Zar"/>
                        </a:rPr>
                        <a:t> درآمدو هزينه (ميليون ريال)</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rtl="1" fontAlgn="ctr"/>
                      <a:r>
                        <a:rPr lang="en-US" sz="1200" b="1" i="0" u="none" strike="noStrike">
                          <a:latin typeface="Zar"/>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rtl="1" fontAlgn="ctr"/>
                      <a:r>
                        <a:rPr lang="en-US" sz="1200" b="1" i="0" u="none" strike="noStrike">
                          <a:latin typeface="Zar"/>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rtl="1" fontAlgn="ctr"/>
                      <a:r>
                        <a:rPr lang="en-US" sz="1200" b="1" i="0" u="none" strike="noStrike">
                          <a:latin typeface="Zar"/>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rtl="1" fontAlgn="ctr"/>
                      <a:r>
                        <a:rPr lang="en-US" sz="1200" b="1" i="0" u="none" strike="noStrike">
                          <a:latin typeface="Zar"/>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rtl="1" fontAlgn="ctr"/>
                      <a:r>
                        <a:rPr lang="en-US" sz="1200" b="1" i="0" u="none" strike="noStrike">
                          <a:latin typeface="Zar"/>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rtl="1" fontAlgn="ctr"/>
                      <a:r>
                        <a:rPr lang="en-US" sz="1200" b="1" i="0" u="none" strike="noStrike" dirty="0">
                          <a:latin typeface="Zar"/>
                        </a:rPr>
                        <a:t>-</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0008"/>
                  </a:ext>
                </a:extLst>
              </a:tr>
              <a:tr h="223765">
                <a:tc>
                  <a:txBody>
                    <a:bodyPr/>
                    <a:lstStyle/>
                    <a:p>
                      <a:pPr algn="ctr" rtl="1" fontAlgn="ctr"/>
                      <a:r>
                        <a:rPr lang="en-US" sz="1200" b="1" i="0" u="none" strike="noStrike">
                          <a:latin typeface="Zar"/>
                        </a:rPr>
                        <a:t>13</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1" fontAlgn="ctr"/>
                      <a:r>
                        <a:rPr lang="fa-IR" sz="1200" b="1" i="0" u="none" strike="noStrike">
                          <a:latin typeface="Zar"/>
                        </a:rPr>
                        <a:t>دريافتي حاصل ازفروش برق به مشتركين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en-US" sz="1200" b="1" i="0" u="none" strike="noStrike">
                          <a:latin typeface="Zar"/>
                        </a:rPr>
                        <a:t>10,195,893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200" b="1" i="0" u="none" strike="noStrike">
                          <a:latin typeface="Zar"/>
                        </a:rPr>
                        <a:t>10,978,675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200" b="1" i="0" u="none" strike="noStrike">
                          <a:latin typeface="Zar"/>
                        </a:rPr>
                        <a:t>13,277,146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200" b="1" i="0" u="none" strike="noStrike">
                          <a:latin typeface="Zar"/>
                        </a:rPr>
                        <a:t>8,575,123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200" b="1" i="0" u="none" strike="noStrike">
                          <a:latin typeface="Zar"/>
                        </a:rPr>
                        <a:t>12,678,458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200" b="1" i="0" u="none" strike="noStrike" dirty="0">
                          <a:latin typeface="Zar"/>
                        </a:rPr>
                        <a:t>13,327,595</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223765">
                <a:tc>
                  <a:txBody>
                    <a:bodyPr/>
                    <a:lstStyle/>
                    <a:p>
                      <a:pPr algn="ctr" rtl="1" fontAlgn="ctr"/>
                      <a:r>
                        <a:rPr lang="en-US" sz="1200" b="1" i="0" u="none" strike="noStrike">
                          <a:latin typeface="Zar"/>
                        </a:rPr>
                        <a:t>14</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rtl="1" fontAlgn="ctr"/>
                      <a:r>
                        <a:rPr lang="fa-IR" sz="1200" b="1" i="0" u="none" strike="noStrike">
                          <a:latin typeface="Zar"/>
                        </a:rPr>
                        <a:t>متوسط نرخ حاصل ازفروش برق به مشتركين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rtl="1" fontAlgn="ctr"/>
                      <a:r>
                        <a:rPr lang="en-US" sz="1200" b="1" i="0" u="none" strike="noStrike">
                          <a:latin typeface="Zar"/>
                        </a:rPr>
                        <a:t>839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rtl="1" fontAlgn="ctr"/>
                      <a:r>
                        <a:rPr lang="en-US" sz="1200" b="1" i="0" u="none" strike="noStrike">
                          <a:latin typeface="Zar"/>
                        </a:rPr>
                        <a:t>902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rtl="1" fontAlgn="ctr"/>
                      <a:r>
                        <a:rPr lang="en-US" sz="1200" b="1" i="0" u="none" strike="noStrike">
                          <a:latin typeface="Zar"/>
                        </a:rPr>
                        <a:t>976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rtl="1" fontAlgn="ctr"/>
                      <a:r>
                        <a:rPr lang="en-US" sz="1200" b="1" i="0" u="none" strike="noStrike">
                          <a:latin typeface="Zar"/>
                        </a:rPr>
                        <a:t>991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rtl="1" fontAlgn="ctr"/>
                      <a:r>
                        <a:rPr lang="en-US" sz="1200" b="1" i="0" u="none" strike="noStrike">
                          <a:latin typeface="Zar"/>
                        </a:rPr>
                        <a:t>991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rtl="1" fontAlgn="ctr"/>
                      <a:r>
                        <a:rPr lang="en-US" sz="1200" b="1" i="0" u="none" strike="noStrike" dirty="0">
                          <a:latin typeface="Zar"/>
                        </a:rPr>
                        <a:t>991</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10"/>
                  </a:ext>
                </a:extLst>
              </a:tr>
              <a:tr h="305866">
                <a:tc>
                  <a:txBody>
                    <a:bodyPr/>
                    <a:lstStyle/>
                    <a:p>
                      <a:pPr algn="ctr" rtl="1" fontAlgn="ctr"/>
                      <a:r>
                        <a:rPr lang="en-US" sz="1200" b="1" i="0" u="none" strike="noStrike">
                          <a:latin typeface="Zar"/>
                        </a:rPr>
                        <a:t>15</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1" fontAlgn="ctr"/>
                      <a:r>
                        <a:rPr lang="fa-IR" sz="1200" b="1" i="0" u="none" strike="noStrike">
                          <a:latin typeface="Zar"/>
                        </a:rPr>
                        <a:t>درآمد حاصل از مابه التفاوت دريافتي  (كمك دولت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en-US" sz="1200" b="1" i="0" u="none" strike="noStrike">
                          <a:latin typeface="Zar"/>
                        </a:rPr>
                        <a:t>2,289,009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200" b="1" i="0" u="none" strike="noStrike">
                          <a:latin typeface="Zar"/>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200" b="1" i="0" u="none" strike="noStrike">
                          <a:latin typeface="Zar"/>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200" b="1" i="0" u="none" strike="noStrike">
                          <a:latin typeface="Zar"/>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200" b="1" i="0" u="none" strike="noStrike">
                          <a:latin typeface="Zar"/>
                        </a:rPr>
                        <a:t>501,485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200" b="1" i="0" u="none" strike="noStrike" dirty="0">
                          <a:latin typeface="Zar"/>
                        </a:rPr>
                        <a:t>2,317,970</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1"/>
                  </a:ext>
                </a:extLst>
              </a:tr>
              <a:tr h="285752">
                <a:tc>
                  <a:txBody>
                    <a:bodyPr/>
                    <a:lstStyle/>
                    <a:p>
                      <a:pPr algn="ctr" rtl="1" fontAlgn="ctr"/>
                      <a:r>
                        <a:rPr lang="en-US" sz="1200" b="1" i="0" u="none" strike="noStrike">
                          <a:latin typeface="Zar"/>
                        </a:rPr>
                        <a:t>16</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rtl="1" fontAlgn="ctr"/>
                      <a:r>
                        <a:rPr lang="fa-IR" sz="1200" b="1" i="0" u="none" strike="noStrike">
                          <a:latin typeface="Zar"/>
                        </a:rPr>
                        <a:t> متوسط نرخ حاصل از مابه التفاوت دريافتي(كمك دولت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rtl="1" fontAlgn="ctr"/>
                      <a:r>
                        <a:rPr lang="en-US" sz="1200" b="1" i="0" u="none" strike="noStrike">
                          <a:latin typeface="Zar"/>
                        </a:rPr>
                        <a:t>188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rtl="1" fontAlgn="ctr"/>
                      <a:r>
                        <a:rPr lang="en-US" sz="1200" b="1" i="0" u="none" strike="noStrike">
                          <a:latin typeface="Zar"/>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rtl="1" fontAlgn="ctr"/>
                      <a:r>
                        <a:rPr lang="en-US" sz="1200" b="1" i="0" u="none" strike="noStrike">
                          <a:latin typeface="Zar"/>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rtl="1" fontAlgn="ctr"/>
                      <a:r>
                        <a:rPr lang="en-US" sz="1200" b="1" i="0" u="none" strike="noStrike">
                          <a:latin typeface="Zar"/>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rtl="1" fontAlgn="ctr"/>
                      <a:r>
                        <a:rPr lang="en-US" sz="1200" b="1" i="0" u="none" strike="noStrike">
                          <a:latin typeface="Zar"/>
                        </a:rPr>
                        <a:t>39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rtl="1" fontAlgn="ctr"/>
                      <a:r>
                        <a:rPr lang="en-US" sz="1200" b="1" i="0" u="none" strike="noStrike" dirty="0">
                          <a:latin typeface="Zar"/>
                        </a:rPr>
                        <a:t>172</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12"/>
                  </a:ext>
                </a:extLst>
              </a:tr>
              <a:tr h="223765">
                <a:tc>
                  <a:txBody>
                    <a:bodyPr/>
                    <a:lstStyle/>
                    <a:p>
                      <a:pPr algn="ctr" rtl="1" fontAlgn="ctr"/>
                      <a:r>
                        <a:rPr lang="en-US" sz="1200" b="1" i="0" u="none" strike="noStrike">
                          <a:latin typeface="Zar"/>
                        </a:rPr>
                        <a:t>17</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1" fontAlgn="ctr"/>
                      <a:r>
                        <a:rPr lang="fa-IR" sz="1200" b="1" i="0" u="none" strike="noStrike">
                          <a:latin typeface="Zar"/>
                        </a:rPr>
                        <a:t>ساير درآمدهاي عملياتي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en-US" sz="1200" b="1" i="0" u="none" strike="noStrike">
                          <a:latin typeface="Zar"/>
                        </a:rPr>
                        <a:t>65,000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200" b="1" i="0" u="none" strike="noStrike">
                          <a:latin typeface="Zar"/>
                        </a:rPr>
                        <a:t>107,594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200" b="1" i="0" u="none" strike="noStrike">
                          <a:latin typeface="Zar"/>
                        </a:rPr>
                        <a:t>85,000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200" b="1" i="0" u="none" strike="noStrike">
                          <a:latin typeface="Zar"/>
                        </a:rPr>
                        <a:t>89,821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200" b="1" i="0" u="none" strike="noStrike">
                          <a:latin typeface="Zar"/>
                        </a:rPr>
                        <a:t>110,000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200" b="1" i="0" u="none" strike="noStrike" dirty="0">
                          <a:latin typeface="Zar"/>
                        </a:rPr>
                        <a:t>120,000</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3"/>
                  </a:ext>
                </a:extLst>
              </a:tr>
              <a:tr h="236430">
                <a:tc>
                  <a:txBody>
                    <a:bodyPr/>
                    <a:lstStyle/>
                    <a:p>
                      <a:pPr algn="ctr" rtl="1" fontAlgn="ctr"/>
                      <a:r>
                        <a:rPr lang="en-US" sz="1200" b="1" i="0" u="none" strike="noStrike">
                          <a:latin typeface="Zar"/>
                        </a:rPr>
                        <a:t>18</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1" fontAlgn="ctr"/>
                      <a:r>
                        <a:rPr lang="fa-IR" sz="1200" b="1" i="0" u="none" strike="noStrike">
                          <a:latin typeface="Zar"/>
                        </a:rPr>
                        <a:t>درآمدهاي غير عملياتي</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en-US" sz="1200" b="1" i="0" u="none" strike="noStrike">
                          <a:latin typeface="Zar"/>
                        </a:rPr>
                        <a:t>25,000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200" b="1" i="0" u="none" strike="noStrike">
                          <a:latin typeface="Zar"/>
                        </a:rPr>
                        <a:t>25,952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200" b="1" i="0" u="none" strike="noStrike">
                          <a:latin typeface="Zar"/>
                        </a:rPr>
                        <a:t>30,000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200" b="1" i="0" u="none" strike="noStrike">
                          <a:latin typeface="Zar"/>
                        </a:rPr>
                        <a:t>23,631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200" b="1" i="0" u="none" strike="noStrike">
                          <a:latin typeface="Zar"/>
                        </a:rPr>
                        <a:t>30,000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200" b="1" i="0" u="none" strike="noStrike" dirty="0">
                          <a:latin typeface="Zar"/>
                        </a:rPr>
                        <a:t>35,000</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4"/>
                  </a:ext>
                </a:extLst>
              </a:tr>
              <a:tr h="254185">
                <a:tc>
                  <a:txBody>
                    <a:bodyPr/>
                    <a:lstStyle/>
                    <a:p>
                      <a:pPr algn="ctr" rtl="1" fontAlgn="ctr"/>
                      <a:r>
                        <a:rPr lang="en-US" sz="1200" b="1" i="0" u="none" strike="noStrike">
                          <a:latin typeface="Zar"/>
                        </a:rPr>
                        <a:t>19</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1" fontAlgn="ctr"/>
                      <a:r>
                        <a:rPr lang="fa-IR" sz="1000" b="1" i="0" u="none" strike="noStrike" dirty="0">
                          <a:latin typeface="Zar"/>
                        </a:rPr>
                        <a:t>ساير دريافتي ها (ماده 90 قانون اجراي سياست هاي اصل 44 و تبصره 2 ماده 101 قانون برنامه پنجم )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200" b="1" i="0" u="none" strike="noStrike">
                          <a:latin typeface="Zar"/>
                        </a:rPr>
                        <a:t>2,468,660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200" b="1" i="0" u="none" strike="noStrike">
                          <a:latin typeface="Zar"/>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200" b="1" i="0" u="none" strike="noStrike">
                          <a:latin typeface="Zar"/>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200" b="1" i="0" u="none" strike="noStrike">
                          <a:latin typeface="Zar"/>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200" b="1" i="0" u="none" strike="noStrike">
                          <a:latin typeface="Zar"/>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200" b="1" i="0" u="none" strike="noStrike" dirty="0">
                          <a:latin typeface="Zar"/>
                        </a:rPr>
                        <a:t> </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5"/>
                  </a:ext>
                </a:extLst>
              </a:tr>
              <a:tr h="223765">
                <a:tc>
                  <a:txBody>
                    <a:bodyPr/>
                    <a:lstStyle/>
                    <a:p>
                      <a:pPr algn="ctr" rtl="1" fontAlgn="ctr"/>
                      <a:r>
                        <a:rPr lang="en-US" sz="1200" b="1" i="0" u="none" strike="noStrike">
                          <a:latin typeface="Zar"/>
                        </a:rPr>
                        <a:t>20</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r" rtl="1" fontAlgn="ctr"/>
                      <a:r>
                        <a:rPr lang="fa-IR" sz="1200" b="1" i="0" u="none" strike="noStrike">
                          <a:latin typeface="Zar"/>
                        </a:rPr>
                        <a:t>جمع درآمدها (رديف هاي 13،15،17،18،19)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rtl="1" fontAlgn="ctr"/>
                      <a:r>
                        <a:rPr lang="en-US" sz="1200" b="1" i="0" u="none" strike="noStrike">
                          <a:latin typeface="Zar"/>
                        </a:rPr>
                        <a:t>15,043,562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rtl="1" fontAlgn="ctr"/>
                      <a:r>
                        <a:rPr lang="en-US" sz="1200" b="1" i="0" u="none" strike="noStrike">
                          <a:latin typeface="Zar"/>
                        </a:rPr>
                        <a:t>9,825,436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rtl="1" fontAlgn="ctr"/>
                      <a:r>
                        <a:rPr lang="en-US" sz="1200" b="1" i="0" u="none" strike="noStrike">
                          <a:latin typeface="Zar"/>
                        </a:rPr>
                        <a:t>13,392,146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rtl="1" fontAlgn="ctr"/>
                      <a:r>
                        <a:rPr lang="en-US" sz="1200" b="1" i="0" u="none" strike="noStrike">
                          <a:latin typeface="Zar"/>
                        </a:rPr>
                        <a:t>8,664,944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rtl="1" fontAlgn="ctr"/>
                      <a:r>
                        <a:rPr lang="en-US" sz="1200" b="1" i="0" u="none" strike="noStrike">
                          <a:latin typeface="Zar"/>
                        </a:rPr>
                        <a:t>13,289,943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rtl="1" fontAlgn="ctr"/>
                      <a:r>
                        <a:rPr lang="en-US" sz="1200" b="1" i="0" u="none" strike="noStrike" dirty="0">
                          <a:latin typeface="Zar"/>
                        </a:rPr>
                        <a:t>15,765,565</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extLst>
                  <a:ext uri="{0D108BD9-81ED-4DB2-BD59-A6C34878D82A}">
                    <a16:rowId xmlns:a16="http://schemas.microsoft.com/office/drawing/2014/main" val="10016"/>
                  </a:ext>
                </a:extLst>
              </a:tr>
              <a:tr h="223765">
                <a:tc>
                  <a:txBody>
                    <a:bodyPr/>
                    <a:lstStyle/>
                    <a:p>
                      <a:pPr algn="ctr" rtl="1" fontAlgn="ctr"/>
                      <a:r>
                        <a:rPr lang="en-US" sz="1200" b="1" i="0" u="none" strike="noStrike">
                          <a:latin typeface="Zar"/>
                        </a:rPr>
                        <a:t>21</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1" fontAlgn="ctr"/>
                      <a:r>
                        <a:rPr lang="fa-IR" sz="1200" b="1" i="0" u="none" strike="noStrike">
                          <a:latin typeface="Zar"/>
                        </a:rPr>
                        <a:t>هزينه خريد انرژي از بازار عمده فروشي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en-US" sz="1200" b="1" i="0" u="none" strike="noStrike">
                          <a:latin typeface="Zar"/>
                        </a:rPr>
                        <a:t>12,388,561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200" b="1" i="0" u="none" strike="noStrike">
                          <a:latin typeface="Zar"/>
                        </a:rPr>
                        <a:t>7,739,434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200" b="1" i="0" u="none" strike="noStrike">
                          <a:latin typeface="Zar"/>
                        </a:rPr>
                        <a:t>8,655,098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200" b="1" i="0" u="none" strike="noStrike">
                          <a:latin typeface="Zar"/>
                        </a:rPr>
                        <a:t>6,189,734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200" b="1" i="0" u="none" strike="noStrike">
                          <a:latin typeface="Zar"/>
                        </a:rPr>
                        <a:t>9,241,879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200" b="1" i="0" u="none" strike="noStrike" dirty="0">
                          <a:latin typeface="Zar"/>
                        </a:rPr>
                        <a:t>9,657,763</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7"/>
                  </a:ext>
                </a:extLst>
              </a:tr>
              <a:tr h="223765">
                <a:tc>
                  <a:txBody>
                    <a:bodyPr/>
                    <a:lstStyle/>
                    <a:p>
                      <a:pPr algn="ctr" rtl="1" fontAlgn="ctr"/>
                      <a:r>
                        <a:rPr lang="en-US" sz="1200" b="1" i="0" u="none" strike="noStrike">
                          <a:latin typeface="Zar"/>
                        </a:rPr>
                        <a:t>22</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1" fontAlgn="ctr"/>
                      <a:r>
                        <a:rPr lang="fa-IR" sz="1200" b="1" i="0" u="none" strike="noStrike">
                          <a:latin typeface="Zar"/>
                        </a:rPr>
                        <a:t>نرخ خريد انرژي از بازار عمده فروشي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en-US" sz="1200" b="1" i="0" u="none" strike="noStrike">
                          <a:latin typeface="Zar"/>
                        </a:rPr>
                        <a:t>867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200" b="1" i="0" u="none" strike="noStrike">
                          <a:latin typeface="Zar"/>
                        </a:rPr>
                        <a:t>535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200" b="1" i="0" u="none" strike="noStrike">
                          <a:latin typeface="Zar"/>
                        </a:rPr>
                        <a:t>535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200" b="1" i="0" u="none" strike="noStrike">
                          <a:latin typeface="Zar"/>
                        </a:rPr>
                        <a:t>614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200" b="1" i="0" u="none" strike="noStrike">
                          <a:latin typeface="Zar"/>
                        </a:rPr>
                        <a:t>614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200" b="1" i="0" u="none" strike="noStrike" dirty="0">
                          <a:latin typeface="Zar"/>
                        </a:rPr>
                        <a:t>614</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185767">
                <a:tc>
                  <a:txBody>
                    <a:bodyPr/>
                    <a:lstStyle/>
                    <a:p>
                      <a:pPr algn="ctr" rtl="1" fontAlgn="ctr"/>
                      <a:r>
                        <a:rPr lang="en-US" sz="1200" b="1" i="0" u="none" strike="noStrike">
                          <a:latin typeface="Zar"/>
                        </a:rPr>
                        <a:t>30</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1" fontAlgn="ctr"/>
                      <a:r>
                        <a:rPr lang="fa-IR" sz="1200" b="1" i="0" u="none" strike="noStrike">
                          <a:latin typeface="Zar"/>
                        </a:rPr>
                        <a:t>مجموع هزينه هاي تامين برق ( جمع رديف هاي 21و23و25 )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200" b="1" i="0" u="none" strike="noStrike">
                          <a:latin typeface="Zar"/>
                        </a:rPr>
                        <a:t>12,388,561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200" b="1" i="0" u="none" strike="noStrike">
                          <a:latin typeface="Zar"/>
                        </a:rPr>
                        <a:t>7,739,434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200" b="1" i="0" u="none" strike="noStrike">
                          <a:latin typeface="Zar"/>
                        </a:rPr>
                        <a:t>8,655,098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200" b="1" i="0" u="none" strike="noStrike">
                          <a:latin typeface="Zar"/>
                        </a:rPr>
                        <a:t>6,189,734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200" b="1" i="0" u="none" strike="noStrike">
                          <a:latin typeface="Zar"/>
                        </a:rPr>
                        <a:t>9241879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200" b="1" i="0" u="none" strike="noStrike" dirty="0">
                          <a:latin typeface="Zar"/>
                        </a:rPr>
                        <a:t>9657763</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9"/>
                  </a:ext>
                </a:extLst>
              </a:tr>
              <a:tr h="219543">
                <a:tc>
                  <a:txBody>
                    <a:bodyPr/>
                    <a:lstStyle/>
                    <a:p>
                      <a:pPr algn="ctr" rtl="1" fontAlgn="ctr"/>
                      <a:r>
                        <a:rPr lang="en-US" sz="1200" b="1" i="0" u="none" strike="noStrike">
                          <a:latin typeface="Zar"/>
                        </a:rPr>
                        <a:t>31</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1" fontAlgn="ctr"/>
                      <a:r>
                        <a:rPr lang="fa-IR" sz="1200" b="1" i="0" u="none" strike="noStrike">
                          <a:latin typeface="Zar"/>
                        </a:rPr>
                        <a:t>متوسط نرخ تامين برق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200" b="1" i="0" u="none" strike="noStrike">
                          <a:latin typeface="Zar"/>
                        </a:rPr>
                        <a:t>867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200" b="1" i="0" u="none" strike="noStrike">
                          <a:latin typeface="Zar"/>
                        </a:rPr>
                        <a:t>535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200" b="1" i="0" u="none" strike="noStrike">
                          <a:latin typeface="Zar"/>
                        </a:rPr>
                        <a:t>535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200" b="1" i="0" u="none" strike="noStrike">
                          <a:latin typeface="Zar"/>
                        </a:rPr>
                        <a:t>614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200" b="1" i="0" u="none" strike="noStrike">
                          <a:latin typeface="Zar"/>
                        </a:rPr>
                        <a:t>614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200" b="1" i="0" u="none" strike="noStrike" dirty="0">
                          <a:latin typeface="Zar"/>
                        </a:rPr>
                        <a:t>614</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20"/>
                  </a:ext>
                </a:extLst>
              </a:tr>
              <a:tr h="173100">
                <a:tc>
                  <a:txBody>
                    <a:bodyPr/>
                    <a:lstStyle/>
                    <a:p>
                      <a:pPr algn="ctr" rtl="1" fontAlgn="ctr"/>
                      <a:r>
                        <a:rPr lang="en-US" sz="1200" b="1" i="0" u="none" strike="noStrike">
                          <a:latin typeface="Zar"/>
                        </a:rPr>
                        <a:t>32</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r" rtl="1" fontAlgn="ctr"/>
                      <a:r>
                        <a:rPr lang="fa-IR" sz="1000" b="1" i="0" u="none" strike="noStrike" dirty="0">
                          <a:latin typeface="Zar"/>
                        </a:rPr>
                        <a:t>جمع هزينه هاي  تامن برق با اعمال سوخت ( جمع رديف هاي  30 و 27 و28 و29)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rtl="1" fontAlgn="ctr"/>
                      <a:r>
                        <a:rPr lang="en-US" sz="1200" b="1" i="0" u="none" strike="noStrike">
                          <a:latin typeface="Zar"/>
                        </a:rPr>
                        <a:t>12,388,561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rtl="1" fontAlgn="ctr"/>
                      <a:r>
                        <a:rPr lang="en-US" sz="1200" b="1" i="0" u="none" strike="noStrike">
                          <a:latin typeface="Zar"/>
                        </a:rPr>
                        <a:t>7,739,434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rtl="1" fontAlgn="ctr"/>
                      <a:r>
                        <a:rPr lang="en-US" sz="1200" b="1" i="0" u="none" strike="noStrike">
                          <a:latin typeface="Zar"/>
                        </a:rPr>
                        <a:t>8,655,098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rtl="1" fontAlgn="ctr"/>
                      <a:r>
                        <a:rPr lang="en-US" sz="1200" b="1" i="0" u="none" strike="noStrike">
                          <a:latin typeface="Zar"/>
                        </a:rPr>
                        <a:t>6,189,734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rtl="1" fontAlgn="ctr"/>
                      <a:r>
                        <a:rPr lang="en-US" sz="1200" b="1" i="0" u="none" strike="noStrike">
                          <a:latin typeface="Zar"/>
                        </a:rPr>
                        <a:t>9,241,879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rtl="1" fontAlgn="ctr"/>
                      <a:r>
                        <a:rPr lang="en-US" sz="1200" b="1" i="0" u="none" strike="noStrike" dirty="0">
                          <a:latin typeface="Zar"/>
                        </a:rPr>
                        <a:t>9,657,763</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extLst>
                  <a:ext uri="{0D108BD9-81ED-4DB2-BD59-A6C34878D82A}">
                    <a16:rowId xmlns:a16="http://schemas.microsoft.com/office/drawing/2014/main" val="10021"/>
                  </a:ext>
                </a:extLst>
              </a:tr>
              <a:tr h="223765">
                <a:tc>
                  <a:txBody>
                    <a:bodyPr/>
                    <a:lstStyle/>
                    <a:p>
                      <a:pPr algn="ctr" rtl="1" fontAlgn="ctr"/>
                      <a:r>
                        <a:rPr lang="en-US" sz="1200" b="1" i="0" u="none" strike="noStrike">
                          <a:latin typeface="Zar"/>
                        </a:rPr>
                        <a:t>33</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99"/>
                    </a:solidFill>
                  </a:tcPr>
                </a:tc>
                <a:tc>
                  <a:txBody>
                    <a:bodyPr/>
                    <a:lstStyle/>
                    <a:p>
                      <a:pPr algn="r" rtl="1" fontAlgn="ctr"/>
                      <a:r>
                        <a:rPr lang="fa-IR" sz="1200" b="1" i="0" u="none" strike="noStrike">
                          <a:latin typeface="Zar"/>
                        </a:rPr>
                        <a:t> متوسط نرخ خريد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99"/>
                    </a:solidFill>
                  </a:tcPr>
                </a:tc>
                <a:tc>
                  <a:txBody>
                    <a:bodyPr/>
                    <a:lstStyle/>
                    <a:p>
                      <a:pPr algn="ctr" rtl="1" fontAlgn="ctr"/>
                      <a:r>
                        <a:rPr lang="en-US" sz="1200" b="1" i="0" u="none" strike="noStrike">
                          <a:latin typeface="Zar"/>
                        </a:rPr>
                        <a:t>867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99"/>
                    </a:solidFill>
                  </a:tcPr>
                </a:tc>
                <a:tc>
                  <a:txBody>
                    <a:bodyPr/>
                    <a:lstStyle/>
                    <a:p>
                      <a:pPr algn="ctr" rtl="1" fontAlgn="ctr"/>
                      <a:r>
                        <a:rPr lang="en-US" sz="1200" b="1" i="0" u="none" strike="noStrike">
                          <a:latin typeface="Zar"/>
                        </a:rPr>
                        <a:t>535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99"/>
                    </a:solidFill>
                  </a:tcPr>
                </a:tc>
                <a:tc>
                  <a:txBody>
                    <a:bodyPr/>
                    <a:lstStyle/>
                    <a:p>
                      <a:pPr algn="ctr" rtl="1" fontAlgn="ctr"/>
                      <a:r>
                        <a:rPr lang="en-US" sz="1200" b="1" i="0" u="none" strike="noStrike">
                          <a:latin typeface="Zar"/>
                        </a:rPr>
                        <a:t>535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99"/>
                    </a:solidFill>
                  </a:tcPr>
                </a:tc>
                <a:tc>
                  <a:txBody>
                    <a:bodyPr/>
                    <a:lstStyle/>
                    <a:p>
                      <a:pPr algn="ctr" rtl="1" fontAlgn="ctr"/>
                      <a:r>
                        <a:rPr lang="en-US" sz="1200" b="1" i="0" u="none" strike="noStrike">
                          <a:latin typeface="Zar"/>
                        </a:rPr>
                        <a:t>614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99"/>
                    </a:solidFill>
                  </a:tcPr>
                </a:tc>
                <a:tc>
                  <a:txBody>
                    <a:bodyPr/>
                    <a:lstStyle/>
                    <a:p>
                      <a:pPr algn="ctr" rtl="1" fontAlgn="ctr"/>
                      <a:r>
                        <a:rPr lang="en-US" sz="1200" b="1" i="0" u="none" strike="noStrike">
                          <a:latin typeface="Zar"/>
                        </a:rPr>
                        <a:t>614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99"/>
                    </a:solidFill>
                  </a:tcPr>
                </a:tc>
                <a:tc>
                  <a:txBody>
                    <a:bodyPr/>
                    <a:lstStyle/>
                    <a:p>
                      <a:pPr algn="ctr" rtl="1" fontAlgn="ctr"/>
                      <a:r>
                        <a:rPr lang="en-US" sz="1200" b="1" i="0" u="none" strike="noStrike" dirty="0">
                          <a:latin typeface="Zar"/>
                        </a:rPr>
                        <a:t>614</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22"/>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strips(downLeft)">
                                      <p:cBhvr>
                                        <p:cTn id="7" dur="500"/>
                                        <p:tgtEl>
                                          <p:spTgt spid="3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7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06.jpg"/>
          <p:cNvPicPr>
            <a:picLocks noChangeAspect="1"/>
          </p:cNvPicPr>
          <p:nvPr/>
        </p:nvPicPr>
        <p:blipFill>
          <a:blip r:embed="rId2" cstate="print">
            <a:grayscl/>
          </a:blip>
          <a:stretch>
            <a:fillRect/>
          </a:stretch>
        </p:blipFill>
        <p:spPr>
          <a:xfrm flipV="1">
            <a:off x="0" y="0"/>
            <a:ext cx="9144000" cy="6858000"/>
          </a:xfrm>
          <a:prstGeom prst="rect">
            <a:avLst/>
          </a:prstGeom>
        </p:spPr>
      </p:pic>
      <p:sp>
        <p:nvSpPr>
          <p:cNvPr id="38" name="Title 1"/>
          <p:cNvSpPr>
            <a:spLocks noGrp="1"/>
          </p:cNvSpPr>
          <p:nvPr>
            <p:ph type="title"/>
          </p:nvPr>
        </p:nvSpPr>
        <p:spPr>
          <a:xfrm>
            <a:off x="500034" y="142852"/>
            <a:ext cx="8229600" cy="796908"/>
          </a:xfrm>
        </p:spPr>
        <p:txBody>
          <a:bodyPr>
            <a:normAutofit/>
          </a:bodyPr>
          <a:lstStyle/>
          <a:p>
            <a:pPr algn="r"/>
            <a:r>
              <a:rPr lang="fa-IR" sz="2800" b="1" dirty="0" smtClean="0">
                <a:solidFill>
                  <a:schemeClr val="accent2">
                    <a:lumMod val="75000"/>
                  </a:schemeClr>
                </a:solidFill>
                <a:effectLst>
                  <a:outerShdw blurRad="38100" dist="38100" dir="2700000" algn="tl">
                    <a:srgbClr val="000000">
                      <a:alpha val="43137"/>
                    </a:srgbClr>
                  </a:outerShdw>
                </a:effectLst>
                <a:cs typeface="B Titr" pitchFamily="2" charset="-78"/>
              </a:rPr>
              <a:t>بودجه پیشنهادی هزینه های جاری و استهلاک </a:t>
            </a:r>
            <a:endParaRPr lang="en-US" sz="2800" b="1" dirty="0">
              <a:solidFill>
                <a:schemeClr val="accent2">
                  <a:lumMod val="75000"/>
                </a:schemeClr>
              </a:solidFill>
              <a:effectLst>
                <a:outerShdw blurRad="38100" dist="38100" dir="2700000" algn="tl">
                  <a:srgbClr val="000000">
                    <a:alpha val="43137"/>
                  </a:srgbClr>
                </a:outerShdw>
              </a:effectLst>
              <a:cs typeface="B Titr" pitchFamily="2" charset="-78"/>
            </a:endParaRPr>
          </a:p>
        </p:txBody>
      </p:sp>
      <p:sp>
        <p:nvSpPr>
          <p:cNvPr id="39" name="Rounded Rectangle 38"/>
          <p:cNvSpPr/>
          <p:nvPr/>
        </p:nvSpPr>
        <p:spPr>
          <a:xfrm>
            <a:off x="1357290" y="857232"/>
            <a:ext cx="7632000" cy="142876"/>
          </a:xfrm>
          <a:prstGeom prst="roundRect">
            <a:avLst/>
          </a:prstGeom>
          <a:gradFill flip="none" rotWithShape="1">
            <a:gsLst>
              <a:gs pos="100000">
                <a:schemeClr val="accent2">
                  <a:lumMod val="20000"/>
                  <a:lumOff val="80000"/>
                  <a:alpha val="0"/>
                </a:schemeClr>
              </a:gs>
              <a:gs pos="100000">
                <a:schemeClr val="bg1">
                  <a:lumMod val="85000"/>
                </a:schemeClr>
              </a:gs>
              <a:gs pos="81000">
                <a:schemeClr val="accent2">
                  <a:lumMod val="40000"/>
                  <a:lumOff val="60000"/>
                </a:schemeClr>
              </a:gs>
              <a:gs pos="60000">
                <a:schemeClr val="accent2">
                  <a:lumMod val="60000"/>
                  <a:lumOff val="40000"/>
                </a:schemeClr>
              </a:gs>
              <a:gs pos="32000">
                <a:schemeClr val="accent2">
                  <a:lumMod val="75000"/>
                </a:schemeClr>
              </a:gs>
            </a:gsLst>
            <a:path path="circle">
              <a:fillToRect l="100000" t="100000"/>
            </a:path>
            <a:tileRect r="-100000" b="-100000"/>
          </a:gradFill>
          <a:ln>
            <a:noFill/>
          </a:ln>
          <a:effectLst>
            <a:outerShdw blurRad="149987" dist="250190" dir="8460000" algn="ctr">
              <a:srgbClr val="000000">
                <a:alpha val="28000"/>
              </a:srgbClr>
            </a:outerShdw>
          </a:effectLst>
        </p:spPr>
        <p:style>
          <a:lnRef idx="1">
            <a:schemeClr val="dk1"/>
          </a:lnRef>
          <a:fillRef idx="2">
            <a:schemeClr val="dk1"/>
          </a:fillRef>
          <a:effectRef idx="1">
            <a:schemeClr val="dk1"/>
          </a:effectRef>
          <a:fontRef idx="minor">
            <a:schemeClr val="dk1"/>
          </a:fontRef>
        </p:style>
        <p:txBody>
          <a:bodyPr rtlCol="0" anchor="ctr"/>
          <a:lstStyle/>
          <a:p>
            <a:r>
              <a:rPr lang="fa-IR" sz="2400" dirty="0">
                <a:solidFill>
                  <a:schemeClr val="bg1"/>
                </a:solidFill>
                <a:cs typeface="B Titr" pitchFamily="2" charset="-78"/>
              </a:rPr>
              <a:t>  </a:t>
            </a:r>
            <a:endParaRPr lang="en-US" sz="2400" dirty="0">
              <a:solidFill>
                <a:schemeClr val="bg1"/>
              </a:solidFill>
              <a:cs typeface="B Titr" pitchFamily="2" charset="-78"/>
            </a:endParaRPr>
          </a:p>
        </p:txBody>
      </p:sp>
      <p:graphicFrame>
        <p:nvGraphicFramePr>
          <p:cNvPr id="6" name="Table 5"/>
          <p:cNvGraphicFramePr>
            <a:graphicFrameLocks noGrp="1"/>
          </p:cNvGraphicFramePr>
          <p:nvPr/>
        </p:nvGraphicFramePr>
        <p:xfrm>
          <a:off x="357156" y="1071547"/>
          <a:ext cx="8501124" cy="5429288"/>
        </p:xfrm>
        <a:graphic>
          <a:graphicData uri="http://schemas.openxmlformats.org/drawingml/2006/table">
            <a:tbl>
              <a:tblPr rtl="1"/>
              <a:tblGrid>
                <a:gridCol w="451135">
                  <a:extLst>
                    <a:ext uri="{9D8B030D-6E8A-4147-A177-3AD203B41FA5}">
                      <a16:colId xmlns:a16="http://schemas.microsoft.com/office/drawing/2014/main" val="20000"/>
                    </a:ext>
                  </a:extLst>
                </a:gridCol>
                <a:gridCol w="2906676">
                  <a:extLst>
                    <a:ext uri="{9D8B030D-6E8A-4147-A177-3AD203B41FA5}">
                      <a16:colId xmlns:a16="http://schemas.microsoft.com/office/drawing/2014/main" val="20001"/>
                    </a:ext>
                  </a:extLst>
                </a:gridCol>
                <a:gridCol w="845163">
                  <a:extLst>
                    <a:ext uri="{9D8B030D-6E8A-4147-A177-3AD203B41FA5}">
                      <a16:colId xmlns:a16="http://schemas.microsoft.com/office/drawing/2014/main" val="20002"/>
                    </a:ext>
                  </a:extLst>
                </a:gridCol>
                <a:gridCol w="829935">
                  <a:extLst>
                    <a:ext uri="{9D8B030D-6E8A-4147-A177-3AD203B41FA5}">
                      <a16:colId xmlns:a16="http://schemas.microsoft.com/office/drawing/2014/main" val="20003"/>
                    </a:ext>
                  </a:extLst>
                </a:gridCol>
                <a:gridCol w="829935">
                  <a:extLst>
                    <a:ext uri="{9D8B030D-6E8A-4147-A177-3AD203B41FA5}">
                      <a16:colId xmlns:a16="http://schemas.microsoft.com/office/drawing/2014/main" val="20004"/>
                    </a:ext>
                  </a:extLst>
                </a:gridCol>
                <a:gridCol w="890849">
                  <a:extLst>
                    <a:ext uri="{9D8B030D-6E8A-4147-A177-3AD203B41FA5}">
                      <a16:colId xmlns:a16="http://schemas.microsoft.com/office/drawing/2014/main" val="20005"/>
                    </a:ext>
                  </a:extLst>
                </a:gridCol>
                <a:gridCol w="816610">
                  <a:extLst>
                    <a:ext uri="{9D8B030D-6E8A-4147-A177-3AD203B41FA5}">
                      <a16:colId xmlns:a16="http://schemas.microsoft.com/office/drawing/2014/main" val="20006"/>
                    </a:ext>
                  </a:extLst>
                </a:gridCol>
                <a:gridCol w="930821">
                  <a:extLst>
                    <a:ext uri="{9D8B030D-6E8A-4147-A177-3AD203B41FA5}">
                      <a16:colId xmlns:a16="http://schemas.microsoft.com/office/drawing/2014/main" val="20007"/>
                    </a:ext>
                  </a:extLst>
                </a:gridCol>
              </a:tblGrid>
              <a:tr h="526011">
                <a:tc>
                  <a:txBody>
                    <a:bodyPr/>
                    <a:lstStyle/>
                    <a:p>
                      <a:pPr algn="ctr" rtl="1" fontAlgn="ctr"/>
                      <a:r>
                        <a:rPr lang="fa-IR" sz="800" b="1" i="0" u="none" strike="noStrike" dirty="0">
                          <a:latin typeface="Zar"/>
                        </a:rPr>
                        <a:t>رديف</a:t>
                      </a:r>
                    </a:p>
                  </a:txBody>
                  <a:tcPr marL="4097" marR="4097" marT="4097" marB="0" vert="vert27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1" fontAlgn="ctr"/>
                      <a:r>
                        <a:rPr lang="fa-IR" sz="800" b="1" i="0" u="none" strike="noStrike">
                          <a:latin typeface="Zar"/>
                        </a:rPr>
                        <a:t>شرح</a:t>
                      </a:r>
                    </a:p>
                  </a:txBody>
                  <a:tcPr marL="4097" marR="4097" marT="4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1" fontAlgn="ctr"/>
                      <a:r>
                        <a:rPr lang="fa-IR" sz="800" b="1" i="0" u="none" strike="noStrike">
                          <a:latin typeface="Zar"/>
                        </a:rPr>
                        <a:t>مصوب سال قبل (1396 )</a:t>
                      </a:r>
                    </a:p>
                  </a:txBody>
                  <a:tcPr marL="4097" marR="4097" marT="4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1" fontAlgn="ctr"/>
                      <a:r>
                        <a:rPr lang="fa-IR" sz="800" b="1" i="0" u="none" strike="noStrike">
                          <a:latin typeface="Zar"/>
                        </a:rPr>
                        <a:t>عملكرد سال قبل (1396)</a:t>
                      </a:r>
                    </a:p>
                  </a:txBody>
                  <a:tcPr marL="4097" marR="4097" marT="4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1" fontAlgn="ctr"/>
                      <a:r>
                        <a:rPr lang="fa-IR" sz="800" b="1" i="0" u="none" strike="noStrike">
                          <a:latin typeface="Zar"/>
                        </a:rPr>
                        <a:t>مصوب سال جاري (1397)</a:t>
                      </a:r>
                    </a:p>
                  </a:txBody>
                  <a:tcPr marL="4097" marR="4097" marT="4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1" fontAlgn="ctr"/>
                      <a:r>
                        <a:rPr lang="fa-IR" sz="800" b="1" i="0" u="none" strike="noStrike">
                          <a:latin typeface="Zar"/>
                        </a:rPr>
                        <a:t>عملكرد 8 ماهه سال جاري (1397 )</a:t>
                      </a:r>
                    </a:p>
                  </a:txBody>
                  <a:tcPr marL="4097" marR="4097" marT="4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1" fontAlgn="ctr"/>
                      <a:r>
                        <a:rPr lang="fa-IR" sz="800" b="1" i="0" u="none" strike="noStrike">
                          <a:latin typeface="Zar"/>
                        </a:rPr>
                        <a:t>بودجه اصلاحي (1397)</a:t>
                      </a:r>
                    </a:p>
                  </a:txBody>
                  <a:tcPr marL="4097" marR="4097" marT="4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1" fontAlgn="ctr"/>
                      <a:r>
                        <a:rPr lang="fa-IR" sz="800" b="1" i="0" u="none" strike="noStrike">
                          <a:latin typeface="Zar"/>
                        </a:rPr>
                        <a:t>پيشنهاد سال آتي (1398)</a:t>
                      </a:r>
                    </a:p>
                  </a:txBody>
                  <a:tcPr marL="4097" marR="4097" marT="4097"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0"/>
                  </a:ext>
                </a:extLst>
              </a:tr>
              <a:tr h="312958">
                <a:tc>
                  <a:txBody>
                    <a:bodyPr/>
                    <a:lstStyle/>
                    <a:p>
                      <a:pPr algn="ctr" rtl="1" fontAlgn="ctr"/>
                      <a:r>
                        <a:rPr lang="en-US" sz="900" b="1" i="0" u="none" strike="noStrike">
                          <a:latin typeface="Zar"/>
                        </a:rPr>
                        <a:t>30</a:t>
                      </a:r>
                    </a:p>
                  </a:txBody>
                  <a:tcPr marL="4097" marR="4097" marT="4097"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1" fontAlgn="ctr"/>
                      <a:r>
                        <a:rPr lang="fa-IR" sz="900" b="1" i="0" u="none" strike="noStrike">
                          <a:latin typeface="Zar"/>
                        </a:rPr>
                        <a:t> هزينه بهره برداري از شبكه هاي توزيع </a:t>
                      </a:r>
                    </a:p>
                  </a:txBody>
                  <a:tcPr marL="4097" marR="4097" marT="4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en-US" sz="1000" b="1" i="0" u="none" strike="noStrike">
                          <a:latin typeface="Zar"/>
                        </a:rPr>
                        <a:t>528,121</a:t>
                      </a:r>
                    </a:p>
                  </a:txBody>
                  <a:tcPr marL="4097" marR="4097" marT="4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000" b="1" i="0" u="none" strike="noStrike">
                          <a:latin typeface="Zar"/>
                        </a:rPr>
                        <a:t>621,604</a:t>
                      </a:r>
                    </a:p>
                  </a:txBody>
                  <a:tcPr marL="4097" marR="4097" marT="4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000" b="1" i="0" u="none" strike="noStrike">
                          <a:latin typeface="Zar"/>
                        </a:rPr>
                        <a:t>651,161</a:t>
                      </a:r>
                    </a:p>
                  </a:txBody>
                  <a:tcPr marL="4097" marR="4097" marT="4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000" b="1" i="0" u="none" strike="noStrike">
                          <a:latin typeface="Zar"/>
                        </a:rPr>
                        <a:t>525,509</a:t>
                      </a:r>
                    </a:p>
                  </a:txBody>
                  <a:tcPr marL="4097" marR="4097" marT="4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000" b="1" i="0" u="none" strike="noStrike">
                          <a:latin typeface="Zar"/>
                        </a:rPr>
                        <a:t>853,951</a:t>
                      </a:r>
                    </a:p>
                  </a:txBody>
                  <a:tcPr marL="4097" marR="4097" marT="4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000" b="1" i="0" u="none" strike="noStrike">
                          <a:latin typeface="Zar"/>
                        </a:rPr>
                        <a:t>1,296,188</a:t>
                      </a:r>
                    </a:p>
                  </a:txBody>
                  <a:tcPr marL="4097" marR="4097" marT="4097"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37031">
                <a:tc>
                  <a:txBody>
                    <a:bodyPr/>
                    <a:lstStyle/>
                    <a:p>
                      <a:pPr algn="ctr" rtl="1" fontAlgn="ctr"/>
                      <a:r>
                        <a:rPr lang="en-US" sz="900" b="1" i="0" u="none" strike="noStrike">
                          <a:latin typeface="Zar"/>
                        </a:rPr>
                        <a:t>31</a:t>
                      </a:r>
                    </a:p>
                  </a:txBody>
                  <a:tcPr marL="4097" marR="4097" marT="4097"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1" fontAlgn="ctr"/>
                      <a:r>
                        <a:rPr lang="fa-IR" sz="900" b="1" i="0" u="none" strike="noStrike">
                          <a:latin typeface="Zar"/>
                        </a:rPr>
                        <a:t> هزينه  تعميرات و نگهداري از شبكه هاي توزيع</a:t>
                      </a:r>
                      <a:r>
                        <a:rPr lang="fa-IR" sz="900" b="1" i="0" u="none" strike="noStrike">
                          <a:solidFill>
                            <a:srgbClr val="FF0000"/>
                          </a:solidFill>
                          <a:latin typeface="Zar"/>
                        </a:rPr>
                        <a:t>*</a:t>
                      </a:r>
                      <a:r>
                        <a:rPr lang="fa-IR" sz="900" b="1" i="0" u="none" strike="noStrike">
                          <a:latin typeface="Zar"/>
                        </a:rPr>
                        <a:t> </a:t>
                      </a:r>
                    </a:p>
                  </a:txBody>
                  <a:tcPr marL="4097" marR="4097" marT="4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en-US" sz="1000" b="1" i="0" u="none" strike="noStrike">
                          <a:latin typeface="Zar"/>
                        </a:rPr>
                        <a:t>277,495</a:t>
                      </a:r>
                    </a:p>
                  </a:txBody>
                  <a:tcPr marL="4097" marR="4097" marT="4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000" b="1" i="0" u="none" strike="noStrike">
                          <a:latin typeface="Zar"/>
                        </a:rPr>
                        <a:t>276,493</a:t>
                      </a:r>
                    </a:p>
                  </a:txBody>
                  <a:tcPr marL="4097" marR="4097" marT="4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000" b="1" i="0" u="none" strike="noStrike">
                          <a:latin typeface="Zar"/>
                        </a:rPr>
                        <a:t>317,249</a:t>
                      </a:r>
                    </a:p>
                  </a:txBody>
                  <a:tcPr marL="4097" marR="4097" marT="4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000" b="1" i="0" u="none" strike="noStrike">
                          <a:latin typeface="Zar"/>
                        </a:rPr>
                        <a:t>180,847</a:t>
                      </a:r>
                    </a:p>
                  </a:txBody>
                  <a:tcPr marL="4097" marR="4097" marT="4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000" b="1" i="0" u="none" strike="noStrike">
                          <a:latin typeface="Zar"/>
                        </a:rPr>
                        <a:t>317,249</a:t>
                      </a:r>
                    </a:p>
                  </a:txBody>
                  <a:tcPr marL="4097" marR="4097" marT="4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000" b="1" i="0" u="none" strike="noStrike" dirty="0" smtClean="0">
                          <a:latin typeface="Zar"/>
                        </a:rPr>
                        <a:t>873,024</a:t>
                      </a:r>
                      <a:endParaRPr lang="en-US" sz="1000" b="1" i="0" u="none" strike="noStrike" dirty="0">
                        <a:latin typeface="Zar"/>
                      </a:endParaRPr>
                    </a:p>
                  </a:txBody>
                  <a:tcPr marL="4097" marR="4097" marT="4097"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337031">
                <a:tc>
                  <a:txBody>
                    <a:bodyPr/>
                    <a:lstStyle/>
                    <a:p>
                      <a:pPr algn="ctr" rtl="1" fontAlgn="ctr"/>
                      <a:r>
                        <a:rPr lang="en-US" sz="900" b="1" i="0" u="none" strike="noStrike">
                          <a:latin typeface="Zar"/>
                        </a:rPr>
                        <a:t>32</a:t>
                      </a:r>
                    </a:p>
                  </a:txBody>
                  <a:tcPr marL="4097" marR="4097" marT="4097"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1" fontAlgn="ctr"/>
                      <a:r>
                        <a:rPr lang="fa-IR" sz="900" b="1" i="0" u="none" strike="noStrike">
                          <a:latin typeface="Zar"/>
                        </a:rPr>
                        <a:t> هزينه نگهداري و تعميرات روشنائي معابر</a:t>
                      </a:r>
                      <a:r>
                        <a:rPr lang="fa-IR" sz="900" b="1" i="0" u="none" strike="noStrike">
                          <a:solidFill>
                            <a:srgbClr val="FF0000"/>
                          </a:solidFill>
                          <a:latin typeface="Zar"/>
                        </a:rPr>
                        <a:t>*</a:t>
                      </a:r>
                      <a:endParaRPr lang="fa-IR" sz="900" b="1" i="0" u="none" strike="noStrike">
                        <a:latin typeface="Zar"/>
                      </a:endParaRPr>
                    </a:p>
                  </a:txBody>
                  <a:tcPr marL="4097" marR="4097" marT="4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en-US" sz="1000" b="1" i="0" u="none" strike="noStrike">
                          <a:latin typeface="Zar"/>
                        </a:rPr>
                        <a:t>56,095</a:t>
                      </a:r>
                    </a:p>
                  </a:txBody>
                  <a:tcPr marL="4097" marR="4097" marT="4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000" b="1" i="0" u="none" strike="noStrike">
                          <a:latin typeface="Zar"/>
                        </a:rPr>
                        <a:t>53,595</a:t>
                      </a:r>
                    </a:p>
                  </a:txBody>
                  <a:tcPr marL="4097" marR="4097" marT="4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000" b="1" i="0" u="none" strike="noStrike">
                          <a:latin typeface="Zar"/>
                        </a:rPr>
                        <a:t>91,007</a:t>
                      </a:r>
                    </a:p>
                  </a:txBody>
                  <a:tcPr marL="4097" marR="4097" marT="4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000" b="1" i="0" u="none" strike="noStrike">
                          <a:latin typeface="Zar"/>
                        </a:rPr>
                        <a:t>40,525</a:t>
                      </a:r>
                    </a:p>
                  </a:txBody>
                  <a:tcPr marL="4097" marR="4097" marT="4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000" b="1" i="0" u="none" strike="noStrike">
                          <a:latin typeface="Zar"/>
                        </a:rPr>
                        <a:t>91,007</a:t>
                      </a:r>
                    </a:p>
                  </a:txBody>
                  <a:tcPr marL="4097" marR="4097" marT="4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000" b="1" i="0" u="none" strike="noStrike" dirty="0" smtClean="0">
                          <a:latin typeface="Zar"/>
                        </a:rPr>
                        <a:t>118,040</a:t>
                      </a:r>
                      <a:endParaRPr lang="en-US" sz="1000" b="1" i="0" u="none" strike="noStrike" dirty="0">
                        <a:latin typeface="Zar"/>
                      </a:endParaRPr>
                    </a:p>
                  </a:txBody>
                  <a:tcPr marL="4097" marR="4097" marT="4097"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312958">
                <a:tc>
                  <a:txBody>
                    <a:bodyPr/>
                    <a:lstStyle/>
                    <a:p>
                      <a:pPr algn="ctr" rtl="1" fontAlgn="ctr"/>
                      <a:r>
                        <a:rPr lang="en-US" sz="900" b="1" i="0" u="none" strike="noStrike">
                          <a:latin typeface="Zar"/>
                        </a:rPr>
                        <a:t>33</a:t>
                      </a:r>
                    </a:p>
                  </a:txBody>
                  <a:tcPr marL="4097" marR="4097" marT="4097"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1" fontAlgn="ctr"/>
                      <a:r>
                        <a:rPr lang="fa-IR" sz="900" b="1" i="0" u="none" strike="noStrike">
                          <a:latin typeface="Zar"/>
                        </a:rPr>
                        <a:t> هزينه خدمات مشتركين </a:t>
                      </a:r>
                    </a:p>
                  </a:txBody>
                  <a:tcPr marL="4097" marR="4097" marT="4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en-US" sz="1000" b="1" i="0" u="none" strike="noStrike">
                          <a:latin typeface="Zar"/>
                        </a:rPr>
                        <a:t>417,236</a:t>
                      </a:r>
                    </a:p>
                  </a:txBody>
                  <a:tcPr marL="4097" marR="4097" marT="4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000" b="1" i="0" u="none" strike="noStrike">
                          <a:latin typeface="Zar"/>
                        </a:rPr>
                        <a:t>331,472</a:t>
                      </a:r>
                    </a:p>
                  </a:txBody>
                  <a:tcPr marL="4097" marR="4097" marT="4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000" b="1" i="0" u="none" strike="noStrike">
                          <a:latin typeface="Zar"/>
                        </a:rPr>
                        <a:t>522,811</a:t>
                      </a:r>
                    </a:p>
                  </a:txBody>
                  <a:tcPr marL="4097" marR="4097" marT="4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000" b="1" i="0" u="none" strike="noStrike">
                          <a:latin typeface="Zar"/>
                        </a:rPr>
                        <a:t>372,767</a:t>
                      </a:r>
                    </a:p>
                  </a:txBody>
                  <a:tcPr marL="4097" marR="4097" marT="4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000" b="1" i="0" u="none" strike="noStrike">
                          <a:latin typeface="Zar"/>
                        </a:rPr>
                        <a:t>522,811</a:t>
                      </a:r>
                    </a:p>
                  </a:txBody>
                  <a:tcPr marL="4097" marR="4097" marT="4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000" b="1" i="0" u="none" strike="noStrike" dirty="0">
                          <a:latin typeface="Zar"/>
                        </a:rPr>
                        <a:t>818,982</a:t>
                      </a:r>
                    </a:p>
                  </a:txBody>
                  <a:tcPr marL="4097" marR="4097" marT="4097"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21862">
                <a:tc>
                  <a:txBody>
                    <a:bodyPr/>
                    <a:lstStyle/>
                    <a:p>
                      <a:pPr algn="ctr" rtl="1" fontAlgn="ctr"/>
                      <a:r>
                        <a:rPr lang="en-US" sz="900" b="1" i="0" u="none" strike="noStrike">
                          <a:latin typeface="Zar"/>
                        </a:rPr>
                        <a:t>34</a:t>
                      </a:r>
                    </a:p>
                  </a:txBody>
                  <a:tcPr marL="4097" marR="4097" marT="4097"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1" fontAlgn="ctr"/>
                      <a:r>
                        <a:rPr lang="fa-IR" sz="500" b="1" i="0" u="none" strike="noStrike">
                          <a:latin typeface="Zar"/>
                        </a:rPr>
                        <a:t> </a:t>
                      </a:r>
                      <a:r>
                        <a:rPr lang="fa-IR" sz="900" b="1" i="0" u="none" strike="noStrike">
                          <a:latin typeface="Zar"/>
                        </a:rPr>
                        <a:t>هزينه هاي متفرقه</a:t>
                      </a:r>
                      <a:r>
                        <a:rPr lang="fa-IR" sz="500" b="1" i="0" u="none" strike="noStrike">
                          <a:latin typeface="Zar"/>
                        </a:rPr>
                        <a:t> </a:t>
                      </a:r>
                      <a:r>
                        <a:rPr lang="fa-IR" sz="600" b="1" i="0" u="none" strike="noStrike">
                          <a:latin typeface="Zar"/>
                        </a:rPr>
                        <a:t>( فن آوري اطلاعات ومديريت مصرف، </a:t>
                      </a:r>
                      <a:r>
                        <a:rPr lang="en-US" sz="600" b="1" i="0" u="none" strike="noStrike">
                          <a:latin typeface="Zar"/>
                        </a:rPr>
                        <a:t>gis ، </a:t>
                      </a:r>
                      <a:r>
                        <a:rPr lang="fa-IR" sz="600" b="1" i="0" u="none" strike="noStrike">
                          <a:latin typeface="Zar"/>
                        </a:rPr>
                        <a:t>هزينه هاي نيروگاههاي ديزلي، تعالي سازمان، هزينه هاي جاري ديسپاچينگ و 121 ،مديريت بحران، رفاهي بازنشستگان، خط گرم،کاهش پيک، پرسنل انتقالي و سخت و زيان آور )</a:t>
                      </a:r>
                      <a:endParaRPr lang="fa-IR" sz="500" b="1" i="0" u="none" strike="noStrike">
                        <a:latin typeface="Zar"/>
                      </a:endParaRPr>
                    </a:p>
                  </a:txBody>
                  <a:tcPr marL="4097" marR="4097" marT="4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en-US" sz="1000" b="1" i="0" u="none" strike="noStrike">
                          <a:latin typeface="Zar"/>
                        </a:rPr>
                        <a:t>335,666</a:t>
                      </a:r>
                    </a:p>
                  </a:txBody>
                  <a:tcPr marL="4097" marR="4097" marT="4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000" b="1" i="0" u="none" strike="noStrike">
                          <a:latin typeface="Zar"/>
                        </a:rPr>
                        <a:t>17,195</a:t>
                      </a:r>
                    </a:p>
                  </a:txBody>
                  <a:tcPr marL="4097" marR="4097" marT="4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000" b="1" i="0" u="none" strike="noStrike">
                          <a:latin typeface="Zar"/>
                        </a:rPr>
                        <a:t>187,827</a:t>
                      </a:r>
                    </a:p>
                  </a:txBody>
                  <a:tcPr marL="4097" marR="4097" marT="4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000" b="1" i="0" u="none" strike="noStrike">
                          <a:latin typeface="Zar"/>
                        </a:rPr>
                        <a:t>85,253</a:t>
                      </a:r>
                    </a:p>
                  </a:txBody>
                  <a:tcPr marL="4097" marR="4097" marT="4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000" b="1" i="0" u="none" strike="noStrike">
                          <a:latin typeface="Zar"/>
                        </a:rPr>
                        <a:t>250,163</a:t>
                      </a:r>
                    </a:p>
                  </a:txBody>
                  <a:tcPr marL="4097" marR="4097" marT="4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000" b="1" i="0" u="none" strike="noStrike" dirty="0">
                          <a:latin typeface="Zar"/>
                        </a:rPr>
                        <a:t>463,562</a:t>
                      </a:r>
                    </a:p>
                  </a:txBody>
                  <a:tcPr marL="4097" marR="4097" marT="4097"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11567">
                <a:tc>
                  <a:txBody>
                    <a:bodyPr/>
                    <a:lstStyle/>
                    <a:p>
                      <a:pPr algn="ctr" rtl="1" fontAlgn="ctr"/>
                      <a:r>
                        <a:rPr lang="en-US" sz="900" b="1" i="0" u="none" strike="noStrike">
                          <a:latin typeface="Zar"/>
                        </a:rPr>
                        <a:t>1-34</a:t>
                      </a:r>
                    </a:p>
                  </a:txBody>
                  <a:tcPr marL="4097" marR="4097" marT="4097"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1" fontAlgn="ctr"/>
                      <a:r>
                        <a:rPr lang="fa-IR" sz="900" b="1" i="0" u="none" strike="noStrike">
                          <a:latin typeface="Zar"/>
                        </a:rPr>
                        <a:t>هزينه تحقيقات وآموزش </a:t>
                      </a:r>
                    </a:p>
                  </a:txBody>
                  <a:tcPr marL="4097" marR="4097" marT="4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000" b="1" i="0" u="none" strike="noStrike">
                          <a:latin typeface="Zar"/>
                        </a:rPr>
                        <a:t>5,000</a:t>
                      </a:r>
                    </a:p>
                  </a:txBody>
                  <a:tcPr marL="4097" marR="4097" marT="4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000" b="1" i="0" u="none" strike="noStrike">
                          <a:latin typeface="Zar"/>
                        </a:rPr>
                        <a:t> </a:t>
                      </a:r>
                    </a:p>
                  </a:txBody>
                  <a:tcPr marL="4097" marR="4097" marT="4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000" b="1" i="0" u="none" strike="noStrike" dirty="0">
                          <a:latin typeface="Zar"/>
                        </a:rPr>
                        <a:t> </a:t>
                      </a:r>
                      <a:r>
                        <a:rPr lang="fa-IR" sz="1000" b="1" i="0" u="none" strike="noStrike" dirty="0" smtClean="0">
                          <a:latin typeface="Zar"/>
                        </a:rPr>
                        <a:t>6.000</a:t>
                      </a:r>
                    </a:p>
                    <a:p>
                      <a:pPr algn="ctr" rtl="1" fontAlgn="ctr"/>
                      <a:endParaRPr lang="en-US" sz="1000" b="1" i="0" u="none" strike="noStrike" dirty="0">
                        <a:latin typeface="Zar"/>
                      </a:endParaRPr>
                    </a:p>
                  </a:txBody>
                  <a:tcPr marL="4097" marR="4097" marT="4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000" b="1" i="0" u="none" strike="noStrike">
                          <a:latin typeface="Zar"/>
                        </a:rPr>
                        <a:t>2,347</a:t>
                      </a:r>
                    </a:p>
                  </a:txBody>
                  <a:tcPr marL="4097" marR="4097" marT="4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000" b="1" i="0" u="none" strike="noStrike">
                          <a:latin typeface="Zar"/>
                        </a:rPr>
                        <a:t>16,000</a:t>
                      </a:r>
                    </a:p>
                  </a:txBody>
                  <a:tcPr marL="4097" marR="4097" marT="4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000" b="1" i="0" u="none" strike="noStrike">
                          <a:latin typeface="Zar"/>
                        </a:rPr>
                        <a:t>21,500</a:t>
                      </a:r>
                    </a:p>
                  </a:txBody>
                  <a:tcPr marL="4097" marR="4097" marT="4097"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49069">
                <a:tc>
                  <a:txBody>
                    <a:bodyPr/>
                    <a:lstStyle/>
                    <a:p>
                      <a:pPr algn="ctr" rtl="1" fontAlgn="ctr"/>
                      <a:r>
                        <a:rPr lang="en-US" sz="900" b="1" i="0" u="none" strike="noStrike">
                          <a:latin typeface="Zar"/>
                        </a:rPr>
                        <a:t>41</a:t>
                      </a:r>
                    </a:p>
                  </a:txBody>
                  <a:tcPr marL="4097" marR="4097" marT="4097"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1" fontAlgn="ctr"/>
                      <a:r>
                        <a:rPr lang="fa-IR" sz="900" b="1" i="0" u="none" strike="noStrike">
                          <a:latin typeface="Zar"/>
                        </a:rPr>
                        <a:t>  هزينه هاي  عمومي اداري </a:t>
                      </a:r>
                    </a:p>
                  </a:txBody>
                  <a:tcPr marL="4097" marR="4097" marT="4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en-US" sz="1000" b="1" i="0" u="none" strike="noStrike">
                          <a:latin typeface="Zar"/>
                        </a:rPr>
                        <a:t>290,387</a:t>
                      </a:r>
                    </a:p>
                  </a:txBody>
                  <a:tcPr marL="4097" marR="4097" marT="4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000" b="1" i="0" u="none" strike="noStrike">
                          <a:latin typeface="Zar"/>
                        </a:rPr>
                        <a:t>328,309</a:t>
                      </a:r>
                    </a:p>
                  </a:txBody>
                  <a:tcPr marL="4097" marR="4097" marT="4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000" b="1" i="0" u="none" strike="noStrike">
                          <a:latin typeface="Zar"/>
                        </a:rPr>
                        <a:t>333,945</a:t>
                      </a:r>
                    </a:p>
                  </a:txBody>
                  <a:tcPr marL="4097" marR="4097" marT="4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000" b="1" i="0" u="none" strike="noStrike">
                          <a:latin typeface="Zar"/>
                        </a:rPr>
                        <a:t>208,096</a:t>
                      </a:r>
                    </a:p>
                  </a:txBody>
                  <a:tcPr marL="4097" marR="4097" marT="4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000" b="1" i="0" u="none" strike="noStrike">
                          <a:latin typeface="Zar"/>
                        </a:rPr>
                        <a:t>333,945</a:t>
                      </a:r>
                    </a:p>
                  </a:txBody>
                  <a:tcPr marL="4097" marR="4097" marT="4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000" b="1" i="0" u="none" strike="noStrike">
                          <a:latin typeface="Zar"/>
                        </a:rPr>
                        <a:t>430,325</a:t>
                      </a:r>
                    </a:p>
                  </a:txBody>
                  <a:tcPr marL="4097" marR="4097" marT="4097"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511567">
                <a:tc>
                  <a:txBody>
                    <a:bodyPr/>
                    <a:lstStyle/>
                    <a:p>
                      <a:pPr algn="ctr" rtl="1" fontAlgn="ctr"/>
                      <a:r>
                        <a:rPr lang="en-US" sz="900" b="1" i="0" u="none" strike="noStrike">
                          <a:latin typeface="Zar"/>
                        </a:rPr>
                        <a:t> </a:t>
                      </a:r>
                    </a:p>
                  </a:txBody>
                  <a:tcPr marL="4097" marR="4097" marT="4097"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a:txBody>
                    <a:bodyPr/>
                    <a:lstStyle/>
                    <a:p>
                      <a:pPr algn="ctr" rtl="1" fontAlgn="ctr"/>
                      <a:r>
                        <a:rPr lang="fa-IR" sz="900" b="1" i="0" u="none" strike="noStrike">
                          <a:latin typeface="Zar"/>
                        </a:rPr>
                        <a:t>جمع کل هزینه های جاری </a:t>
                      </a:r>
                    </a:p>
                  </a:txBody>
                  <a:tcPr marL="4097" marR="4097" marT="4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a:txBody>
                    <a:bodyPr/>
                    <a:lstStyle/>
                    <a:p>
                      <a:pPr algn="ctr" rtl="1" fontAlgn="ctr"/>
                      <a:r>
                        <a:rPr lang="en-US" sz="1000" b="1" i="0" u="none" strike="noStrike">
                          <a:latin typeface="Zar"/>
                        </a:rPr>
                        <a:t>1,910,000</a:t>
                      </a:r>
                    </a:p>
                  </a:txBody>
                  <a:tcPr marL="4097" marR="4097" marT="4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a:txBody>
                    <a:bodyPr/>
                    <a:lstStyle/>
                    <a:p>
                      <a:pPr algn="ctr" rtl="1" fontAlgn="ctr"/>
                      <a:r>
                        <a:rPr lang="en-US" sz="1000" b="1" i="0" u="none" strike="noStrike">
                          <a:latin typeface="Zar"/>
                        </a:rPr>
                        <a:t>1,628,668</a:t>
                      </a:r>
                    </a:p>
                  </a:txBody>
                  <a:tcPr marL="4097" marR="4097" marT="4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a:txBody>
                    <a:bodyPr/>
                    <a:lstStyle/>
                    <a:p>
                      <a:pPr algn="ctr" rtl="1" fontAlgn="ctr"/>
                      <a:r>
                        <a:rPr lang="fa-IR" sz="1000" b="1" i="0" u="none" strike="noStrike" dirty="0" smtClean="0">
                          <a:latin typeface="Zar"/>
                        </a:rPr>
                        <a:t>2.110.000</a:t>
                      </a:r>
                      <a:endParaRPr lang="en-US" sz="1000" b="1" i="0" u="none" strike="noStrike" dirty="0">
                        <a:latin typeface="Zar"/>
                      </a:endParaRPr>
                    </a:p>
                  </a:txBody>
                  <a:tcPr marL="4097" marR="4097" marT="4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a:txBody>
                    <a:bodyPr/>
                    <a:lstStyle/>
                    <a:p>
                      <a:pPr algn="ctr" rtl="1" fontAlgn="ctr"/>
                      <a:r>
                        <a:rPr lang="en-US" sz="1000" b="1" i="0" u="none" strike="noStrike">
                          <a:latin typeface="Zar"/>
                        </a:rPr>
                        <a:t>1,415,343</a:t>
                      </a:r>
                    </a:p>
                  </a:txBody>
                  <a:tcPr marL="4097" marR="4097" marT="4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a:txBody>
                    <a:bodyPr/>
                    <a:lstStyle/>
                    <a:p>
                      <a:pPr algn="ctr" rtl="1" fontAlgn="ctr"/>
                      <a:r>
                        <a:rPr lang="en-US" sz="1000" b="1" i="0" u="none" strike="noStrike">
                          <a:latin typeface="Zar"/>
                        </a:rPr>
                        <a:t>2,385,126</a:t>
                      </a:r>
                    </a:p>
                  </a:txBody>
                  <a:tcPr marL="4097" marR="4097" marT="4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a:txBody>
                    <a:bodyPr/>
                    <a:lstStyle/>
                    <a:p>
                      <a:pPr algn="ctr" rtl="1" fontAlgn="ctr"/>
                      <a:r>
                        <a:rPr lang="fa-IR" sz="1000" b="1" i="0" u="none" strike="noStrike" dirty="0" smtClean="0">
                          <a:latin typeface="Zar"/>
                        </a:rPr>
                        <a:t>4.090.802</a:t>
                      </a:r>
                      <a:endParaRPr lang="en-US" sz="1000" b="1" i="0" u="none" strike="noStrike" dirty="0">
                        <a:latin typeface="Zar"/>
                      </a:endParaRPr>
                    </a:p>
                  </a:txBody>
                  <a:tcPr marL="4097" marR="4097" marT="4097"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extLst>
                  <a:ext uri="{0D108BD9-81ED-4DB2-BD59-A6C34878D82A}">
                    <a16:rowId xmlns:a16="http://schemas.microsoft.com/office/drawing/2014/main" val="10008"/>
                  </a:ext>
                </a:extLst>
              </a:tr>
              <a:tr h="349069">
                <a:tc>
                  <a:txBody>
                    <a:bodyPr/>
                    <a:lstStyle/>
                    <a:p>
                      <a:pPr algn="ctr" rtl="1" fontAlgn="ctr"/>
                      <a:r>
                        <a:rPr lang="en-US" sz="900" b="1" i="0" u="none" strike="noStrike">
                          <a:latin typeface="Zar"/>
                        </a:rPr>
                        <a:t>37</a:t>
                      </a:r>
                    </a:p>
                  </a:txBody>
                  <a:tcPr marL="4097" marR="4097" marT="4097"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1" fontAlgn="ctr"/>
                      <a:r>
                        <a:rPr lang="fa-IR" sz="900" b="1" i="0" u="none" strike="noStrike">
                          <a:latin typeface="Zar"/>
                        </a:rPr>
                        <a:t> استهلاك تاسيسات شبكه توزيع برق </a:t>
                      </a:r>
                      <a:r>
                        <a:rPr lang="fa-IR" sz="900" b="1" i="0" u="none" strike="noStrike">
                          <a:solidFill>
                            <a:srgbClr val="FF0000"/>
                          </a:solidFill>
                          <a:latin typeface="Zar"/>
                        </a:rPr>
                        <a:t> **</a:t>
                      </a:r>
                      <a:endParaRPr lang="fa-IR" sz="900" b="1" i="0" u="none" strike="noStrike">
                        <a:latin typeface="Zar"/>
                      </a:endParaRPr>
                    </a:p>
                  </a:txBody>
                  <a:tcPr marL="4097" marR="4097" marT="4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en-US" sz="1000" b="1" i="0" u="none" strike="noStrike">
                          <a:latin typeface="Zar"/>
                        </a:rPr>
                        <a:t>600,000</a:t>
                      </a:r>
                    </a:p>
                  </a:txBody>
                  <a:tcPr marL="4097" marR="4097" marT="4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000" b="1" i="0" u="none" strike="noStrike">
                          <a:latin typeface="Zar"/>
                        </a:rPr>
                        <a:t>1,351,243</a:t>
                      </a:r>
                    </a:p>
                  </a:txBody>
                  <a:tcPr marL="4097" marR="4097" marT="4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000" b="1" i="0" u="none" strike="noStrike" dirty="0">
                          <a:latin typeface="Zar"/>
                        </a:rPr>
                        <a:t>682,000</a:t>
                      </a:r>
                    </a:p>
                  </a:txBody>
                  <a:tcPr marL="4097" marR="4097" marT="4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000" b="1" i="0" u="none" strike="noStrike">
                          <a:latin typeface="Zar"/>
                        </a:rPr>
                        <a:t>1,025,108</a:t>
                      </a:r>
                    </a:p>
                  </a:txBody>
                  <a:tcPr marL="4097" marR="4097" marT="4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000" b="1" i="0" u="none" strike="noStrike">
                          <a:latin typeface="Zar"/>
                        </a:rPr>
                        <a:t>1,535,938</a:t>
                      </a:r>
                    </a:p>
                  </a:txBody>
                  <a:tcPr marL="4097" marR="4097" marT="4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000" b="1" i="0" u="none" strike="noStrike">
                          <a:latin typeface="Zar"/>
                        </a:rPr>
                        <a:t>1,857,000</a:t>
                      </a:r>
                    </a:p>
                  </a:txBody>
                  <a:tcPr marL="4097" marR="4097" marT="4097"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349069">
                <a:tc>
                  <a:txBody>
                    <a:bodyPr/>
                    <a:lstStyle/>
                    <a:p>
                      <a:pPr algn="ctr" rtl="1" fontAlgn="ctr"/>
                      <a:r>
                        <a:rPr lang="en-US" sz="900" b="1" i="0" u="none" strike="noStrike">
                          <a:latin typeface="Zar"/>
                        </a:rPr>
                        <a:t>42</a:t>
                      </a:r>
                    </a:p>
                  </a:txBody>
                  <a:tcPr marL="4097" marR="4097" marT="4097"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1" fontAlgn="ctr"/>
                      <a:r>
                        <a:rPr lang="fa-IR" sz="900" b="1" i="0" u="none" strike="noStrike">
                          <a:latin typeface="Zar"/>
                        </a:rPr>
                        <a:t> هزينه هاي استهلاك اموال و تاسيسات عمومي و اداري  </a:t>
                      </a:r>
                    </a:p>
                  </a:txBody>
                  <a:tcPr marL="4097" marR="4097" marT="4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en-US" sz="1000" b="1" i="0" u="none" strike="noStrike">
                          <a:latin typeface="Zar"/>
                        </a:rPr>
                        <a:t>45,000</a:t>
                      </a:r>
                    </a:p>
                  </a:txBody>
                  <a:tcPr marL="4097" marR="4097" marT="4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000" b="1" i="0" u="none" strike="noStrike">
                          <a:latin typeface="Zar"/>
                        </a:rPr>
                        <a:t>46,056</a:t>
                      </a:r>
                    </a:p>
                  </a:txBody>
                  <a:tcPr marL="4097" marR="4097" marT="4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000" b="1" i="0" u="none" strike="noStrike">
                          <a:latin typeface="Zar"/>
                        </a:rPr>
                        <a:t>79,000</a:t>
                      </a:r>
                    </a:p>
                  </a:txBody>
                  <a:tcPr marL="4097" marR="4097" marT="4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000" b="1" i="0" u="none" strike="noStrike">
                          <a:latin typeface="Zar"/>
                        </a:rPr>
                        <a:t>53,167</a:t>
                      </a:r>
                    </a:p>
                  </a:txBody>
                  <a:tcPr marL="4097" marR="4097" marT="4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000" b="1" i="0" u="none" strike="noStrike">
                          <a:latin typeface="Zar"/>
                        </a:rPr>
                        <a:t>79,000</a:t>
                      </a:r>
                    </a:p>
                  </a:txBody>
                  <a:tcPr marL="4097" marR="4097" marT="4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000" b="1" i="0" u="none" strike="noStrike">
                          <a:latin typeface="Zar"/>
                        </a:rPr>
                        <a:t>95,000</a:t>
                      </a:r>
                    </a:p>
                  </a:txBody>
                  <a:tcPr marL="4097" marR="4097" marT="4097"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0"/>
                  </a:ext>
                </a:extLst>
              </a:tr>
              <a:tr h="505548">
                <a:tc>
                  <a:txBody>
                    <a:bodyPr/>
                    <a:lstStyle/>
                    <a:p>
                      <a:pPr algn="ctr" rtl="1" fontAlgn="ctr"/>
                      <a:r>
                        <a:rPr lang="en-US" sz="900" b="1" i="0" u="none" strike="noStrike">
                          <a:latin typeface="Zar"/>
                        </a:rPr>
                        <a:t> </a:t>
                      </a:r>
                    </a:p>
                  </a:txBody>
                  <a:tcPr marL="4097" marR="4097" marT="4097"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a:txBody>
                    <a:bodyPr/>
                    <a:lstStyle/>
                    <a:p>
                      <a:pPr algn="ctr" rtl="1" fontAlgn="ctr"/>
                      <a:r>
                        <a:rPr lang="fa-IR" sz="800" b="1" i="0" u="none" strike="noStrike">
                          <a:latin typeface="Zar"/>
                        </a:rPr>
                        <a:t>جمع هزینه های استهلاک</a:t>
                      </a:r>
                    </a:p>
                  </a:txBody>
                  <a:tcPr marL="4097" marR="4097" marT="4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a:txBody>
                    <a:bodyPr/>
                    <a:lstStyle/>
                    <a:p>
                      <a:pPr algn="ctr" rtl="1" fontAlgn="ctr"/>
                      <a:r>
                        <a:rPr lang="en-US" sz="1000" b="1" i="0" u="none" strike="noStrike">
                          <a:latin typeface="Zar"/>
                        </a:rPr>
                        <a:t>645,000</a:t>
                      </a:r>
                    </a:p>
                  </a:txBody>
                  <a:tcPr marL="4097" marR="4097" marT="4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a:txBody>
                    <a:bodyPr/>
                    <a:lstStyle/>
                    <a:p>
                      <a:pPr algn="ctr" rtl="1" fontAlgn="ctr"/>
                      <a:r>
                        <a:rPr lang="en-US" sz="1000" b="1" i="0" u="none" strike="noStrike">
                          <a:latin typeface="Zar"/>
                        </a:rPr>
                        <a:t>1,397,299</a:t>
                      </a:r>
                    </a:p>
                  </a:txBody>
                  <a:tcPr marL="4097" marR="4097" marT="4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a:txBody>
                    <a:bodyPr/>
                    <a:lstStyle/>
                    <a:p>
                      <a:pPr algn="ctr" rtl="1" fontAlgn="ctr"/>
                      <a:r>
                        <a:rPr lang="en-US" sz="1000" b="1" i="0" u="none" strike="noStrike">
                          <a:latin typeface="Zar"/>
                        </a:rPr>
                        <a:t>761,000</a:t>
                      </a:r>
                    </a:p>
                  </a:txBody>
                  <a:tcPr marL="4097" marR="4097" marT="4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a:txBody>
                    <a:bodyPr/>
                    <a:lstStyle/>
                    <a:p>
                      <a:pPr algn="ctr" rtl="1" fontAlgn="ctr"/>
                      <a:r>
                        <a:rPr lang="en-US" sz="1000" b="1" i="0" u="none" strike="noStrike">
                          <a:latin typeface="Zar"/>
                        </a:rPr>
                        <a:t>1,078,275</a:t>
                      </a:r>
                    </a:p>
                  </a:txBody>
                  <a:tcPr marL="4097" marR="4097" marT="4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a:txBody>
                    <a:bodyPr/>
                    <a:lstStyle/>
                    <a:p>
                      <a:pPr algn="ctr" rtl="1" fontAlgn="ctr"/>
                      <a:r>
                        <a:rPr lang="en-US" sz="1000" b="1" i="0" u="none" strike="noStrike">
                          <a:latin typeface="Zar"/>
                        </a:rPr>
                        <a:t>1,614,938</a:t>
                      </a:r>
                    </a:p>
                  </a:txBody>
                  <a:tcPr marL="4097" marR="4097" marT="4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a:txBody>
                    <a:bodyPr/>
                    <a:lstStyle/>
                    <a:p>
                      <a:pPr algn="ctr" rtl="1" fontAlgn="ctr"/>
                      <a:r>
                        <a:rPr lang="en-US" sz="1000" b="1" i="0" u="none" strike="noStrike" dirty="0">
                          <a:latin typeface="Zar"/>
                        </a:rPr>
                        <a:t>1,952,000</a:t>
                      </a:r>
                    </a:p>
                  </a:txBody>
                  <a:tcPr marL="4097" marR="4097" marT="4097"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extLst>
                  <a:ext uri="{0D108BD9-81ED-4DB2-BD59-A6C34878D82A}">
                    <a16:rowId xmlns:a16="http://schemas.microsoft.com/office/drawing/2014/main" val="10011"/>
                  </a:ext>
                </a:extLst>
              </a:tr>
              <a:tr h="505548">
                <a:tc>
                  <a:txBody>
                    <a:bodyPr/>
                    <a:lstStyle/>
                    <a:p>
                      <a:pPr algn="ctr" rtl="1" fontAlgn="ctr"/>
                      <a:r>
                        <a:rPr lang="en-US" sz="900" b="1" i="0" u="none" strike="noStrike">
                          <a:latin typeface="Zar"/>
                        </a:rPr>
                        <a:t> </a:t>
                      </a:r>
                    </a:p>
                  </a:txBody>
                  <a:tcPr marL="4097" marR="4097" marT="4097"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99"/>
                    </a:solidFill>
                  </a:tcPr>
                </a:tc>
                <a:tc>
                  <a:txBody>
                    <a:bodyPr/>
                    <a:lstStyle/>
                    <a:p>
                      <a:pPr algn="ctr" rtl="1" fontAlgn="ctr"/>
                      <a:r>
                        <a:rPr lang="fa-IR" sz="800" b="1" i="0" u="none" strike="noStrike">
                          <a:latin typeface="Zar"/>
                        </a:rPr>
                        <a:t>مجموع هزینه های جاری و استهلاک</a:t>
                      </a:r>
                    </a:p>
                  </a:txBody>
                  <a:tcPr marL="4097" marR="4097" marT="4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99"/>
                    </a:solidFill>
                  </a:tcPr>
                </a:tc>
                <a:tc>
                  <a:txBody>
                    <a:bodyPr/>
                    <a:lstStyle/>
                    <a:p>
                      <a:pPr algn="ctr" rtl="1" fontAlgn="ctr"/>
                      <a:r>
                        <a:rPr lang="en-US" sz="1000" b="1" i="0" u="none" strike="noStrike">
                          <a:latin typeface="Zar"/>
                        </a:rPr>
                        <a:t>2,555,000</a:t>
                      </a:r>
                    </a:p>
                  </a:txBody>
                  <a:tcPr marL="4097" marR="4097" marT="4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99"/>
                    </a:solidFill>
                  </a:tcPr>
                </a:tc>
                <a:tc>
                  <a:txBody>
                    <a:bodyPr/>
                    <a:lstStyle/>
                    <a:p>
                      <a:pPr algn="ctr" rtl="1" fontAlgn="ctr"/>
                      <a:r>
                        <a:rPr lang="en-US" sz="1000" b="1" i="0" u="none" strike="noStrike">
                          <a:latin typeface="Zar"/>
                        </a:rPr>
                        <a:t>3,025,967</a:t>
                      </a:r>
                    </a:p>
                  </a:txBody>
                  <a:tcPr marL="4097" marR="4097" marT="4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99"/>
                    </a:solidFill>
                  </a:tcPr>
                </a:tc>
                <a:tc>
                  <a:txBody>
                    <a:bodyPr/>
                    <a:lstStyle/>
                    <a:p>
                      <a:pPr algn="ctr" rtl="1" fontAlgn="ctr"/>
                      <a:r>
                        <a:rPr lang="en-US" sz="1000" b="1" i="0" u="none" strike="noStrike">
                          <a:latin typeface="Zar"/>
                        </a:rPr>
                        <a:t>2,865,000</a:t>
                      </a:r>
                    </a:p>
                  </a:txBody>
                  <a:tcPr marL="4097" marR="4097" marT="4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99"/>
                    </a:solidFill>
                  </a:tcPr>
                </a:tc>
                <a:tc>
                  <a:txBody>
                    <a:bodyPr/>
                    <a:lstStyle/>
                    <a:p>
                      <a:pPr algn="ctr" rtl="1" fontAlgn="ctr"/>
                      <a:r>
                        <a:rPr lang="en-US" sz="1000" b="1" i="0" u="none" strike="noStrike">
                          <a:latin typeface="Zar"/>
                        </a:rPr>
                        <a:t>2,493,618</a:t>
                      </a:r>
                    </a:p>
                  </a:txBody>
                  <a:tcPr marL="4097" marR="4097" marT="4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99"/>
                    </a:solidFill>
                  </a:tcPr>
                </a:tc>
                <a:tc>
                  <a:txBody>
                    <a:bodyPr/>
                    <a:lstStyle/>
                    <a:p>
                      <a:pPr algn="ctr" rtl="1" fontAlgn="ctr"/>
                      <a:r>
                        <a:rPr lang="en-US" sz="1000" b="1" i="0" u="none" strike="noStrike">
                          <a:latin typeface="Zar"/>
                        </a:rPr>
                        <a:t>4,000,064</a:t>
                      </a:r>
                    </a:p>
                  </a:txBody>
                  <a:tcPr marL="4097" marR="4097" marT="4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99"/>
                    </a:solidFill>
                  </a:tcPr>
                </a:tc>
                <a:tc>
                  <a:txBody>
                    <a:bodyPr/>
                    <a:lstStyle/>
                    <a:p>
                      <a:pPr algn="ctr" rtl="1" fontAlgn="ctr"/>
                      <a:r>
                        <a:rPr lang="en-US" sz="1000" b="1" i="0" u="none" strike="noStrike" dirty="0">
                          <a:latin typeface="Zar"/>
                        </a:rPr>
                        <a:t>5,973,621</a:t>
                      </a:r>
                    </a:p>
                  </a:txBody>
                  <a:tcPr marL="4097" marR="4097" marT="4097"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012"/>
                  </a:ext>
                </a:extLst>
              </a:tr>
            </a:tbl>
          </a:graphicData>
        </a:graphic>
      </p:graphicFrame>
      <p:sp>
        <p:nvSpPr>
          <p:cNvPr id="7" name="TextBox 6"/>
          <p:cNvSpPr txBox="1"/>
          <p:nvPr/>
        </p:nvSpPr>
        <p:spPr>
          <a:xfrm>
            <a:off x="357158" y="785794"/>
            <a:ext cx="1500198" cy="276999"/>
          </a:xfrm>
          <a:prstGeom prst="rect">
            <a:avLst/>
          </a:prstGeom>
          <a:noFill/>
        </p:spPr>
        <p:txBody>
          <a:bodyPr wrap="square" rtlCol="0">
            <a:spAutoFit/>
          </a:bodyPr>
          <a:lstStyle/>
          <a:p>
            <a:r>
              <a:rPr lang="fa-IR" sz="1200" dirty="0" smtClean="0"/>
              <a:t>مبالغ به میلیون ریال</a:t>
            </a:r>
            <a:endParaRPr lang="en-US"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strips(downLeft)">
                                      <p:cBhvr>
                                        <p:cTn id="7" dur="500"/>
                                        <p:tgtEl>
                                          <p:spTgt spid="3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7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06.jpg"/>
          <p:cNvPicPr>
            <a:picLocks noChangeAspect="1"/>
          </p:cNvPicPr>
          <p:nvPr/>
        </p:nvPicPr>
        <p:blipFill>
          <a:blip r:embed="rId2" cstate="print">
            <a:grayscl/>
          </a:blip>
          <a:stretch>
            <a:fillRect/>
          </a:stretch>
        </p:blipFill>
        <p:spPr>
          <a:xfrm flipV="1">
            <a:off x="0" y="0"/>
            <a:ext cx="9144000" cy="6858000"/>
          </a:xfrm>
          <a:prstGeom prst="rect">
            <a:avLst/>
          </a:prstGeom>
        </p:spPr>
      </p:pic>
      <p:sp>
        <p:nvSpPr>
          <p:cNvPr id="38" name="Title 1"/>
          <p:cNvSpPr>
            <a:spLocks noGrp="1"/>
          </p:cNvSpPr>
          <p:nvPr>
            <p:ph type="title"/>
          </p:nvPr>
        </p:nvSpPr>
        <p:spPr>
          <a:xfrm>
            <a:off x="500034" y="142852"/>
            <a:ext cx="8229600" cy="796908"/>
          </a:xfrm>
        </p:spPr>
        <p:txBody>
          <a:bodyPr>
            <a:normAutofit/>
          </a:bodyPr>
          <a:lstStyle/>
          <a:p>
            <a:pPr algn="r"/>
            <a:r>
              <a:rPr lang="fa-IR" sz="2800" b="1" dirty="0" smtClean="0">
                <a:solidFill>
                  <a:schemeClr val="accent2">
                    <a:lumMod val="75000"/>
                  </a:schemeClr>
                </a:solidFill>
                <a:effectLst>
                  <a:outerShdw blurRad="38100" dist="38100" dir="2700000" algn="tl">
                    <a:srgbClr val="000000">
                      <a:alpha val="43137"/>
                    </a:srgbClr>
                  </a:outerShdw>
                </a:effectLst>
                <a:cs typeface="B Titr" pitchFamily="2" charset="-78"/>
              </a:rPr>
              <a:t>منابع بودجه سرمایه ای</a:t>
            </a:r>
            <a:endParaRPr lang="en-US" sz="2800" b="1" dirty="0">
              <a:solidFill>
                <a:schemeClr val="accent2">
                  <a:lumMod val="75000"/>
                </a:schemeClr>
              </a:solidFill>
              <a:effectLst>
                <a:outerShdw blurRad="38100" dist="38100" dir="2700000" algn="tl">
                  <a:srgbClr val="000000">
                    <a:alpha val="43137"/>
                  </a:srgbClr>
                </a:outerShdw>
              </a:effectLst>
              <a:cs typeface="B Titr" pitchFamily="2" charset="-78"/>
            </a:endParaRPr>
          </a:p>
        </p:txBody>
      </p:sp>
      <p:sp>
        <p:nvSpPr>
          <p:cNvPr id="39" name="Rounded Rectangle 38"/>
          <p:cNvSpPr/>
          <p:nvPr/>
        </p:nvSpPr>
        <p:spPr>
          <a:xfrm>
            <a:off x="1357290" y="857232"/>
            <a:ext cx="7632000" cy="142876"/>
          </a:xfrm>
          <a:prstGeom prst="roundRect">
            <a:avLst/>
          </a:prstGeom>
          <a:gradFill flip="none" rotWithShape="1">
            <a:gsLst>
              <a:gs pos="100000">
                <a:schemeClr val="accent2">
                  <a:lumMod val="20000"/>
                  <a:lumOff val="80000"/>
                  <a:alpha val="0"/>
                </a:schemeClr>
              </a:gs>
              <a:gs pos="100000">
                <a:schemeClr val="bg1">
                  <a:lumMod val="85000"/>
                </a:schemeClr>
              </a:gs>
              <a:gs pos="81000">
                <a:schemeClr val="accent2">
                  <a:lumMod val="40000"/>
                  <a:lumOff val="60000"/>
                </a:schemeClr>
              </a:gs>
              <a:gs pos="60000">
                <a:schemeClr val="accent2">
                  <a:lumMod val="60000"/>
                  <a:lumOff val="40000"/>
                </a:schemeClr>
              </a:gs>
              <a:gs pos="32000">
                <a:schemeClr val="accent2">
                  <a:lumMod val="75000"/>
                </a:schemeClr>
              </a:gs>
            </a:gsLst>
            <a:path path="circle">
              <a:fillToRect l="100000" t="100000"/>
            </a:path>
            <a:tileRect r="-100000" b="-100000"/>
          </a:gradFill>
          <a:ln>
            <a:noFill/>
          </a:ln>
          <a:effectLst>
            <a:outerShdw blurRad="149987" dist="250190" dir="8460000" algn="ctr">
              <a:srgbClr val="000000">
                <a:alpha val="28000"/>
              </a:srgbClr>
            </a:outerShdw>
          </a:effectLst>
        </p:spPr>
        <p:style>
          <a:lnRef idx="1">
            <a:schemeClr val="dk1"/>
          </a:lnRef>
          <a:fillRef idx="2">
            <a:schemeClr val="dk1"/>
          </a:fillRef>
          <a:effectRef idx="1">
            <a:schemeClr val="dk1"/>
          </a:effectRef>
          <a:fontRef idx="minor">
            <a:schemeClr val="dk1"/>
          </a:fontRef>
        </p:style>
        <p:txBody>
          <a:bodyPr rtlCol="0" anchor="ctr"/>
          <a:lstStyle/>
          <a:p>
            <a:r>
              <a:rPr lang="fa-IR" sz="2400" dirty="0">
                <a:solidFill>
                  <a:schemeClr val="bg1"/>
                </a:solidFill>
                <a:cs typeface="B Titr" pitchFamily="2" charset="-78"/>
              </a:rPr>
              <a:t>  </a:t>
            </a:r>
            <a:endParaRPr lang="en-US" sz="2400" dirty="0">
              <a:solidFill>
                <a:schemeClr val="bg1"/>
              </a:solidFill>
              <a:cs typeface="B Titr" pitchFamily="2" charset="-78"/>
            </a:endParaRPr>
          </a:p>
        </p:txBody>
      </p:sp>
      <p:sp>
        <p:nvSpPr>
          <p:cNvPr id="6" name="TextBox 5"/>
          <p:cNvSpPr txBox="1"/>
          <p:nvPr/>
        </p:nvSpPr>
        <p:spPr>
          <a:xfrm>
            <a:off x="357158" y="785794"/>
            <a:ext cx="1500198" cy="276999"/>
          </a:xfrm>
          <a:prstGeom prst="rect">
            <a:avLst/>
          </a:prstGeom>
          <a:noFill/>
        </p:spPr>
        <p:txBody>
          <a:bodyPr wrap="square" rtlCol="0">
            <a:spAutoFit/>
          </a:bodyPr>
          <a:lstStyle/>
          <a:p>
            <a:r>
              <a:rPr lang="fa-IR" sz="1200" dirty="0" smtClean="0"/>
              <a:t>مبالغ به میلیون ریال</a:t>
            </a:r>
            <a:endParaRPr lang="en-US" sz="1200" dirty="0"/>
          </a:p>
        </p:txBody>
      </p:sp>
      <p:graphicFrame>
        <p:nvGraphicFramePr>
          <p:cNvPr id="8" name="Table 7"/>
          <p:cNvGraphicFramePr>
            <a:graphicFrameLocks noGrp="1"/>
          </p:cNvGraphicFramePr>
          <p:nvPr/>
        </p:nvGraphicFramePr>
        <p:xfrm>
          <a:off x="214284" y="1071547"/>
          <a:ext cx="8715435" cy="5529418"/>
        </p:xfrm>
        <a:graphic>
          <a:graphicData uri="http://schemas.openxmlformats.org/drawingml/2006/table">
            <a:tbl>
              <a:tblPr rtl="1"/>
              <a:tblGrid>
                <a:gridCol w="566643">
                  <a:extLst>
                    <a:ext uri="{9D8B030D-6E8A-4147-A177-3AD203B41FA5}">
                      <a16:colId xmlns:a16="http://schemas.microsoft.com/office/drawing/2014/main" val="20000"/>
                    </a:ext>
                  </a:extLst>
                </a:gridCol>
                <a:gridCol w="2739511">
                  <a:extLst>
                    <a:ext uri="{9D8B030D-6E8A-4147-A177-3AD203B41FA5}">
                      <a16:colId xmlns:a16="http://schemas.microsoft.com/office/drawing/2014/main" val="20001"/>
                    </a:ext>
                  </a:extLst>
                </a:gridCol>
                <a:gridCol w="863044">
                  <a:extLst>
                    <a:ext uri="{9D8B030D-6E8A-4147-A177-3AD203B41FA5}">
                      <a16:colId xmlns:a16="http://schemas.microsoft.com/office/drawing/2014/main" val="20002"/>
                    </a:ext>
                  </a:extLst>
                </a:gridCol>
                <a:gridCol w="897915">
                  <a:extLst>
                    <a:ext uri="{9D8B030D-6E8A-4147-A177-3AD203B41FA5}">
                      <a16:colId xmlns:a16="http://schemas.microsoft.com/office/drawing/2014/main" val="20003"/>
                    </a:ext>
                  </a:extLst>
                </a:gridCol>
                <a:gridCol w="863044">
                  <a:extLst>
                    <a:ext uri="{9D8B030D-6E8A-4147-A177-3AD203B41FA5}">
                      <a16:colId xmlns:a16="http://schemas.microsoft.com/office/drawing/2014/main" val="20004"/>
                    </a:ext>
                  </a:extLst>
                </a:gridCol>
                <a:gridCol w="1046114">
                  <a:extLst>
                    <a:ext uri="{9D8B030D-6E8A-4147-A177-3AD203B41FA5}">
                      <a16:colId xmlns:a16="http://schemas.microsoft.com/office/drawing/2014/main" val="20005"/>
                    </a:ext>
                  </a:extLst>
                </a:gridCol>
                <a:gridCol w="778047">
                  <a:extLst>
                    <a:ext uri="{9D8B030D-6E8A-4147-A177-3AD203B41FA5}">
                      <a16:colId xmlns:a16="http://schemas.microsoft.com/office/drawing/2014/main" val="20006"/>
                    </a:ext>
                  </a:extLst>
                </a:gridCol>
                <a:gridCol w="961117">
                  <a:extLst>
                    <a:ext uri="{9D8B030D-6E8A-4147-A177-3AD203B41FA5}">
                      <a16:colId xmlns:a16="http://schemas.microsoft.com/office/drawing/2014/main" val="20007"/>
                    </a:ext>
                  </a:extLst>
                </a:gridCol>
              </a:tblGrid>
              <a:tr h="285751">
                <a:tc gridSpan="8">
                  <a:txBody>
                    <a:bodyPr/>
                    <a:lstStyle/>
                    <a:p>
                      <a:pPr algn="ctr" rtl="1" fontAlgn="ctr"/>
                      <a:r>
                        <a:rPr lang="fa-IR" sz="1000" b="1" i="0" u="none" strike="noStrike">
                          <a:latin typeface="Zar"/>
                        </a:rPr>
                        <a:t>بودجه سرمايه اي بخش توزيع </a:t>
                      </a:r>
                    </a:p>
                  </a:txBody>
                  <a:tcPr marL="0" marR="0" marT="0" marB="0" anchor="ctr">
                    <a:lnL w="25400" cap="flat" cmpd="dbl" algn="ctr">
                      <a:solidFill>
                        <a:srgbClr val="000000"/>
                      </a:solidFill>
                      <a:prstDash val="solid"/>
                      <a:round/>
                      <a:headEnd type="none" w="med" len="med"/>
                      <a:tailEnd type="none" w="med" len="med"/>
                    </a:lnL>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42942">
                <a:tc>
                  <a:txBody>
                    <a:bodyPr/>
                    <a:lstStyle/>
                    <a:p>
                      <a:pPr algn="ctr" rtl="1" fontAlgn="ctr"/>
                      <a:r>
                        <a:rPr lang="fa-IR" sz="800" b="1" i="0" u="none" strike="noStrike">
                          <a:latin typeface="Zar"/>
                        </a:rPr>
                        <a:t>رديف</a:t>
                      </a:r>
                    </a:p>
                  </a:txBody>
                  <a:tcPr marL="0" marR="0" marT="0" marB="0" vert="vert27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1" fontAlgn="ctr"/>
                      <a:r>
                        <a:rPr lang="fa-IR" sz="800" b="1" i="0" u="none" strike="noStrike">
                          <a:latin typeface="Zar"/>
                        </a:rPr>
                        <a:t>شرح</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1" fontAlgn="ctr"/>
                      <a:r>
                        <a:rPr lang="fa-IR" sz="1100" b="1" i="0" u="none" strike="noStrike" dirty="0">
                          <a:latin typeface="Zar"/>
                        </a:rPr>
                        <a:t>مصوب سال قبل (1396 )</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1" fontAlgn="ctr"/>
                      <a:r>
                        <a:rPr lang="fa-IR" sz="1100" b="1" i="0" u="none" strike="noStrike" dirty="0">
                          <a:latin typeface="Zar"/>
                        </a:rPr>
                        <a:t>عملكرد سال قبل (1396)</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1" fontAlgn="ctr"/>
                      <a:r>
                        <a:rPr lang="fa-IR" sz="1100" b="1" i="0" u="none" strike="noStrike" dirty="0">
                          <a:latin typeface="Zar"/>
                        </a:rPr>
                        <a:t>مصوب سال جاري (1397)</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1" fontAlgn="ctr"/>
                      <a:r>
                        <a:rPr lang="fa-IR" sz="1100" b="1" i="0" u="none" strike="noStrike" dirty="0">
                          <a:latin typeface="Zar"/>
                        </a:rPr>
                        <a:t>عملكرد 8  ماهه سال جاري (1397 )</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1" fontAlgn="ctr"/>
                      <a:r>
                        <a:rPr lang="fa-IR" sz="1100" b="1" i="0" u="none" strike="noStrike" dirty="0">
                          <a:latin typeface="Zar"/>
                        </a:rPr>
                        <a:t>بودجه اصلاحي (97)</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1" fontAlgn="ctr"/>
                      <a:r>
                        <a:rPr lang="fa-IR" sz="1100" b="1" i="0" u="none" strike="noStrike" dirty="0">
                          <a:latin typeface="Zar"/>
                        </a:rPr>
                        <a:t>پيشنهاد سال آتي (1398)</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1"/>
                  </a:ext>
                </a:extLst>
              </a:tr>
              <a:tr h="214314">
                <a:tc>
                  <a:txBody>
                    <a:bodyPr/>
                    <a:lstStyle/>
                    <a:p>
                      <a:pPr algn="ctr" rtl="1" fontAlgn="b"/>
                      <a:r>
                        <a:rPr lang="en-US" sz="800" b="1" i="0" u="none" strike="noStrike" dirty="0">
                          <a:latin typeface="Zar"/>
                        </a:rPr>
                        <a:t>***</a:t>
                      </a:r>
                    </a:p>
                  </a:txBody>
                  <a:tcPr marL="0" marR="0" marT="0"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rtl="1" fontAlgn="ctr"/>
                      <a:r>
                        <a:rPr lang="fa-IR" sz="800" b="1" i="0" u="none" strike="noStrike">
                          <a:latin typeface="Zar"/>
                        </a:rPr>
                        <a:t>منابع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rtl="1" fontAlgn="ctr"/>
                      <a:r>
                        <a:rPr lang="en-US" sz="800" b="1" i="0" u="none" strike="noStrike">
                          <a:latin typeface="Zar"/>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rtl="1" fontAlgn="ctr"/>
                      <a:r>
                        <a:rPr lang="en-US" sz="800" b="1" i="0" u="none" strike="noStrike">
                          <a:latin typeface="Zar"/>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rtl="1" fontAlgn="ctr"/>
                      <a:r>
                        <a:rPr lang="en-US" sz="800" b="1" i="0" u="none" strike="noStrike">
                          <a:latin typeface="Zar"/>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rtl="1" fontAlgn="ctr"/>
                      <a:r>
                        <a:rPr lang="en-US" sz="800" b="1" i="0" u="none" strike="noStrike">
                          <a:latin typeface="Zar"/>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rtl="1" fontAlgn="ctr"/>
                      <a:r>
                        <a:rPr lang="en-US" sz="800" b="1" i="0" u="none" strike="noStrike">
                          <a:latin typeface="Zar"/>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rtl="1" fontAlgn="ctr"/>
                      <a:r>
                        <a:rPr lang="en-US" sz="800" b="1" i="0" u="none" strike="noStrike">
                          <a:latin typeface="Zar"/>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0002"/>
                  </a:ext>
                </a:extLst>
              </a:tr>
              <a:tr h="285752">
                <a:tc>
                  <a:txBody>
                    <a:bodyPr/>
                    <a:lstStyle/>
                    <a:p>
                      <a:pPr algn="ctr" rtl="1" fontAlgn="ctr"/>
                      <a:r>
                        <a:rPr lang="en-US" sz="800" b="1" i="0" u="none" strike="noStrike">
                          <a:latin typeface="Zar"/>
                        </a:rPr>
                        <a:t>63</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1" fontAlgn="ctr"/>
                      <a:r>
                        <a:rPr lang="fa-IR" sz="800" b="1" i="0" u="none" strike="noStrike">
                          <a:latin typeface="Zar"/>
                        </a:rPr>
                        <a:t>ذخاير</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en-US" sz="900" b="1" i="0" u="none" strike="noStrike">
                          <a:latin typeface="Zar"/>
                        </a:rPr>
                        <a:t>645,000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800" b="1" i="0" u="none" strike="noStrike">
                          <a:latin typeface="Zar"/>
                        </a:rPr>
                        <a:t>1,389,492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900" b="1" i="0" u="none" strike="noStrike">
                          <a:latin typeface="Zar"/>
                        </a:rPr>
                        <a:t>761,000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900" b="1" i="0" u="none" strike="noStrike">
                          <a:latin typeface="Zar"/>
                        </a:rPr>
                        <a:t>1,078,275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800" b="1" i="0" u="none" strike="noStrike">
                          <a:latin typeface="Zar"/>
                        </a:rPr>
                        <a:t>1,614,938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en-US" sz="800" b="1" i="0" u="none" strike="noStrike">
                          <a:latin typeface="Zar"/>
                        </a:rPr>
                        <a:t>1,952,000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24701">
                <a:tc>
                  <a:txBody>
                    <a:bodyPr/>
                    <a:lstStyle/>
                    <a:p>
                      <a:pPr algn="ctr" rtl="1" fontAlgn="ctr"/>
                      <a:r>
                        <a:rPr lang="en-US" sz="800" b="1" i="0" u="none" strike="noStrike">
                          <a:latin typeface="Zar"/>
                        </a:rPr>
                        <a:t>65</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r" rtl="1" fontAlgn="ctr"/>
                      <a:r>
                        <a:rPr lang="fa-IR" sz="800" b="1" i="0" u="none" strike="noStrike">
                          <a:latin typeface="Zar"/>
                        </a:rPr>
                        <a:t>حقوق عمومي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rtl="1" fontAlgn="ctr"/>
                      <a:r>
                        <a:rPr lang="en-US" sz="900" b="1" i="0" u="none" strike="noStrike">
                          <a:latin typeface="Zar"/>
                        </a:rPr>
                        <a:t>1,800,000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rtl="1" fontAlgn="ctr"/>
                      <a:r>
                        <a:rPr lang="en-US" sz="900" b="1" i="0" u="none" strike="noStrike">
                          <a:latin typeface="Zar"/>
                        </a:rPr>
                        <a:t>2,162,759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rtl="1" fontAlgn="ctr"/>
                      <a:r>
                        <a:rPr lang="en-US" sz="900" b="1" i="0" u="none" strike="noStrike">
                          <a:latin typeface="Zar"/>
                        </a:rPr>
                        <a:t>2,280,000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rtl="1" fontAlgn="ctr"/>
                      <a:r>
                        <a:rPr lang="en-US" sz="900" b="1" i="0" u="none" strike="noStrike">
                          <a:latin typeface="Zar"/>
                        </a:rPr>
                        <a:t>1,930,000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rtl="1" fontAlgn="ctr"/>
                      <a:r>
                        <a:rPr lang="en-US" sz="800" b="1" i="0" u="none" strike="noStrike">
                          <a:latin typeface="Zar"/>
                        </a:rPr>
                        <a:t>2,800,000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rtl="1" fontAlgn="ctr"/>
                      <a:r>
                        <a:rPr lang="en-US" sz="900" b="1" i="0" u="none" strike="noStrike">
                          <a:latin typeface="Zar"/>
                        </a:rPr>
                        <a:t>3,500,000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extLst>
                  <a:ext uri="{0D108BD9-81ED-4DB2-BD59-A6C34878D82A}">
                    <a16:rowId xmlns:a16="http://schemas.microsoft.com/office/drawing/2014/main" val="10004"/>
                  </a:ext>
                </a:extLst>
              </a:tr>
              <a:tr h="324701">
                <a:tc>
                  <a:txBody>
                    <a:bodyPr/>
                    <a:lstStyle/>
                    <a:p>
                      <a:pPr algn="ctr" rtl="1" fontAlgn="ctr"/>
                      <a:r>
                        <a:rPr lang="en-US" sz="800" b="1" i="0" u="none" strike="noStrike">
                          <a:latin typeface="Zar"/>
                        </a:rPr>
                        <a:t>65-1</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CC"/>
                    </a:solidFill>
                  </a:tcPr>
                </a:tc>
                <a:tc>
                  <a:txBody>
                    <a:bodyPr/>
                    <a:lstStyle/>
                    <a:p>
                      <a:pPr algn="r" rtl="1" fontAlgn="ctr"/>
                      <a:r>
                        <a:rPr lang="fa-IR" sz="800" b="1" i="0" u="none" strike="noStrike">
                          <a:latin typeface="Zar"/>
                        </a:rPr>
                        <a:t>كل حق انشعاب برق</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CC"/>
                    </a:solidFill>
                  </a:tcPr>
                </a:tc>
                <a:tc>
                  <a:txBody>
                    <a:bodyPr/>
                    <a:lstStyle/>
                    <a:p>
                      <a:pPr algn="ctr" rtl="1" fontAlgn="ctr"/>
                      <a:r>
                        <a:rPr lang="en-US" sz="900" b="1" i="0" u="none" strike="noStrike">
                          <a:latin typeface="Zar"/>
                        </a:rPr>
                        <a:t>1,200,000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CC"/>
                    </a:solidFill>
                  </a:tcPr>
                </a:tc>
                <a:tc>
                  <a:txBody>
                    <a:bodyPr/>
                    <a:lstStyle/>
                    <a:p>
                      <a:pPr algn="ctr" rtl="1" fontAlgn="ctr"/>
                      <a:r>
                        <a:rPr lang="en-US" sz="900" b="1" i="0" u="none" strike="noStrike">
                          <a:latin typeface="Zar"/>
                        </a:rPr>
                        <a:t>1,443,375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CC"/>
                    </a:solidFill>
                  </a:tcPr>
                </a:tc>
                <a:tc>
                  <a:txBody>
                    <a:bodyPr/>
                    <a:lstStyle/>
                    <a:p>
                      <a:pPr algn="ctr" rtl="1" fontAlgn="ctr"/>
                      <a:r>
                        <a:rPr lang="en-US" sz="900" b="1" i="0" u="none" strike="noStrike">
                          <a:latin typeface="Zar"/>
                        </a:rPr>
                        <a:t>1,400,000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CC"/>
                    </a:solidFill>
                  </a:tcPr>
                </a:tc>
                <a:tc>
                  <a:txBody>
                    <a:bodyPr/>
                    <a:lstStyle/>
                    <a:p>
                      <a:pPr algn="ctr" rtl="1" fontAlgn="ctr"/>
                      <a:r>
                        <a:rPr lang="en-US" sz="900" b="1" i="0" u="none" strike="noStrike">
                          <a:latin typeface="Zar"/>
                        </a:rPr>
                        <a:t>1,150,000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CC"/>
                    </a:solidFill>
                  </a:tcPr>
                </a:tc>
                <a:tc>
                  <a:txBody>
                    <a:bodyPr/>
                    <a:lstStyle/>
                    <a:p>
                      <a:pPr algn="ctr" rtl="1" fontAlgn="ctr"/>
                      <a:r>
                        <a:rPr lang="en-US" sz="800" b="1" i="0" u="none" strike="noStrike">
                          <a:latin typeface="Zar"/>
                        </a:rPr>
                        <a:t>1,600,000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CC"/>
                    </a:solidFill>
                  </a:tcPr>
                </a:tc>
                <a:tc>
                  <a:txBody>
                    <a:bodyPr/>
                    <a:lstStyle/>
                    <a:p>
                      <a:pPr algn="ctr" rtl="1" fontAlgn="ctr"/>
                      <a:r>
                        <a:rPr lang="en-US" sz="900" b="1" i="0" u="none" strike="noStrike">
                          <a:latin typeface="Zar"/>
                        </a:rPr>
                        <a:t>2,000,000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CC"/>
                    </a:solidFill>
                  </a:tcPr>
                </a:tc>
                <a:extLst>
                  <a:ext uri="{0D108BD9-81ED-4DB2-BD59-A6C34878D82A}">
                    <a16:rowId xmlns:a16="http://schemas.microsoft.com/office/drawing/2014/main" val="10005"/>
                  </a:ext>
                </a:extLst>
              </a:tr>
              <a:tr h="251381">
                <a:tc>
                  <a:txBody>
                    <a:bodyPr/>
                    <a:lstStyle/>
                    <a:p>
                      <a:pPr algn="ctr" rtl="1" fontAlgn="ctr"/>
                      <a:r>
                        <a:rPr lang="en-US" sz="700" b="1" i="0" u="none" strike="noStrike">
                          <a:latin typeface="Zar"/>
                        </a:rPr>
                        <a:t>65-1-1</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1" fontAlgn="ctr"/>
                      <a:r>
                        <a:rPr lang="fa-IR" sz="800" b="1" i="0" u="none" strike="noStrike">
                          <a:latin typeface="Zar"/>
                        </a:rPr>
                        <a:t>از مشتركين جديد (عادي سالانه)</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rtl="1" fontAlgn="ctr"/>
                      <a:r>
                        <a:rPr lang="en-US" sz="900" b="1" i="0" u="none" strike="noStrike">
                          <a:latin typeface="Zar"/>
                        </a:rPr>
                        <a:t>1,200,000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rtl="1" fontAlgn="ctr"/>
                      <a:r>
                        <a:rPr lang="en-US" sz="900" b="1" i="0" u="none" strike="noStrike">
                          <a:latin typeface="Zar"/>
                        </a:rPr>
                        <a:t>1,443,375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rtl="1" fontAlgn="ctr"/>
                      <a:r>
                        <a:rPr lang="en-US" sz="900" b="1" i="0" u="none" strike="noStrike">
                          <a:latin typeface="Zar"/>
                        </a:rPr>
                        <a:t>1,400,000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rtl="1" fontAlgn="ctr"/>
                      <a:r>
                        <a:rPr lang="en-US" sz="900" b="1" i="0" u="none" strike="noStrike">
                          <a:latin typeface="Zar"/>
                        </a:rPr>
                        <a:t>1,150,000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800" b="1" i="0" u="none" strike="noStrike">
                          <a:latin typeface="Zar"/>
                        </a:rPr>
                        <a:t>1,600,000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1" fontAlgn="ctr"/>
                      <a:r>
                        <a:rPr lang="en-US" sz="900" b="1" i="0" u="none" strike="noStrike">
                          <a:latin typeface="Zar"/>
                        </a:rPr>
                        <a:t>2,000,000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6"/>
                  </a:ext>
                </a:extLst>
              </a:tr>
              <a:tr h="251381">
                <a:tc>
                  <a:txBody>
                    <a:bodyPr/>
                    <a:lstStyle/>
                    <a:p>
                      <a:pPr algn="ctr" rtl="1" fontAlgn="ctr"/>
                      <a:r>
                        <a:rPr lang="en-US" sz="700" b="1" i="0" u="none" strike="noStrike">
                          <a:latin typeface="Zar"/>
                        </a:rPr>
                        <a:t>65-1-2</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1" fontAlgn="ctr"/>
                      <a:r>
                        <a:rPr lang="fa-IR" sz="800" b="1" i="0" u="none" strike="noStrike">
                          <a:latin typeface="Zar"/>
                        </a:rPr>
                        <a:t>از مشتركين جديد (مسكن مهر)</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rtl="1" fontAlgn="ctr"/>
                      <a:r>
                        <a:rPr lang="en-US" sz="800" b="1" i="0" u="none" strike="noStrike">
                          <a:latin typeface="Zar"/>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900" b="1" i="0" u="none" strike="noStrike">
                          <a:latin typeface="Zar"/>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24701">
                <a:tc>
                  <a:txBody>
                    <a:bodyPr/>
                    <a:lstStyle/>
                    <a:p>
                      <a:pPr algn="ctr" rtl="1" fontAlgn="ctr"/>
                      <a:r>
                        <a:rPr lang="en-US" sz="800" b="1" i="0" u="none" strike="noStrike">
                          <a:latin typeface="Zar"/>
                        </a:rPr>
                        <a:t>65-2</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1" fontAlgn="ctr"/>
                      <a:r>
                        <a:rPr lang="fa-IR" sz="800" b="1" i="0" u="none" strike="noStrike">
                          <a:latin typeface="Zar"/>
                        </a:rPr>
                        <a:t>تاسيسات اهدايي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900" b="1" i="0" u="none" strike="noStrike">
                          <a:latin typeface="Zar"/>
                        </a:rPr>
                        <a:t>600,000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900" b="1" i="0" u="none" strike="noStrike">
                          <a:latin typeface="Zar"/>
                        </a:rPr>
                        <a:t>719,384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900" b="1" i="0" u="none" strike="noStrike">
                          <a:latin typeface="Zar"/>
                        </a:rPr>
                        <a:t>880,000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900" b="1" i="0" u="none" strike="noStrike">
                          <a:latin typeface="Zar"/>
                        </a:rPr>
                        <a:t>780,000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800" b="1" i="0" u="none" strike="noStrike">
                          <a:latin typeface="Zar"/>
                        </a:rPr>
                        <a:t>1,200,000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900" b="1" i="0" u="none" strike="noStrike">
                          <a:latin typeface="Zar"/>
                        </a:rPr>
                        <a:t>1,500,000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324701">
                <a:tc>
                  <a:txBody>
                    <a:bodyPr/>
                    <a:lstStyle/>
                    <a:p>
                      <a:pPr algn="ctr" rtl="1" fontAlgn="ctr"/>
                      <a:r>
                        <a:rPr lang="en-US" sz="800" b="1" i="0" u="none" strike="noStrike">
                          <a:latin typeface="Zar"/>
                        </a:rPr>
                        <a:t>66</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r" rtl="1" fontAlgn="ctr"/>
                      <a:r>
                        <a:rPr lang="fa-IR" sz="800" b="1" i="0" u="none" strike="noStrike">
                          <a:latin typeface="Zar"/>
                        </a:rPr>
                        <a:t>كمك درآمد عمومي - استاني مسكن مهر</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rtl="1" fontAlgn="ctr"/>
                      <a:r>
                        <a:rPr lang="en-US" sz="900" b="1" i="0" u="none" strike="noStrike">
                          <a:latin typeface="Zar"/>
                        </a:rPr>
                        <a:t>60,000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rtl="1" fontAlgn="ctr"/>
                      <a:r>
                        <a:rPr lang="en-US" sz="900" b="1" i="0" u="none" strike="noStrike">
                          <a:latin typeface="Zar"/>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rtl="1" fontAlgn="ctr"/>
                      <a:r>
                        <a:rPr lang="en-US" sz="900" b="1" i="0" u="none" strike="noStrike">
                          <a:latin typeface="Zar"/>
                        </a:rPr>
                        <a:t>10,000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rtl="1" fontAlgn="ctr"/>
                      <a:r>
                        <a:rPr lang="en-US" sz="900" b="1" i="0" u="none" strike="noStrike">
                          <a:latin typeface="Zar"/>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rtl="1" fontAlgn="ctr"/>
                      <a:r>
                        <a:rPr lang="en-US" sz="900" b="1" i="0" u="none" strike="noStrike">
                          <a:latin typeface="Zar"/>
                        </a:rPr>
                        <a:t>10,000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rtl="1" fontAlgn="ctr"/>
                      <a:r>
                        <a:rPr lang="en-US" sz="900" b="1" i="0" u="none" strike="noStrike">
                          <a:latin typeface="Zar"/>
                        </a:rPr>
                        <a:t>200,000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extLst>
                  <a:ext uri="{0D108BD9-81ED-4DB2-BD59-A6C34878D82A}">
                    <a16:rowId xmlns:a16="http://schemas.microsoft.com/office/drawing/2014/main" val="10009"/>
                  </a:ext>
                </a:extLst>
              </a:tr>
              <a:tr h="324701">
                <a:tc>
                  <a:txBody>
                    <a:bodyPr/>
                    <a:lstStyle/>
                    <a:p>
                      <a:pPr algn="ctr" rtl="1" fontAlgn="ctr"/>
                      <a:r>
                        <a:rPr lang="en-US" sz="800" b="1" i="0" u="none" strike="noStrike">
                          <a:latin typeface="Zar"/>
                        </a:rPr>
                        <a:t>66-1</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1" fontAlgn="ctr"/>
                      <a:r>
                        <a:rPr lang="fa-IR" sz="800" b="1" i="0" u="none" strike="noStrike">
                          <a:latin typeface="Zar"/>
                        </a:rPr>
                        <a:t>منابع استاني مسكن مهر(1/3 سهم منابع استاني)</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en-US" sz="900" b="1" i="0" u="none" strike="noStrike">
                          <a:latin typeface="Zar"/>
                        </a:rPr>
                        <a:t>60,000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900" b="1" i="0" u="none" strike="noStrike">
                          <a:latin typeface="Zar"/>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900" b="1" i="0" u="none" strike="noStrike">
                          <a:latin typeface="Zar"/>
                        </a:rPr>
                        <a:t>10,000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900" b="1" i="0" u="none" strike="noStrike">
                          <a:latin typeface="Zar"/>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900" b="1" i="0" u="none" strike="noStrike">
                          <a:latin typeface="Zar"/>
                        </a:rPr>
                        <a:t>10,000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en-US" sz="900" b="1" i="0" u="none" strike="noStrike">
                          <a:latin typeface="Zar"/>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324701">
                <a:tc>
                  <a:txBody>
                    <a:bodyPr/>
                    <a:lstStyle/>
                    <a:p>
                      <a:pPr algn="ctr" rtl="1" fontAlgn="ctr"/>
                      <a:r>
                        <a:rPr lang="en-US" sz="800" b="1" i="0" u="none" strike="noStrike">
                          <a:latin typeface="Zar"/>
                        </a:rPr>
                        <a:t>66-2</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1" fontAlgn="ctr"/>
                      <a:r>
                        <a:rPr lang="fa-IR" sz="800" b="1" i="0" u="none" strike="noStrike">
                          <a:latin typeface="Zar"/>
                        </a:rPr>
                        <a:t>منابع ملي مسكن مهر(1/3 سهم وزارت نيرو)</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en-US" sz="900" b="1" i="0" u="none" strike="noStrike">
                          <a:latin typeface="Zar"/>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900" b="1" i="0" u="none" strike="noStrike">
                          <a:latin typeface="Zar"/>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900" b="1" i="0" u="none" strike="noStrike">
                          <a:latin typeface="Zar"/>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900" b="1" i="0" u="none" strike="noStrike">
                          <a:latin typeface="Zar"/>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900" b="1" i="0" u="none" strike="noStrike">
                          <a:latin typeface="Zar"/>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en-US" sz="900" b="1" i="0" u="none" strike="noStrike">
                          <a:latin typeface="Zar"/>
                        </a:rPr>
                        <a:t>200,000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324701">
                <a:tc>
                  <a:txBody>
                    <a:bodyPr/>
                    <a:lstStyle/>
                    <a:p>
                      <a:pPr algn="ctr" rtl="1" fontAlgn="ctr"/>
                      <a:r>
                        <a:rPr lang="en-US" sz="800" b="1" i="0" u="none" strike="noStrike">
                          <a:latin typeface="Zar"/>
                        </a:rPr>
                        <a:t>67</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1" fontAlgn="ctr"/>
                      <a:r>
                        <a:rPr lang="fa-IR" sz="800" b="1" i="0" u="none" strike="noStrike">
                          <a:latin typeface="Zar"/>
                        </a:rPr>
                        <a:t>تسهيلات بانكي داخلي (دبيرخانه كاهش تلفات و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en-US" sz="900" b="1" i="0" u="none" strike="noStrike">
                          <a:latin typeface="Zar"/>
                        </a:rPr>
                        <a:t>100,000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900" b="1" i="0" u="none" strike="noStrike">
                          <a:latin typeface="Zar"/>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900" b="1" i="0" u="none" strike="noStrike">
                          <a:latin typeface="Zar"/>
                        </a:rPr>
                        <a:t>100,000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900" b="1" i="0" u="none" strike="noStrike">
                          <a:latin typeface="Zar"/>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900" b="1" i="0" u="none" strike="noStrike">
                          <a:latin typeface="Zar"/>
                        </a:rPr>
                        <a:t>100,000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en-US" sz="900" b="1" i="0" u="none" strike="noStrike">
                          <a:latin typeface="Zar"/>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2"/>
                  </a:ext>
                </a:extLst>
              </a:tr>
              <a:tr h="324701">
                <a:tc>
                  <a:txBody>
                    <a:bodyPr/>
                    <a:lstStyle/>
                    <a:p>
                      <a:pPr algn="ctr" rtl="1" fontAlgn="ctr"/>
                      <a:r>
                        <a:rPr lang="en-US" sz="800" b="1" i="0" u="none" strike="noStrike">
                          <a:latin typeface="Zar"/>
                        </a:rPr>
                        <a:t>68</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1" fontAlgn="ctr"/>
                      <a:r>
                        <a:rPr lang="fa-IR" sz="800" b="1" i="0" u="none" strike="noStrike">
                          <a:latin typeface="Zar"/>
                        </a:rPr>
                        <a:t> ساير تسهيلات (وجوه اداره شده)</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en-US" sz="900" b="1" i="0" u="none" strike="noStrike">
                          <a:latin typeface="Zar"/>
                        </a:rPr>
                        <a:t>250,000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900" b="1" i="0" u="none" strike="noStrike">
                          <a:latin typeface="Zar"/>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900" b="1" i="0" u="none" strike="noStrike">
                          <a:latin typeface="Zar"/>
                        </a:rPr>
                        <a:t>280,000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900" b="1" i="0" u="none" strike="noStrike">
                          <a:latin typeface="Zar"/>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900" b="1" i="0" u="none" strike="noStrike">
                          <a:latin typeface="Zar"/>
                        </a:rPr>
                        <a:t>280,000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en-US" sz="900" b="1" i="0" u="none" strike="noStrike">
                          <a:latin typeface="Zar"/>
                        </a:rPr>
                        <a:t>400,000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324701">
                <a:tc>
                  <a:txBody>
                    <a:bodyPr/>
                    <a:lstStyle/>
                    <a:p>
                      <a:pPr algn="ctr" rtl="1" fontAlgn="ctr"/>
                      <a:r>
                        <a:rPr lang="en-US" sz="800" b="1" i="0" u="none" strike="noStrike">
                          <a:latin typeface="Zar"/>
                        </a:rPr>
                        <a:t>69</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1" fontAlgn="ctr"/>
                      <a:r>
                        <a:rPr lang="fa-IR" sz="600" b="1" i="0" u="none" strike="noStrike">
                          <a:latin typeface="Zar"/>
                        </a:rPr>
                        <a:t>ساير دريافتي ها ( از توانير و يا ........) ما به التفاوت حق انشعاب و نياز به سرما يه گذاري توسعه</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en-US" sz="900" b="1" i="0" u="none" strike="noStrike">
                          <a:latin typeface="Zar"/>
                        </a:rPr>
                        <a:t>58,445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900" b="1" i="0" u="none" strike="noStrike">
                          <a:latin typeface="Zar"/>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900" b="1" i="0" u="none" strike="noStrike">
                          <a:latin typeface="Zar"/>
                        </a:rPr>
                        <a:t>126,619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900" b="1" i="0" u="none" strike="noStrike">
                          <a:latin typeface="Zar"/>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900" b="1" i="0" u="none" strike="noStrike">
                          <a:latin typeface="Zar"/>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en-US" sz="900" b="1" i="0" u="none" strike="noStrike">
                          <a:latin typeface="Zar"/>
                        </a:rPr>
                        <a:t>1,677,370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324701">
                <a:tc>
                  <a:txBody>
                    <a:bodyPr/>
                    <a:lstStyle/>
                    <a:p>
                      <a:pPr algn="ctr" rtl="1" fontAlgn="ctr"/>
                      <a:r>
                        <a:rPr lang="en-US" sz="800" b="1" i="0" u="none" strike="noStrike">
                          <a:latin typeface="Zar"/>
                        </a:rPr>
                        <a:t>70</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1" fontAlgn="ctr"/>
                      <a:r>
                        <a:rPr lang="fa-IR" sz="800" b="1" i="0" u="none" strike="noStrike">
                          <a:latin typeface="Zar"/>
                        </a:rPr>
                        <a:t>كاهش سرمايه در گردش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en-US" sz="900" b="1" i="0" u="none" strike="noStrike">
                          <a:latin typeface="Zar"/>
                        </a:rPr>
                        <a:t>122,555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900" b="1" i="0" u="none" strike="noStrike">
                          <a:latin typeface="Zar"/>
                        </a:rPr>
                        <a:t>1,733,337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900" b="1" i="0" u="none" strike="noStrike">
                          <a:latin typeface="Zar"/>
                        </a:rPr>
                        <a:t>409,857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900" b="1" i="0" u="none" strike="noStrike">
                          <a:latin typeface="Zar"/>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900" b="1" i="0" u="none" strike="noStrike">
                          <a:latin typeface="Zar"/>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900" b="1" i="0" u="none" strike="noStrike">
                          <a:latin typeface="Zar"/>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350887">
                <a:tc>
                  <a:txBody>
                    <a:bodyPr/>
                    <a:lstStyle/>
                    <a:p>
                      <a:pPr algn="ctr" rtl="1" fontAlgn="b"/>
                      <a:r>
                        <a:rPr lang="en-US" sz="800" b="1" i="0" u="none" strike="noStrike">
                          <a:latin typeface="Zar"/>
                        </a:rPr>
                        <a:t> </a:t>
                      </a:r>
                    </a:p>
                  </a:txBody>
                  <a:tcPr marL="0" marR="0" marT="0"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CCFFCC"/>
                    </a:solidFill>
                  </a:tcPr>
                </a:tc>
                <a:tc>
                  <a:txBody>
                    <a:bodyPr/>
                    <a:lstStyle/>
                    <a:p>
                      <a:pPr algn="ctr" rtl="1" fontAlgn="ctr"/>
                      <a:r>
                        <a:rPr lang="fa-IR" sz="800" b="1" i="0" u="none" strike="noStrike">
                          <a:latin typeface="Zar"/>
                        </a:rPr>
                        <a:t>جمع منابع</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CCFFCC"/>
                    </a:solidFill>
                  </a:tcPr>
                </a:tc>
                <a:tc>
                  <a:txBody>
                    <a:bodyPr/>
                    <a:lstStyle/>
                    <a:p>
                      <a:pPr algn="ctr" rtl="1" fontAlgn="ctr"/>
                      <a:r>
                        <a:rPr lang="en-US" sz="900" b="1" i="0" u="none" strike="noStrike">
                          <a:latin typeface="Zar"/>
                        </a:rPr>
                        <a:t>3,036,000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CCFFCC"/>
                    </a:solidFill>
                  </a:tcPr>
                </a:tc>
                <a:tc>
                  <a:txBody>
                    <a:bodyPr/>
                    <a:lstStyle/>
                    <a:p>
                      <a:pPr algn="ctr" rtl="1" fontAlgn="ctr"/>
                      <a:r>
                        <a:rPr lang="en-US" sz="900" b="1" i="0" u="none" strike="noStrike">
                          <a:latin typeface="Zar"/>
                        </a:rPr>
                        <a:t>1,818,914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CCFFCC"/>
                    </a:solidFill>
                  </a:tcPr>
                </a:tc>
                <a:tc>
                  <a:txBody>
                    <a:bodyPr/>
                    <a:lstStyle/>
                    <a:p>
                      <a:pPr algn="ctr" rtl="1" fontAlgn="ctr"/>
                      <a:r>
                        <a:rPr lang="en-US" sz="900" b="1" i="0" u="none" strike="noStrike">
                          <a:latin typeface="Zar"/>
                        </a:rPr>
                        <a:t>3,967,476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CCFFCC"/>
                    </a:solidFill>
                  </a:tcPr>
                </a:tc>
                <a:tc>
                  <a:txBody>
                    <a:bodyPr/>
                    <a:lstStyle/>
                    <a:p>
                      <a:pPr algn="ctr" rtl="1" fontAlgn="ctr"/>
                      <a:r>
                        <a:rPr lang="en-US" sz="900" b="1" i="0" u="none" strike="noStrike">
                          <a:latin typeface="Zar"/>
                        </a:rPr>
                        <a:t>3,008,275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CCFFCC"/>
                    </a:solidFill>
                  </a:tcPr>
                </a:tc>
                <a:tc>
                  <a:txBody>
                    <a:bodyPr/>
                    <a:lstStyle/>
                    <a:p>
                      <a:pPr algn="ctr" rtl="1" fontAlgn="ctr"/>
                      <a:r>
                        <a:rPr lang="en-US" sz="800" b="1" i="0" u="none" strike="noStrike">
                          <a:latin typeface="Zar"/>
                        </a:rPr>
                        <a:t>4,804,938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CCFFCC"/>
                    </a:solidFill>
                  </a:tcPr>
                </a:tc>
                <a:tc>
                  <a:txBody>
                    <a:bodyPr/>
                    <a:lstStyle/>
                    <a:p>
                      <a:pPr algn="ctr" rtl="1" fontAlgn="ctr"/>
                      <a:r>
                        <a:rPr lang="en-US" sz="900" b="1" i="0" u="none" strike="noStrike" dirty="0">
                          <a:latin typeface="Zar"/>
                        </a:rPr>
                        <a:t>7,729,370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0016"/>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strips(downLeft)">
                                      <p:cBhvr>
                                        <p:cTn id="7" dur="500"/>
                                        <p:tgtEl>
                                          <p:spTgt spid="3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7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06.jpg"/>
          <p:cNvPicPr>
            <a:picLocks noChangeAspect="1"/>
          </p:cNvPicPr>
          <p:nvPr/>
        </p:nvPicPr>
        <p:blipFill>
          <a:blip r:embed="rId2" cstate="print">
            <a:grayscl/>
          </a:blip>
          <a:stretch>
            <a:fillRect/>
          </a:stretch>
        </p:blipFill>
        <p:spPr>
          <a:xfrm flipV="1">
            <a:off x="0" y="0"/>
            <a:ext cx="9144000" cy="6858000"/>
          </a:xfrm>
          <a:prstGeom prst="rect">
            <a:avLst/>
          </a:prstGeom>
        </p:spPr>
      </p:pic>
      <p:sp>
        <p:nvSpPr>
          <p:cNvPr id="38" name="Title 1"/>
          <p:cNvSpPr>
            <a:spLocks noGrp="1"/>
          </p:cNvSpPr>
          <p:nvPr>
            <p:ph type="title"/>
          </p:nvPr>
        </p:nvSpPr>
        <p:spPr>
          <a:xfrm>
            <a:off x="500034" y="142852"/>
            <a:ext cx="8229600" cy="796908"/>
          </a:xfrm>
        </p:spPr>
        <p:txBody>
          <a:bodyPr>
            <a:normAutofit/>
          </a:bodyPr>
          <a:lstStyle/>
          <a:p>
            <a:pPr algn="r"/>
            <a:r>
              <a:rPr lang="fa-IR" sz="2800" b="1" dirty="0" smtClean="0">
                <a:solidFill>
                  <a:schemeClr val="accent2">
                    <a:lumMod val="75000"/>
                  </a:schemeClr>
                </a:solidFill>
                <a:effectLst>
                  <a:outerShdw blurRad="38100" dist="38100" dir="2700000" algn="tl">
                    <a:srgbClr val="000000">
                      <a:alpha val="43137"/>
                    </a:srgbClr>
                  </a:outerShdw>
                </a:effectLst>
                <a:cs typeface="B Titr" pitchFamily="2" charset="-78"/>
              </a:rPr>
              <a:t>مصارف بودجه سرمایه ای</a:t>
            </a:r>
            <a:endParaRPr lang="en-US" sz="2800" b="1" dirty="0">
              <a:solidFill>
                <a:schemeClr val="accent2">
                  <a:lumMod val="75000"/>
                </a:schemeClr>
              </a:solidFill>
              <a:effectLst>
                <a:outerShdw blurRad="38100" dist="38100" dir="2700000" algn="tl">
                  <a:srgbClr val="000000">
                    <a:alpha val="43137"/>
                  </a:srgbClr>
                </a:outerShdw>
              </a:effectLst>
              <a:cs typeface="B Titr" pitchFamily="2" charset="-78"/>
            </a:endParaRPr>
          </a:p>
        </p:txBody>
      </p:sp>
      <p:sp>
        <p:nvSpPr>
          <p:cNvPr id="39" name="Rounded Rectangle 38"/>
          <p:cNvSpPr/>
          <p:nvPr/>
        </p:nvSpPr>
        <p:spPr>
          <a:xfrm>
            <a:off x="1357290" y="857232"/>
            <a:ext cx="7632000" cy="142876"/>
          </a:xfrm>
          <a:prstGeom prst="roundRect">
            <a:avLst/>
          </a:prstGeom>
          <a:gradFill flip="none" rotWithShape="1">
            <a:gsLst>
              <a:gs pos="100000">
                <a:schemeClr val="accent2">
                  <a:lumMod val="20000"/>
                  <a:lumOff val="80000"/>
                  <a:alpha val="0"/>
                </a:schemeClr>
              </a:gs>
              <a:gs pos="100000">
                <a:schemeClr val="bg1">
                  <a:lumMod val="85000"/>
                </a:schemeClr>
              </a:gs>
              <a:gs pos="81000">
                <a:schemeClr val="accent2">
                  <a:lumMod val="40000"/>
                  <a:lumOff val="60000"/>
                </a:schemeClr>
              </a:gs>
              <a:gs pos="60000">
                <a:schemeClr val="accent2">
                  <a:lumMod val="60000"/>
                  <a:lumOff val="40000"/>
                </a:schemeClr>
              </a:gs>
              <a:gs pos="32000">
                <a:schemeClr val="accent2">
                  <a:lumMod val="75000"/>
                </a:schemeClr>
              </a:gs>
            </a:gsLst>
            <a:path path="circle">
              <a:fillToRect l="100000" t="100000"/>
            </a:path>
            <a:tileRect r="-100000" b="-100000"/>
          </a:gradFill>
          <a:ln>
            <a:noFill/>
          </a:ln>
          <a:effectLst>
            <a:outerShdw blurRad="149987" dist="250190" dir="8460000" algn="ctr">
              <a:srgbClr val="000000">
                <a:alpha val="28000"/>
              </a:srgbClr>
            </a:outerShdw>
          </a:effectLst>
        </p:spPr>
        <p:style>
          <a:lnRef idx="1">
            <a:schemeClr val="dk1"/>
          </a:lnRef>
          <a:fillRef idx="2">
            <a:schemeClr val="dk1"/>
          </a:fillRef>
          <a:effectRef idx="1">
            <a:schemeClr val="dk1"/>
          </a:effectRef>
          <a:fontRef idx="minor">
            <a:schemeClr val="dk1"/>
          </a:fontRef>
        </p:style>
        <p:txBody>
          <a:bodyPr rtlCol="0" anchor="ctr"/>
          <a:lstStyle/>
          <a:p>
            <a:r>
              <a:rPr lang="fa-IR" sz="2400" dirty="0">
                <a:solidFill>
                  <a:schemeClr val="bg1"/>
                </a:solidFill>
                <a:cs typeface="B Titr" pitchFamily="2" charset="-78"/>
              </a:rPr>
              <a:t>  </a:t>
            </a:r>
            <a:endParaRPr lang="en-US" sz="2400" dirty="0">
              <a:solidFill>
                <a:schemeClr val="bg1"/>
              </a:solidFill>
              <a:cs typeface="B Titr" pitchFamily="2" charset="-78"/>
            </a:endParaRPr>
          </a:p>
        </p:txBody>
      </p:sp>
      <p:sp>
        <p:nvSpPr>
          <p:cNvPr id="6" name="TextBox 5"/>
          <p:cNvSpPr txBox="1"/>
          <p:nvPr/>
        </p:nvSpPr>
        <p:spPr>
          <a:xfrm>
            <a:off x="357158" y="785794"/>
            <a:ext cx="1500198" cy="276999"/>
          </a:xfrm>
          <a:prstGeom prst="rect">
            <a:avLst/>
          </a:prstGeom>
          <a:noFill/>
        </p:spPr>
        <p:txBody>
          <a:bodyPr wrap="square" rtlCol="0">
            <a:spAutoFit/>
          </a:bodyPr>
          <a:lstStyle/>
          <a:p>
            <a:r>
              <a:rPr lang="fa-IR" sz="1200" dirty="0" smtClean="0"/>
              <a:t>مبالغ به میلیون ریال</a:t>
            </a:r>
            <a:endParaRPr lang="en-US" sz="1200" dirty="0"/>
          </a:p>
        </p:txBody>
      </p:sp>
      <p:graphicFrame>
        <p:nvGraphicFramePr>
          <p:cNvPr id="8" name="Table 7"/>
          <p:cNvGraphicFramePr>
            <a:graphicFrameLocks noGrp="1"/>
          </p:cNvGraphicFramePr>
          <p:nvPr/>
        </p:nvGraphicFramePr>
        <p:xfrm>
          <a:off x="285720" y="1000111"/>
          <a:ext cx="8715436" cy="5800113"/>
        </p:xfrm>
        <a:graphic>
          <a:graphicData uri="http://schemas.openxmlformats.org/drawingml/2006/table">
            <a:tbl>
              <a:tblPr rtl="1"/>
              <a:tblGrid>
                <a:gridCol w="599740">
                  <a:extLst>
                    <a:ext uri="{9D8B030D-6E8A-4147-A177-3AD203B41FA5}">
                      <a16:colId xmlns:a16="http://schemas.microsoft.com/office/drawing/2014/main" val="20000"/>
                    </a:ext>
                  </a:extLst>
                </a:gridCol>
                <a:gridCol w="3679167">
                  <a:extLst>
                    <a:ext uri="{9D8B030D-6E8A-4147-A177-3AD203B41FA5}">
                      <a16:colId xmlns:a16="http://schemas.microsoft.com/office/drawing/2014/main" val="20001"/>
                    </a:ext>
                  </a:extLst>
                </a:gridCol>
                <a:gridCol w="761207">
                  <a:extLst>
                    <a:ext uri="{9D8B030D-6E8A-4147-A177-3AD203B41FA5}">
                      <a16:colId xmlns:a16="http://schemas.microsoft.com/office/drawing/2014/main" val="20002"/>
                    </a:ext>
                  </a:extLst>
                </a:gridCol>
                <a:gridCol w="761207">
                  <a:extLst>
                    <a:ext uri="{9D8B030D-6E8A-4147-A177-3AD203B41FA5}">
                      <a16:colId xmlns:a16="http://schemas.microsoft.com/office/drawing/2014/main" val="20003"/>
                    </a:ext>
                  </a:extLst>
                </a:gridCol>
                <a:gridCol w="761207">
                  <a:extLst>
                    <a:ext uri="{9D8B030D-6E8A-4147-A177-3AD203B41FA5}">
                      <a16:colId xmlns:a16="http://schemas.microsoft.com/office/drawing/2014/main" val="20004"/>
                    </a:ext>
                  </a:extLst>
                </a:gridCol>
                <a:gridCol w="722762">
                  <a:extLst>
                    <a:ext uri="{9D8B030D-6E8A-4147-A177-3AD203B41FA5}">
                      <a16:colId xmlns:a16="http://schemas.microsoft.com/office/drawing/2014/main" val="20005"/>
                    </a:ext>
                  </a:extLst>
                </a:gridCol>
                <a:gridCol w="730451">
                  <a:extLst>
                    <a:ext uri="{9D8B030D-6E8A-4147-A177-3AD203B41FA5}">
                      <a16:colId xmlns:a16="http://schemas.microsoft.com/office/drawing/2014/main" val="20006"/>
                    </a:ext>
                  </a:extLst>
                </a:gridCol>
                <a:gridCol w="699695">
                  <a:extLst>
                    <a:ext uri="{9D8B030D-6E8A-4147-A177-3AD203B41FA5}">
                      <a16:colId xmlns:a16="http://schemas.microsoft.com/office/drawing/2014/main" val="20007"/>
                    </a:ext>
                  </a:extLst>
                </a:gridCol>
              </a:tblGrid>
              <a:tr h="506301">
                <a:tc>
                  <a:txBody>
                    <a:bodyPr/>
                    <a:lstStyle/>
                    <a:p>
                      <a:pPr algn="ctr" rtl="1" fontAlgn="ctr"/>
                      <a:r>
                        <a:rPr lang="fa-IR" sz="1100" b="1" i="0" u="none" strike="noStrike">
                          <a:latin typeface="Zar"/>
                        </a:rPr>
                        <a:t>رديف</a:t>
                      </a:r>
                    </a:p>
                  </a:txBody>
                  <a:tcPr marL="0" marR="0" marT="0" marB="0" vert="vert27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1" fontAlgn="ctr"/>
                      <a:r>
                        <a:rPr lang="fa-IR" sz="1100" b="1" i="0" u="none" strike="noStrike">
                          <a:latin typeface="Zar"/>
                        </a:rPr>
                        <a:t>شرح</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1" fontAlgn="ctr"/>
                      <a:r>
                        <a:rPr lang="fa-IR" sz="1100" b="1" i="0" u="none" strike="noStrike">
                          <a:latin typeface="Zar"/>
                        </a:rPr>
                        <a:t>مصوب سال قبل (1396 )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1" fontAlgn="ctr"/>
                      <a:r>
                        <a:rPr lang="fa-IR" sz="1100" b="1" i="0" u="none" strike="noStrike">
                          <a:latin typeface="Zar"/>
                        </a:rPr>
                        <a:t>عملكرد سال قبل (1396)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1" fontAlgn="ctr"/>
                      <a:r>
                        <a:rPr lang="fa-IR" sz="1100" b="1" i="0" u="none" strike="noStrike">
                          <a:latin typeface="Zar"/>
                        </a:rPr>
                        <a:t>مصوب سال جاري (1397)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1" fontAlgn="ctr"/>
                      <a:r>
                        <a:rPr lang="fa-IR" sz="1000" b="1" i="0" u="none" strike="noStrike" dirty="0">
                          <a:latin typeface="Zar"/>
                        </a:rPr>
                        <a:t>عملكرد 8  ماهه سال جاري (1397 )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1" fontAlgn="ctr"/>
                      <a:r>
                        <a:rPr lang="fa-IR" sz="1100" b="1" i="0" u="none" strike="noStrike">
                          <a:latin typeface="Zar"/>
                        </a:rPr>
                        <a:t>بودجه اصلاحي (1397)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1" fontAlgn="ctr"/>
                      <a:r>
                        <a:rPr lang="fa-IR" sz="1100" b="1" i="0" u="none" strike="noStrike" dirty="0">
                          <a:latin typeface="Zar"/>
                        </a:rPr>
                        <a:t>پيشنهاد سال آتي (1398)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0"/>
                  </a:ext>
                </a:extLst>
              </a:tr>
              <a:tr h="216987">
                <a:tc>
                  <a:txBody>
                    <a:bodyPr/>
                    <a:lstStyle/>
                    <a:p>
                      <a:pPr algn="ctr" rtl="1" fontAlgn="ctr"/>
                      <a:r>
                        <a:rPr lang="en-US" sz="1100" b="1" i="0" u="none" strike="noStrike">
                          <a:latin typeface="Zar"/>
                        </a:rPr>
                        <a:t>**</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r" rtl="1" fontAlgn="ctr"/>
                      <a:r>
                        <a:rPr lang="fa-IR" sz="1100" b="1" i="0" u="none" strike="noStrike">
                          <a:latin typeface="Zar"/>
                        </a:rPr>
                        <a:t> مصارف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rtl="1" fontAlgn="ctr"/>
                      <a:r>
                        <a:rPr lang="en-US" sz="1100" b="1" i="0" u="none" strike="noStrike">
                          <a:latin typeface="Zar"/>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rtl="1" fontAlgn="ctr"/>
                      <a:r>
                        <a:rPr lang="en-US" sz="1100" b="1" i="0" u="none" strike="noStrike">
                          <a:latin typeface="Zar"/>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rtl="1" fontAlgn="ctr"/>
                      <a:r>
                        <a:rPr lang="en-US" sz="1100" b="1" i="0" u="none" strike="noStrike">
                          <a:latin typeface="Zar"/>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rtl="1" fontAlgn="ctr"/>
                      <a:r>
                        <a:rPr lang="en-US" sz="1100" b="1" i="0" u="none" strike="noStrike">
                          <a:latin typeface="Zar"/>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rtl="1" fontAlgn="ctr"/>
                      <a:r>
                        <a:rPr lang="en-US" sz="1100" b="1" i="0" u="none" strike="noStrike">
                          <a:latin typeface="Zar"/>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rtl="1" fontAlgn="ctr"/>
                      <a:r>
                        <a:rPr lang="en-US" sz="1100" b="1" i="0" u="none" strike="noStrike" dirty="0">
                          <a:latin typeface="Zar"/>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0001"/>
                  </a:ext>
                </a:extLst>
              </a:tr>
              <a:tr h="313970">
                <a:tc>
                  <a:txBody>
                    <a:bodyPr/>
                    <a:lstStyle/>
                    <a:p>
                      <a:pPr algn="ctr" rtl="1" fontAlgn="ctr"/>
                      <a:r>
                        <a:rPr lang="en-US" sz="1100" b="1" i="0" u="none" strike="noStrike">
                          <a:latin typeface="Zar"/>
                        </a:rPr>
                        <a:t>71</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r" rtl="1" fontAlgn="ctr"/>
                      <a:r>
                        <a:rPr lang="fa-IR" sz="1100" b="1" i="0" u="none" strike="noStrike">
                          <a:latin typeface="Zar"/>
                        </a:rPr>
                        <a:t>سرمايه گذاري درطرح توسعه واحداث توزيع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rtl="1" fontAlgn="ctr"/>
                      <a:r>
                        <a:rPr lang="en-US" sz="1100" b="1" i="0" u="none" strike="noStrike">
                          <a:latin typeface="Zar"/>
                        </a:rPr>
                        <a:t>1,258,445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rtl="1" fontAlgn="ctr"/>
                      <a:r>
                        <a:rPr lang="en-US" sz="1100" b="1" i="0" u="none" strike="noStrike">
                          <a:latin typeface="Zar"/>
                        </a:rPr>
                        <a:t>579,687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rtl="1" fontAlgn="ctr"/>
                      <a:r>
                        <a:rPr lang="en-US" sz="1100" b="1" i="0" u="none" strike="noStrike">
                          <a:latin typeface="Zar"/>
                        </a:rPr>
                        <a:t>1,536,619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rtl="1" fontAlgn="ctr"/>
                      <a:r>
                        <a:rPr lang="en-US" sz="1100" b="1" i="0" u="none" strike="noStrike">
                          <a:latin typeface="Zar"/>
                        </a:rPr>
                        <a:t>269,235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rtl="1" fontAlgn="ctr"/>
                      <a:r>
                        <a:rPr lang="en-US" sz="1100" b="1" i="0" u="none" strike="noStrike">
                          <a:latin typeface="Zar"/>
                        </a:rPr>
                        <a:t>1,536,619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rtl="1" fontAlgn="ctr"/>
                      <a:r>
                        <a:rPr lang="en-US" sz="1100" b="1" i="0" u="none" strike="noStrike" dirty="0">
                          <a:latin typeface="Zar"/>
                        </a:rPr>
                        <a:t>2,899,547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extLst>
                  <a:ext uri="{0D108BD9-81ED-4DB2-BD59-A6C34878D82A}">
                    <a16:rowId xmlns:a16="http://schemas.microsoft.com/office/drawing/2014/main" val="10002"/>
                  </a:ext>
                </a:extLst>
              </a:tr>
              <a:tr h="315117">
                <a:tc>
                  <a:txBody>
                    <a:bodyPr/>
                    <a:lstStyle/>
                    <a:p>
                      <a:pPr algn="ctr" rtl="1" fontAlgn="ctr"/>
                      <a:r>
                        <a:rPr lang="en-US" sz="1100" b="1" i="0" u="none" strike="noStrike">
                          <a:latin typeface="Zar"/>
                        </a:rPr>
                        <a:t>1-71</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1" fontAlgn="ctr"/>
                      <a:r>
                        <a:rPr lang="fa-IR" sz="1100" b="1" i="0" u="none" strike="noStrike">
                          <a:latin typeface="Zar"/>
                        </a:rPr>
                        <a:t>سرمايه گذاري درطرح توسعه واحداث توزيع از محل منابع داخلي</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en-US" sz="1100" b="1" i="0" u="none" strike="noStrike">
                          <a:latin typeface="Zar"/>
                        </a:rPr>
                        <a:t>1,258,445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a:latin typeface="Zar"/>
                        </a:rPr>
                        <a:t>579,687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a:latin typeface="Zar"/>
                        </a:rPr>
                        <a:t>1,536,619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a:latin typeface="Zar"/>
                        </a:rPr>
                        <a:t>269,235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a:latin typeface="Zar"/>
                        </a:rPr>
                        <a:t>1,536,619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dirty="0">
                          <a:latin typeface="Zar"/>
                        </a:rPr>
                        <a:t>2,899,547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15117">
                <a:tc>
                  <a:txBody>
                    <a:bodyPr/>
                    <a:lstStyle/>
                    <a:p>
                      <a:pPr algn="ctr" rtl="1" fontAlgn="ctr"/>
                      <a:r>
                        <a:rPr lang="en-US" sz="1100" b="1" i="0" u="none" strike="noStrike">
                          <a:latin typeface="Zar"/>
                        </a:rPr>
                        <a:t>72</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r" rtl="1" fontAlgn="ctr"/>
                      <a:r>
                        <a:rPr lang="fa-IR" sz="1100" b="1" i="0" u="none" strike="noStrike">
                          <a:latin typeface="Zar"/>
                        </a:rPr>
                        <a:t>اصلاح وبهينه سازي شبكه توزيع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rtl="1" fontAlgn="ctr"/>
                      <a:r>
                        <a:rPr lang="en-US" sz="1100" b="1" i="0" u="none" strike="noStrike">
                          <a:latin typeface="Zar"/>
                        </a:rPr>
                        <a:t>450,000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rtl="1" fontAlgn="ctr"/>
                      <a:r>
                        <a:rPr lang="en-US" sz="1100" b="1" i="0" u="none" strike="noStrike">
                          <a:latin typeface="Zar"/>
                        </a:rPr>
                        <a:t>188,129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rtl="1" fontAlgn="ctr"/>
                      <a:r>
                        <a:rPr lang="en-US" sz="1100" b="1" i="0" u="none" strike="noStrike">
                          <a:latin typeface="Zar"/>
                        </a:rPr>
                        <a:t>540,000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rtl="1" fontAlgn="ctr"/>
                      <a:r>
                        <a:rPr lang="en-US" sz="1100" b="1" i="0" u="none" strike="noStrike">
                          <a:latin typeface="Zar"/>
                        </a:rPr>
                        <a:t>159,777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rtl="1" fontAlgn="ctr"/>
                      <a:r>
                        <a:rPr lang="en-US" sz="1100" b="1" i="0" u="none" strike="noStrike">
                          <a:latin typeface="Zar"/>
                        </a:rPr>
                        <a:t>540,000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rtl="1" fontAlgn="ctr"/>
                      <a:r>
                        <a:rPr lang="en-US" sz="1100" b="1" i="0" u="none" strike="noStrike" dirty="0">
                          <a:latin typeface="Zar"/>
                        </a:rPr>
                        <a:t>1,767,951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extLst>
                  <a:ext uri="{0D108BD9-81ED-4DB2-BD59-A6C34878D82A}">
                    <a16:rowId xmlns:a16="http://schemas.microsoft.com/office/drawing/2014/main" val="10004"/>
                  </a:ext>
                </a:extLst>
              </a:tr>
              <a:tr h="315117">
                <a:tc>
                  <a:txBody>
                    <a:bodyPr/>
                    <a:lstStyle/>
                    <a:p>
                      <a:pPr algn="ctr" rtl="1" fontAlgn="ctr"/>
                      <a:r>
                        <a:rPr lang="en-US" sz="1100" b="1" i="0" u="none" strike="noStrike">
                          <a:latin typeface="Zar"/>
                        </a:rPr>
                        <a:t>1-72</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1" fontAlgn="ctr"/>
                      <a:r>
                        <a:rPr lang="fa-IR" sz="1100" b="1" i="0" u="none" strike="noStrike">
                          <a:latin typeface="Zar"/>
                        </a:rPr>
                        <a:t>اصلاح وبهينه سازي شبكه توزيع از محل منابع داخلي</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en-US" sz="1100" b="1" i="0" u="none" strike="noStrike">
                          <a:latin typeface="Zar"/>
                        </a:rPr>
                        <a:t>450,000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a:latin typeface="Zar"/>
                        </a:rPr>
                        <a:t>188,129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a:latin typeface="Zar"/>
                        </a:rPr>
                        <a:t>540,000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a:latin typeface="Zar"/>
                        </a:rPr>
                        <a:t>159,777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a:latin typeface="Zar"/>
                        </a:rPr>
                        <a:t>540,000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en-US" sz="1100" b="1" i="0" u="none" strike="noStrike" dirty="0">
                          <a:latin typeface="Zar"/>
                        </a:rPr>
                        <a:t>1,767,951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15117">
                <a:tc>
                  <a:txBody>
                    <a:bodyPr/>
                    <a:lstStyle/>
                    <a:p>
                      <a:pPr algn="ctr" rtl="1" fontAlgn="ctr"/>
                      <a:r>
                        <a:rPr lang="en-US" sz="1100" b="1" i="0" u="none" strike="noStrike">
                          <a:latin typeface="Zar"/>
                        </a:rPr>
                        <a:t>73</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r" rtl="1" fontAlgn="ctr"/>
                      <a:r>
                        <a:rPr lang="fa-IR" sz="1100" b="1" i="0" u="none" strike="noStrike">
                          <a:latin typeface="Zar"/>
                        </a:rPr>
                        <a:t>سرمايه گذاري درطرح  روشنايي معابر( توسعه و بهينه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rtl="1" fontAlgn="ctr"/>
                      <a:r>
                        <a:rPr lang="en-US" sz="1100" b="1" i="0" u="none" strike="noStrike">
                          <a:latin typeface="Zar"/>
                        </a:rPr>
                        <a:t>110,000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rtl="1" fontAlgn="ctr"/>
                      <a:r>
                        <a:rPr lang="en-US" sz="1100" b="1" i="0" u="none" strike="noStrike">
                          <a:latin typeface="Zar"/>
                        </a:rPr>
                        <a:t>13,493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rtl="1" fontAlgn="ctr"/>
                      <a:r>
                        <a:rPr lang="en-US" sz="1100" b="1" i="0" u="none" strike="noStrike">
                          <a:latin typeface="Zar"/>
                        </a:rPr>
                        <a:t>110,000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rtl="1" fontAlgn="ctr"/>
                      <a:r>
                        <a:rPr lang="en-US" sz="1100" b="1" i="0" u="none" strike="noStrike">
                          <a:latin typeface="Zar"/>
                        </a:rPr>
                        <a:t>18,824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rtl="1" fontAlgn="ctr"/>
                      <a:r>
                        <a:rPr lang="en-US" sz="1100" b="1" i="0" u="none" strike="noStrike">
                          <a:latin typeface="Zar"/>
                        </a:rPr>
                        <a:t>110,000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rtl="1" fontAlgn="ctr"/>
                      <a:r>
                        <a:rPr lang="en-US" sz="1100" b="1" i="0" u="none" strike="noStrike" dirty="0">
                          <a:latin typeface="Zar"/>
                        </a:rPr>
                        <a:t>205,700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extLst>
                  <a:ext uri="{0D108BD9-81ED-4DB2-BD59-A6C34878D82A}">
                    <a16:rowId xmlns:a16="http://schemas.microsoft.com/office/drawing/2014/main" val="10006"/>
                  </a:ext>
                </a:extLst>
              </a:tr>
              <a:tr h="315117">
                <a:tc>
                  <a:txBody>
                    <a:bodyPr/>
                    <a:lstStyle/>
                    <a:p>
                      <a:pPr algn="ctr" rtl="1" fontAlgn="ctr"/>
                      <a:r>
                        <a:rPr lang="en-US" sz="1100" b="1" i="0" u="none" strike="noStrike">
                          <a:latin typeface="Zar"/>
                        </a:rPr>
                        <a:t>1-73</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1" fontAlgn="ctr"/>
                      <a:r>
                        <a:rPr lang="fa-IR" sz="1100" b="1" i="0" u="none" strike="noStrike">
                          <a:latin typeface="Zar"/>
                        </a:rPr>
                        <a:t>اصلاح و بهينه سازي و توسعه روشنايي معابر از محل منابع داخلي</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en-US" sz="1100" b="1" i="0" u="none" strike="noStrike">
                          <a:latin typeface="Zar"/>
                        </a:rPr>
                        <a:t>110,000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a:latin typeface="Zar"/>
                        </a:rPr>
                        <a:t>13,493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a:latin typeface="Zar"/>
                        </a:rPr>
                        <a:t>110,000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a:latin typeface="Zar"/>
                        </a:rPr>
                        <a:t>18,824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a:latin typeface="Zar"/>
                        </a:rPr>
                        <a:t>110,000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dirty="0">
                          <a:latin typeface="Zar"/>
                        </a:rPr>
                        <a:t>205,700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15117">
                <a:tc>
                  <a:txBody>
                    <a:bodyPr/>
                    <a:lstStyle/>
                    <a:p>
                      <a:pPr algn="ctr" rtl="1" fontAlgn="ctr"/>
                      <a:r>
                        <a:rPr lang="en-US" sz="1100" b="1" i="0" u="none" strike="noStrike">
                          <a:latin typeface="Zar"/>
                        </a:rPr>
                        <a:t>75</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1" fontAlgn="ctr"/>
                      <a:r>
                        <a:rPr lang="fa-IR" sz="1100" b="1" i="0" u="none" strike="noStrike">
                          <a:latin typeface="Zar"/>
                        </a:rPr>
                        <a:t>تاسيسات اهدايي توزيع</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en-US" sz="1100" b="1" i="0" u="none" strike="noStrike">
                          <a:latin typeface="Zar"/>
                        </a:rPr>
                        <a:t>600,000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a:latin typeface="Zar"/>
                        </a:rPr>
                        <a:t>829,970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a:latin typeface="Zar"/>
                        </a:rPr>
                        <a:t>880,000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a:latin typeface="Zar"/>
                        </a:rPr>
                        <a:t>780,000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a:latin typeface="Zar"/>
                        </a:rPr>
                        <a:t>1,200,000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dirty="0">
                          <a:latin typeface="Zar"/>
                        </a:rPr>
                        <a:t>1,500,000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315117">
                <a:tc>
                  <a:txBody>
                    <a:bodyPr/>
                    <a:lstStyle/>
                    <a:p>
                      <a:pPr algn="ctr" rtl="1" fontAlgn="ctr"/>
                      <a:r>
                        <a:rPr lang="en-US" sz="1100" b="1" i="0" u="none" strike="noStrike">
                          <a:latin typeface="Zar"/>
                        </a:rPr>
                        <a:t>77</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1" fontAlgn="ctr"/>
                      <a:r>
                        <a:rPr lang="fa-IR" sz="1100" b="1" i="0" u="none" strike="noStrike">
                          <a:latin typeface="Zar"/>
                        </a:rPr>
                        <a:t>فن آوري اطلاعات و </a:t>
                      </a:r>
                      <a:r>
                        <a:rPr lang="en-US" sz="1100" b="1" i="0" u="none" strike="noStrike">
                          <a:latin typeface="Zar"/>
                        </a:rPr>
                        <a:t>GIS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en-US" sz="1100" b="1" i="0" u="none" strike="noStrike">
                          <a:latin typeface="Zar"/>
                        </a:rPr>
                        <a:t>30,370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a:latin typeface="Zar"/>
                        </a:rPr>
                        <a:t>6,062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a:latin typeface="Zar"/>
                        </a:rPr>
                        <a:t>34,450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dirty="0">
                          <a:latin typeface="Zar"/>
                        </a:rPr>
                        <a:t>8,885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a:latin typeface="Zar"/>
                        </a:rPr>
                        <a:t>34,450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dirty="0">
                          <a:latin typeface="Zar"/>
                        </a:rPr>
                        <a:t>87,630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315117">
                <a:tc>
                  <a:txBody>
                    <a:bodyPr/>
                    <a:lstStyle/>
                    <a:p>
                      <a:pPr algn="ctr" rtl="1" fontAlgn="ctr"/>
                      <a:r>
                        <a:rPr lang="en-US" sz="1100" b="1" i="0" u="none" strike="noStrike">
                          <a:latin typeface="Zar"/>
                        </a:rPr>
                        <a:t>79</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1" fontAlgn="ctr"/>
                      <a:r>
                        <a:rPr lang="fa-IR" sz="1100" b="1" i="0" u="none" strike="noStrike">
                          <a:latin typeface="Zar"/>
                        </a:rPr>
                        <a:t>تعويض كنتور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en-US" sz="1100" b="1" i="0" u="none" strike="noStrike">
                          <a:latin typeface="Zar"/>
                        </a:rPr>
                        <a:t>80,000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a:latin typeface="Zar"/>
                        </a:rPr>
                        <a:t>77,691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a:latin typeface="Zar"/>
                        </a:rPr>
                        <a:t>120,000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a:latin typeface="Zar"/>
                        </a:rPr>
                        <a:t>13,720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a:latin typeface="Zar"/>
                        </a:rPr>
                        <a:t>120,000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dirty="0">
                          <a:latin typeface="Zar"/>
                        </a:rPr>
                        <a:t>100,000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315117">
                <a:tc>
                  <a:txBody>
                    <a:bodyPr/>
                    <a:lstStyle/>
                    <a:p>
                      <a:pPr algn="ctr" rtl="1" fontAlgn="ctr"/>
                      <a:r>
                        <a:rPr lang="en-US" sz="1100" b="1" i="0" u="none" strike="noStrike">
                          <a:latin typeface="Zar"/>
                        </a:rPr>
                        <a:t>80</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1" fontAlgn="ctr"/>
                      <a:r>
                        <a:rPr lang="fa-IR" sz="1100" b="1" i="0" u="none" strike="noStrike">
                          <a:latin typeface="Zar"/>
                        </a:rPr>
                        <a:t>تامين برق مسكن مهر (كل هزينه تمام شده)</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en-US" sz="1100" b="1" i="0" u="none" strike="noStrike">
                          <a:latin typeface="Zar"/>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a:latin typeface="Zar"/>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a:latin typeface="Zar"/>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a:latin typeface="Zar"/>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a:latin typeface="Zar"/>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dirty="0">
                          <a:latin typeface="Zar"/>
                        </a:rPr>
                        <a:t>200,000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339461">
                <a:tc>
                  <a:txBody>
                    <a:bodyPr/>
                    <a:lstStyle/>
                    <a:p>
                      <a:pPr algn="ctr" rtl="1" fontAlgn="ctr"/>
                      <a:r>
                        <a:rPr lang="en-US" sz="1100" b="1" i="0" u="none" strike="noStrike">
                          <a:latin typeface="Zar"/>
                        </a:rPr>
                        <a:t>81</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1" fontAlgn="ctr"/>
                      <a:r>
                        <a:rPr lang="fa-IR" sz="1100" b="1" i="0" u="none" strike="noStrike">
                          <a:latin typeface="Zar"/>
                        </a:rPr>
                        <a:t>ساير پرداختيها (کاهش پيک ، پدافند غير عامل ، سيستم حفاظت هوشمند ، خريد نرم افزار </a:t>
                      </a:r>
                      <a:r>
                        <a:rPr lang="en-US" sz="1100" b="1" i="0" u="none" strike="noStrike">
                          <a:latin typeface="Zar"/>
                        </a:rPr>
                        <a:t>PM</a:t>
                      </a:r>
                      <a:r>
                        <a:rPr lang="fa-IR" sz="1100" b="1" i="0" u="none" strike="noStrike">
                          <a:latin typeface="Zar"/>
                        </a:rPr>
                        <a:t>و چاه آب کشاورزي ،ديسپاچينگ ، 121، خط گرم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en-US" sz="1100" b="1" i="0" u="none" strike="noStrike">
                          <a:latin typeface="Zar"/>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a:latin typeface="Zar"/>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a:latin typeface="Zar"/>
                        </a:rPr>
                        <a:t>245,407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a:latin typeface="Zar"/>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a:latin typeface="Zar"/>
                        </a:rPr>
                        <a:t>245,407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dirty="0">
                          <a:latin typeface="Zar"/>
                        </a:rPr>
                        <a:t>226,742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315117">
                <a:tc>
                  <a:txBody>
                    <a:bodyPr/>
                    <a:lstStyle/>
                    <a:p>
                      <a:pPr algn="ctr" rtl="1" fontAlgn="ctr"/>
                      <a:r>
                        <a:rPr lang="en-US" sz="1100" b="1" i="0" u="none" strike="noStrike">
                          <a:latin typeface="Zar"/>
                        </a:rPr>
                        <a:t>82</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1" fontAlgn="ctr"/>
                      <a:r>
                        <a:rPr lang="fa-IR" sz="1100" b="1" i="0" u="none" strike="noStrike">
                          <a:latin typeface="Zar"/>
                        </a:rPr>
                        <a:t>سرمايه گذاري در بخش عمومي اداري</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en-US" sz="1100" b="1" i="0" u="none" strike="noStrike">
                          <a:latin typeface="Zar"/>
                        </a:rPr>
                        <a:t>195,000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a:latin typeface="Zar"/>
                        </a:rPr>
                        <a:t>40,037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a:latin typeface="Zar"/>
                        </a:rPr>
                        <a:t>221,000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a:latin typeface="Zar"/>
                        </a:rPr>
                        <a:t>59,583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a:latin typeface="Zar"/>
                        </a:rPr>
                        <a:t>221,000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dirty="0">
                          <a:latin typeface="Zar"/>
                        </a:rPr>
                        <a:t>336,000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315117">
                <a:tc>
                  <a:txBody>
                    <a:bodyPr/>
                    <a:lstStyle/>
                    <a:p>
                      <a:pPr algn="ctr" rtl="1" fontAlgn="ctr"/>
                      <a:r>
                        <a:rPr lang="en-US" sz="1100" b="1" i="0" u="none" strike="noStrike">
                          <a:latin typeface="Zar"/>
                        </a:rPr>
                        <a:t>83</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1" fontAlgn="ctr"/>
                      <a:r>
                        <a:rPr lang="fa-IR" sz="1100" b="1" i="0" u="none" strike="noStrike">
                          <a:latin typeface="Zar"/>
                        </a:rPr>
                        <a:t>ساير پرداختيها (طرح هاي کاهش تلفات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en-US" sz="1100" b="1" i="0" u="none" strike="noStrike">
                          <a:latin typeface="Zar"/>
                        </a:rPr>
                        <a:t>250,000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a:latin typeface="Zar"/>
                        </a:rPr>
                        <a:t>69,308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a:latin typeface="Zar"/>
                        </a:rPr>
                        <a:t>280,000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a:latin typeface="Zar"/>
                        </a:rPr>
                        <a:t>5,445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a:latin typeface="Zar"/>
                        </a:rPr>
                        <a:t>280,000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dirty="0">
                          <a:latin typeface="Zar"/>
                        </a:rPr>
                        <a:t>400,000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4"/>
                  </a:ext>
                </a:extLst>
              </a:tr>
              <a:tr h="315117">
                <a:tc>
                  <a:txBody>
                    <a:bodyPr/>
                    <a:lstStyle/>
                    <a:p>
                      <a:pPr algn="ctr" rtl="1" fontAlgn="ctr"/>
                      <a:r>
                        <a:rPr lang="en-US" sz="1100" b="1" i="0" u="none" strike="noStrike">
                          <a:latin typeface="Zar"/>
                        </a:rPr>
                        <a:t>85</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1" fontAlgn="ctr"/>
                      <a:r>
                        <a:rPr lang="fa-IR" sz="1100" b="1" i="0" u="none" strike="noStrike">
                          <a:latin typeface="Zar"/>
                        </a:rPr>
                        <a:t>خريد دستگاه </a:t>
                      </a:r>
                      <a:r>
                        <a:rPr lang="en-US" sz="1100" b="1" i="0" u="none" strike="noStrike">
                          <a:latin typeface="Zar"/>
                        </a:rPr>
                        <a:t>HVDC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en-US" sz="1100" b="1" i="0" u="none" strike="noStrike">
                          <a:latin typeface="Zar"/>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a:latin typeface="Zar"/>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a:latin typeface="Zar"/>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a:latin typeface="Zar"/>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a:latin typeface="Zar"/>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dirty="0">
                          <a:latin typeface="Zar"/>
                        </a:rPr>
                        <a:t>5,800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315117">
                <a:tc>
                  <a:txBody>
                    <a:bodyPr/>
                    <a:lstStyle/>
                    <a:p>
                      <a:pPr algn="ctr" rtl="1" fontAlgn="ctr"/>
                      <a:r>
                        <a:rPr lang="en-US" sz="1100" b="1" i="0" u="none" strike="noStrike">
                          <a:latin typeface="Zar"/>
                        </a:rPr>
                        <a:t>86</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1" fontAlgn="ctr"/>
                      <a:r>
                        <a:rPr lang="fa-IR" sz="1100" b="1" i="0" u="none" strike="noStrike">
                          <a:latin typeface="Zar"/>
                        </a:rPr>
                        <a:t>افزايش سرمايه در گردش</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en-US" sz="1100" b="1" i="0" u="none" strike="noStrike">
                          <a:latin typeface="Zar"/>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a:latin typeface="Zar"/>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a:latin typeface="Zar"/>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a:latin typeface="Zar"/>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a:latin typeface="Zar"/>
                        </a:rPr>
                        <a:t>517,462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en-US" sz="1100" b="1" i="0" u="none" strike="noStrike" dirty="0">
                          <a:latin typeface="Zar"/>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326873">
                <a:tc>
                  <a:txBody>
                    <a:bodyPr/>
                    <a:lstStyle/>
                    <a:p>
                      <a:pPr algn="ctr" rtl="1" fontAlgn="ctr"/>
                      <a:r>
                        <a:rPr lang="en-US" sz="1100" b="1" i="0" u="none" strike="noStrike">
                          <a:latin typeface="Zar"/>
                        </a:rPr>
                        <a:t> </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CCFFCC"/>
                    </a:solidFill>
                  </a:tcPr>
                </a:tc>
                <a:tc>
                  <a:txBody>
                    <a:bodyPr/>
                    <a:lstStyle/>
                    <a:p>
                      <a:pPr algn="ctr" rtl="1" fontAlgn="ctr"/>
                      <a:r>
                        <a:rPr lang="fa-IR" sz="1100" b="1" i="0" u="none" strike="noStrike">
                          <a:latin typeface="Zar"/>
                        </a:rPr>
                        <a:t>جمع مصارف</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CCFFCC"/>
                    </a:solidFill>
                  </a:tcPr>
                </a:tc>
                <a:tc>
                  <a:txBody>
                    <a:bodyPr/>
                    <a:lstStyle/>
                    <a:p>
                      <a:pPr algn="ctr" rtl="1" fontAlgn="ctr"/>
                      <a:r>
                        <a:rPr lang="en-US" sz="1100" b="1" i="0" u="none" strike="noStrike">
                          <a:latin typeface="Zar"/>
                        </a:rPr>
                        <a:t>3,036,000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CCFFCC"/>
                    </a:solidFill>
                  </a:tcPr>
                </a:tc>
                <a:tc>
                  <a:txBody>
                    <a:bodyPr/>
                    <a:lstStyle/>
                    <a:p>
                      <a:pPr algn="ctr" rtl="1" fontAlgn="ctr"/>
                      <a:r>
                        <a:rPr lang="en-US" sz="1100" b="1" i="0" u="none" strike="noStrike">
                          <a:latin typeface="Zar"/>
                        </a:rPr>
                        <a:t>1,818,914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CCFFCC"/>
                    </a:solidFill>
                  </a:tcPr>
                </a:tc>
                <a:tc>
                  <a:txBody>
                    <a:bodyPr/>
                    <a:lstStyle/>
                    <a:p>
                      <a:pPr algn="ctr" rtl="1" fontAlgn="ctr"/>
                      <a:r>
                        <a:rPr lang="en-US" sz="1100" b="1" i="0" u="none" strike="noStrike">
                          <a:latin typeface="Zar"/>
                        </a:rPr>
                        <a:t>3,967,476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CCFFCC"/>
                    </a:solidFill>
                  </a:tcPr>
                </a:tc>
                <a:tc>
                  <a:txBody>
                    <a:bodyPr/>
                    <a:lstStyle/>
                    <a:p>
                      <a:pPr algn="ctr" rtl="1" fontAlgn="ctr"/>
                      <a:r>
                        <a:rPr lang="en-US" sz="1100" b="1" i="0" u="none" strike="noStrike">
                          <a:latin typeface="Zar"/>
                        </a:rPr>
                        <a:t>1,315,469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CCFFCC"/>
                    </a:solidFill>
                  </a:tcPr>
                </a:tc>
                <a:tc>
                  <a:txBody>
                    <a:bodyPr/>
                    <a:lstStyle/>
                    <a:p>
                      <a:pPr algn="ctr" rtl="1" fontAlgn="ctr"/>
                      <a:r>
                        <a:rPr lang="en-US" sz="1100" b="1" i="0" u="none" strike="noStrike">
                          <a:latin typeface="Zar"/>
                        </a:rPr>
                        <a:t>4,804,938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CCFFCC"/>
                    </a:solidFill>
                  </a:tcPr>
                </a:tc>
                <a:tc>
                  <a:txBody>
                    <a:bodyPr/>
                    <a:lstStyle/>
                    <a:p>
                      <a:pPr algn="ctr" rtl="1" fontAlgn="ctr"/>
                      <a:r>
                        <a:rPr lang="en-US" sz="1100" b="1" i="0" u="none" strike="noStrike" dirty="0">
                          <a:latin typeface="Zar"/>
                        </a:rPr>
                        <a:t>7,729,370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0017"/>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strips(downLeft)">
                                      <p:cBhvr>
                                        <p:cTn id="7" dur="500"/>
                                        <p:tgtEl>
                                          <p:spTgt spid="3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7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06.jpg"/>
          <p:cNvPicPr>
            <a:picLocks noChangeAspect="1"/>
          </p:cNvPicPr>
          <p:nvPr/>
        </p:nvPicPr>
        <p:blipFill>
          <a:blip r:embed="rId2" cstate="print">
            <a:grayscl/>
          </a:blip>
          <a:stretch>
            <a:fillRect/>
          </a:stretch>
        </p:blipFill>
        <p:spPr>
          <a:xfrm flipV="1">
            <a:off x="0" y="0"/>
            <a:ext cx="9144000" cy="6858000"/>
          </a:xfrm>
          <a:prstGeom prst="rect">
            <a:avLst/>
          </a:prstGeom>
        </p:spPr>
      </p:pic>
      <p:sp>
        <p:nvSpPr>
          <p:cNvPr id="38" name="Title 1"/>
          <p:cNvSpPr>
            <a:spLocks noGrp="1"/>
          </p:cNvSpPr>
          <p:nvPr>
            <p:ph type="title"/>
          </p:nvPr>
        </p:nvSpPr>
        <p:spPr>
          <a:xfrm>
            <a:off x="500034" y="142852"/>
            <a:ext cx="8229600" cy="796908"/>
          </a:xfrm>
        </p:spPr>
        <p:txBody>
          <a:bodyPr>
            <a:normAutofit/>
          </a:bodyPr>
          <a:lstStyle/>
          <a:p>
            <a:pPr algn="r"/>
            <a:r>
              <a:rPr lang="fa-IR" sz="2600" dirty="0" smtClean="0">
                <a:solidFill>
                  <a:schemeClr val="accent2">
                    <a:lumMod val="75000"/>
                  </a:schemeClr>
                </a:solidFill>
                <a:effectLst>
                  <a:outerShdw blurRad="38100" dist="38100" dir="2700000" algn="tl">
                    <a:srgbClr val="000000">
                      <a:alpha val="43137"/>
                    </a:srgbClr>
                  </a:outerShdw>
                </a:effectLst>
                <a:cs typeface="B Titr" pitchFamily="2" charset="-78"/>
              </a:rPr>
              <a:t>نتیجه گیری</a:t>
            </a:r>
            <a:endParaRPr lang="en-US" sz="2600" dirty="0">
              <a:solidFill>
                <a:schemeClr val="accent2">
                  <a:lumMod val="75000"/>
                </a:schemeClr>
              </a:solidFill>
              <a:effectLst>
                <a:outerShdw blurRad="38100" dist="38100" dir="2700000" algn="tl">
                  <a:srgbClr val="000000">
                    <a:alpha val="43137"/>
                  </a:srgbClr>
                </a:outerShdw>
              </a:effectLst>
              <a:cs typeface="B Titr" pitchFamily="2" charset="-78"/>
            </a:endParaRPr>
          </a:p>
        </p:txBody>
      </p:sp>
      <p:sp>
        <p:nvSpPr>
          <p:cNvPr id="39" name="Rounded Rectangle 38"/>
          <p:cNvSpPr/>
          <p:nvPr/>
        </p:nvSpPr>
        <p:spPr>
          <a:xfrm>
            <a:off x="1357290" y="857232"/>
            <a:ext cx="7632000" cy="142876"/>
          </a:xfrm>
          <a:prstGeom prst="roundRect">
            <a:avLst/>
          </a:prstGeom>
          <a:gradFill flip="none" rotWithShape="1">
            <a:gsLst>
              <a:gs pos="100000">
                <a:schemeClr val="accent2">
                  <a:lumMod val="20000"/>
                  <a:lumOff val="80000"/>
                  <a:alpha val="0"/>
                </a:schemeClr>
              </a:gs>
              <a:gs pos="100000">
                <a:schemeClr val="bg1">
                  <a:lumMod val="85000"/>
                </a:schemeClr>
              </a:gs>
              <a:gs pos="81000">
                <a:schemeClr val="accent2">
                  <a:lumMod val="40000"/>
                  <a:lumOff val="60000"/>
                </a:schemeClr>
              </a:gs>
              <a:gs pos="60000">
                <a:schemeClr val="accent2">
                  <a:lumMod val="60000"/>
                  <a:lumOff val="40000"/>
                </a:schemeClr>
              </a:gs>
              <a:gs pos="32000">
                <a:schemeClr val="accent2">
                  <a:lumMod val="75000"/>
                </a:schemeClr>
              </a:gs>
            </a:gsLst>
            <a:path path="circle">
              <a:fillToRect l="100000" t="100000"/>
            </a:path>
            <a:tileRect r="-100000" b="-100000"/>
          </a:gradFill>
          <a:ln>
            <a:noFill/>
          </a:ln>
          <a:effectLst>
            <a:outerShdw blurRad="149987" dist="250190" dir="8460000" algn="ctr">
              <a:srgbClr val="000000">
                <a:alpha val="28000"/>
              </a:srgbClr>
            </a:outerShdw>
          </a:effectLst>
        </p:spPr>
        <p:style>
          <a:lnRef idx="1">
            <a:schemeClr val="dk1"/>
          </a:lnRef>
          <a:fillRef idx="2">
            <a:schemeClr val="dk1"/>
          </a:fillRef>
          <a:effectRef idx="1">
            <a:schemeClr val="dk1"/>
          </a:effectRef>
          <a:fontRef idx="minor">
            <a:schemeClr val="dk1"/>
          </a:fontRef>
        </p:style>
        <p:txBody>
          <a:bodyPr rtlCol="0" anchor="ctr"/>
          <a:lstStyle/>
          <a:p>
            <a:r>
              <a:rPr lang="fa-IR" sz="2400" dirty="0" smtClean="0">
                <a:solidFill>
                  <a:schemeClr val="bg1"/>
                </a:solidFill>
                <a:cs typeface="B Titr" pitchFamily="2" charset="-78"/>
              </a:rPr>
              <a:t>  </a:t>
            </a:r>
            <a:endParaRPr lang="en-US" sz="2400" dirty="0">
              <a:solidFill>
                <a:schemeClr val="bg1"/>
              </a:solidFill>
              <a:cs typeface="B Titr" pitchFamily="2" charset="-78"/>
            </a:endParaRPr>
          </a:p>
        </p:txBody>
      </p:sp>
      <p:sp>
        <p:nvSpPr>
          <p:cNvPr id="8" name="TextBox 7"/>
          <p:cNvSpPr txBox="1"/>
          <p:nvPr/>
        </p:nvSpPr>
        <p:spPr>
          <a:xfrm>
            <a:off x="642910" y="1214422"/>
            <a:ext cx="8072494" cy="5447645"/>
          </a:xfrm>
          <a:prstGeom prst="rect">
            <a:avLst/>
          </a:prstGeom>
          <a:noFill/>
        </p:spPr>
        <p:txBody>
          <a:bodyPr wrap="square" rtlCol="0">
            <a:spAutoFit/>
          </a:bodyPr>
          <a:lstStyle/>
          <a:p>
            <a:pPr algn="r"/>
            <a:r>
              <a:rPr lang="fa-IR" dirty="0" smtClean="0"/>
              <a:t>1</a:t>
            </a:r>
            <a:r>
              <a:rPr lang="fa-IR" sz="2200" dirty="0" smtClean="0"/>
              <a:t>- مجموع هزینه های جاری در سال 1398 ،  4.021.000 میلیون ریال پیش بینی گردیده است.</a:t>
            </a:r>
          </a:p>
          <a:p>
            <a:pPr algn="r"/>
            <a:r>
              <a:rPr lang="fa-IR" sz="2200" dirty="0" smtClean="0"/>
              <a:t>2- مجموع هزینه های استهلاک 1.951.000 میلیون ریال میباشد.</a:t>
            </a:r>
          </a:p>
          <a:p>
            <a:pPr algn="r"/>
            <a:r>
              <a:rPr lang="fa-IR" sz="2200" dirty="0" smtClean="0"/>
              <a:t>بنابراین مجموع هزینه های جاری و استهلاک 5.972.000 میلیون ریال میباشد.</a:t>
            </a:r>
          </a:p>
          <a:p>
            <a:pPr algn="r"/>
            <a:r>
              <a:rPr lang="fa-IR" sz="2200" dirty="0" smtClean="0"/>
              <a:t>درحالی که اعتبار تخصیصی درسنوات گذشته تنها به اندازه هزینه های حداقلی پرداخت حقوق و تجهیزات و... بوده و ازآنجائیکه حداقل به اندازه هزینه های استهلاک که بعنوان منابع بودجه سرمایه ای جهت پروژه های اصلاح وبهینه سازی نقدینگی تامین نمیشود باعث فرسودگی شبکه نسبت به سنوات گذشته شده واین امر مسلما هزینه های جاری بهره برداری شبکه را بالابرده واز طرفی امکان دستیابی به اهداف و شاخصهای مورد نظر رابا مشکل مواجه می نماید.</a:t>
            </a:r>
          </a:p>
          <a:p>
            <a:pPr algn="r"/>
            <a:r>
              <a:rPr lang="fa-IR" sz="2200" dirty="0" smtClean="0"/>
              <a:t>ودربخش بودجه سرمایه ای تنها درآمد حاصل از فروش انشعاب محقق میگردد که در سال 98 مبلغ 1.600.000 میلیون ریال پیش بینی گردیده است واین درحالی است که مصارف بودجه سرمایه ای 6.230.000 میلیون ریال میباشد که تنها 25 درصد از مصارف تامین اعتبار گردیده فلذا شرکت را جهت تحقق برنامه ها واهداف مورد نظر با مشکل جدی مواجه مینماید. </a:t>
            </a:r>
          </a:p>
          <a:p>
            <a:endParaRPr lang="en-US" dirty="0"/>
          </a:p>
        </p:txBody>
      </p:sp>
    </p:spTree>
    <p:extLst>
      <p:ext uri="{BB962C8B-B14F-4D97-AF65-F5344CB8AC3E}">
        <p14:creationId xmlns:p14="http://schemas.microsoft.com/office/powerpoint/2010/main" val="356572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strips(downLeft)">
                                      <p:cBhvr>
                                        <p:cTn id="7" dur="500"/>
                                        <p:tgtEl>
                                          <p:spTgt spid="3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7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06.jpg"/>
          <p:cNvPicPr>
            <a:picLocks noChangeAspect="1"/>
          </p:cNvPicPr>
          <p:nvPr/>
        </p:nvPicPr>
        <p:blipFill>
          <a:blip r:embed="rId2" cstate="print">
            <a:grayscl/>
          </a:blip>
          <a:stretch>
            <a:fillRect/>
          </a:stretch>
        </p:blipFill>
        <p:spPr>
          <a:xfrm flipV="1">
            <a:off x="0" y="0"/>
            <a:ext cx="9144000" cy="6858000"/>
          </a:xfrm>
          <a:prstGeom prst="rect">
            <a:avLst/>
          </a:prstGeom>
        </p:spPr>
      </p:pic>
      <p:sp>
        <p:nvSpPr>
          <p:cNvPr id="38" name="Title 1"/>
          <p:cNvSpPr>
            <a:spLocks noGrp="1"/>
          </p:cNvSpPr>
          <p:nvPr>
            <p:ph type="title"/>
          </p:nvPr>
        </p:nvSpPr>
        <p:spPr>
          <a:xfrm>
            <a:off x="500034" y="142852"/>
            <a:ext cx="8229600" cy="796908"/>
          </a:xfrm>
        </p:spPr>
        <p:txBody>
          <a:bodyPr>
            <a:normAutofit/>
          </a:bodyPr>
          <a:lstStyle/>
          <a:p>
            <a:pPr algn="r"/>
            <a:r>
              <a:rPr lang="fa-IR" sz="2600" dirty="0" smtClean="0">
                <a:solidFill>
                  <a:schemeClr val="accent2">
                    <a:lumMod val="75000"/>
                  </a:schemeClr>
                </a:solidFill>
                <a:effectLst>
                  <a:outerShdw blurRad="38100" dist="38100" dir="2700000" algn="tl">
                    <a:srgbClr val="000000">
                      <a:alpha val="43137"/>
                    </a:srgbClr>
                  </a:outerShdw>
                </a:effectLst>
                <a:cs typeface="B Titr" pitchFamily="2" charset="-78"/>
              </a:rPr>
              <a:t>اهم چالشهای شرکت وراه حل پیشنهادی</a:t>
            </a:r>
            <a:endParaRPr lang="en-US" sz="2600" dirty="0">
              <a:solidFill>
                <a:schemeClr val="accent2">
                  <a:lumMod val="75000"/>
                </a:schemeClr>
              </a:solidFill>
              <a:effectLst>
                <a:outerShdw blurRad="38100" dist="38100" dir="2700000" algn="tl">
                  <a:srgbClr val="000000">
                    <a:alpha val="43137"/>
                  </a:srgbClr>
                </a:outerShdw>
              </a:effectLst>
              <a:cs typeface="B Titr" pitchFamily="2" charset="-78"/>
            </a:endParaRPr>
          </a:p>
        </p:txBody>
      </p:sp>
      <p:sp>
        <p:nvSpPr>
          <p:cNvPr id="39" name="Rounded Rectangle 38"/>
          <p:cNvSpPr/>
          <p:nvPr/>
        </p:nvSpPr>
        <p:spPr>
          <a:xfrm>
            <a:off x="1357290" y="857232"/>
            <a:ext cx="7632000" cy="142876"/>
          </a:xfrm>
          <a:prstGeom prst="roundRect">
            <a:avLst/>
          </a:prstGeom>
          <a:gradFill flip="none" rotWithShape="1">
            <a:gsLst>
              <a:gs pos="100000">
                <a:schemeClr val="accent2">
                  <a:lumMod val="20000"/>
                  <a:lumOff val="80000"/>
                  <a:alpha val="0"/>
                </a:schemeClr>
              </a:gs>
              <a:gs pos="100000">
                <a:schemeClr val="bg1">
                  <a:lumMod val="85000"/>
                </a:schemeClr>
              </a:gs>
              <a:gs pos="81000">
                <a:schemeClr val="accent2">
                  <a:lumMod val="40000"/>
                  <a:lumOff val="60000"/>
                </a:schemeClr>
              </a:gs>
              <a:gs pos="60000">
                <a:schemeClr val="accent2">
                  <a:lumMod val="60000"/>
                  <a:lumOff val="40000"/>
                </a:schemeClr>
              </a:gs>
              <a:gs pos="32000">
                <a:schemeClr val="accent2">
                  <a:lumMod val="75000"/>
                </a:schemeClr>
              </a:gs>
            </a:gsLst>
            <a:path path="circle">
              <a:fillToRect l="100000" t="100000"/>
            </a:path>
            <a:tileRect r="-100000" b="-100000"/>
          </a:gradFill>
          <a:ln>
            <a:noFill/>
          </a:ln>
          <a:effectLst>
            <a:outerShdw blurRad="149987" dist="250190" dir="8460000" algn="ctr">
              <a:srgbClr val="000000">
                <a:alpha val="28000"/>
              </a:srgbClr>
            </a:outerShdw>
          </a:effectLst>
        </p:spPr>
        <p:style>
          <a:lnRef idx="1">
            <a:schemeClr val="dk1"/>
          </a:lnRef>
          <a:fillRef idx="2">
            <a:schemeClr val="dk1"/>
          </a:fillRef>
          <a:effectRef idx="1">
            <a:schemeClr val="dk1"/>
          </a:effectRef>
          <a:fontRef idx="minor">
            <a:schemeClr val="dk1"/>
          </a:fontRef>
        </p:style>
        <p:txBody>
          <a:bodyPr rtlCol="0" anchor="ctr"/>
          <a:lstStyle/>
          <a:p>
            <a:r>
              <a:rPr lang="fa-IR" sz="2400" dirty="0" smtClean="0">
                <a:solidFill>
                  <a:schemeClr val="bg1"/>
                </a:solidFill>
                <a:cs typeface="B Titr" pitchFamily="2" charset="-78"/>
              </a:rPr>
              <a:t>  </a:t>
            </a:r>
            <a:endParaRPr lang="en-US" sz="2400" dirty="0">
              <a:solidFill>
                <a:schemeClr val="bg1"/>
              </a:solidFill>
              <a:cs typeface="B Titr" pitchFamily="2" charset="-78"/>
            </a:endParaRPr>
          </a:p>
        </p:txBody>
      </p:sp>
      <p:graphicFrame>
        <p:nvGraphicFramePr>
          <p:cNvPr id="6" name="Table 5"/>
          <p:cNvGraphicFramePr>
            <a:graphicFrameLocks noGrp="1"/>
          </p:cNvGraphicFramePr>
          <p:nvPr/>
        </p:nvGraphicFramePr>
        <p:xfrm>
          <a:off x="142844" y="1126461"/>
          <a:ext cx="8858312" cy="5660125"/>
        </p:xfrm>
        <a:graphic>
          <a:graphicData uri="http://schemas.openxmlformats.org/drawingml/2006/table">
            <a:tbl>
              <a:tblPr rtl="1"/>
              <a:tblGrid>
                <a:gridCol w="4851390">
                  <a:extLst>
                    <a:ext uri="{9D8B030D-6E8A-4147-A177-3AD203B41FA5}">
                      <a16:colId xmlns:a16="http://schemas.microsoft.com/office/drawing/2014/main" val="20000"/>
                    </a:ext>
                  </a:extLst>
                </a:gridCol>
                <a:gridCol w="4006922">
                  <a:extLst>
                    <a:ext uri="{9D8B030D-6E8A-4147-A177-3AD203B41FA5}">
                      <a16:colId xmlns:a16="http://schemas.microsoft.com/office/drawing/2014/main" val="20001"/>
                    </a:ext>
                  </a:extLst>
                </a:gridCol>
              </a:tblGrid>
              <a:tr h="181228">
                <a:tc>
                  <a:txBody>
                    <a:bodyPr/>
                    <a:lstStyle/>
                    <a:p>
                      <a:pPr algn="ctr" rtl="1" fontAlgn="ctr"/>
                      <a:r>
                        <a:rPr lang="fa-IR" sz="1200" b="1" i="0" u="none" strike="noStrike" dirty="0">
                          <a:latin typeface="Titr"/>
                        </a:rPr>
                        <a:t>شرح چالش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200" b="1" i="0" u="none" strike="noStrike">
                          <a:latin typeface="Titr"/>
                        </a:rPr>
                        <a:t>راه حل پيشنهادي</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766265">
                <a:tc>
                  <a:txBody>
                    <a:bodyPr/>
                    <a:lstStyle/>
                    <a:p>
                      <a:pPr algn="ctr" rtl="1" fontAlgn="ctr"/>
                      <a:r>
                        <a:rPr lang="fa-IR" sz="1200" b="1" i="0" u="none" strike="noStrike" dirty="0">
                          <a:latin typeface="B Zar"/>
                        </a:rPr>
                        <a:t>وجود ترانس های پر بار(2500 دستگاه پست فشار متوسط) به دلیل رشد بار در سنوات گذشته و افزایش پیک بار متناسب با تغییر تکنولوژی و استفاده از وسایل سرمایشی پر مصرف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1" fontAlgn="ctr"/>
                      <a:r>
                        <a:rPr lang="fa-IR" sz="1200" b="1" i="0" u="none" strike="noStrike">
                          <a:latin typeface="B Zar"/>
                        </a:rPr>
                        <a:t>لزوم نصب پست های جدید جهت تامین برق مشترکین جدید نیازمند احداث پست های فشار متوسط جدید با اعتبار 1000 میلیارد ریال می باشد</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1"/>
                  </a:ext>
                </a:extLst>
              </a:tr>
              <a:tr h="1631050">
                <a:tc>
                  <a:txBody>
                    <a:bodyPr/>
                    <a:lstStyle/>
                    <a:p>
                      <a:pPr algn="ctr" rtl="1" fontAlgn="ctr"/>
                      <a:r>
                        <a:rPr lang="fa-IR" sz="1200" b="1" i="0" u="none" strike="noStrike" dirty="0">
                          <a:latin typeface="B Zar"/>
                        </a:rPr>
                        <a:t>کاهش تلفات انرژی</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1" fontAlgn="ctr"/>
                      <a:r>
                        <a:rPr lang="fa-IR" sz="1200" b="1" i="0" u="none" strike="noStrike" dirty="0">
                          <a:latin typeface="B Zar"/>
                        </a:rPr>
                        <a:t>کاهش تفات فنی :لزوم تخصیص اعتبار مناسب جهت پروژه های کاهش تلفات</a:t>
                      </a:r>
                      <a:br>
                        <a:rPr lang="fa-IR" sz="1200" b="1" i="0" u="none" strike="noStrike" dirty="0">
                          <a:latin typeface="B Zar"/>
                        </a:rPr>
                      </a:br>
                      <a:r>
                        <a:rPr lang="fa-IR" sz="1200" b="1" i="0" u="none" strike="noStrike" dirty="0">
                          <a:latin typeface="B Zar"/>
                        </a:rPr>
                        <a:t> - تبدیل سیم به کابل که نیازمند سرمایه گذاری بالا و افزایش استحکام مکانیکی شبکه </a:t>
                      </a:r>
                      <a:br>
                        <a:rPr lang="fa-IR" sz="1200" b="1" i="0" u="none" strike="noStrike" dirty="0">
                          <a:latin typeface="B Zar"/>
                        </a:rPr>
                      </a:br>
                      <a:r>
                        <a:rPr lang="fa-IR" sz="1200" b="1" i="0" u="none" strike="noStrike" dirty="0">
                          <a:latin typeface="B Zar"/>
                        </a:rPr>
                        <a:t> - ترانس های کم تلفات کم ظرفیت به عنوان راهکاری بلند مدت و با هزینه حدود 1.3 برابری</a:t>
                      </a:r>
                      <a:br>
                        <a:rPr lang="fa-IR" sz="1200" b="1" i="0" u="none" strike="noStrike" dirty="0">
                          <a:latin typeface="B Zar"/>
                        </a:rPr>
                      </a:br>
                      <a:r>
                        <a:rPr lang="fa-IR" sz="1200" b="1" i="0" u="none" strike="noStrike" dirty="0">
                          <a:latin typeface="B Zar"/>
                        </a:rPr>
                        <a:t>دستکاری در لوازم اندازه گیری :با توجه به تعداد زیاد؛ پراکندگی مشترکین و گستردگی  تبعات مبارزه با سرقت انرژی از نظر  حجم کار تست؛ تهیه مستندات و اصلاح انشعابات؛ پاسخگویی مشترکین؛ اداری؛ حقوقی؛ قضایی و انتظامی  زمان بر و سخت وصول بودن آن</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2"/>
                  </a:ext>
                </a:extLst>
              </a:tr>
              <a:tr h="766265">
                <a:tc>
                  <a:txBody>
                    <a:bodyPr/>
                    <a:lstStyle/>
                    <a:p>
                      <a:pPr algn="ctr" rtl="1" fontAlgn="ctr"/>
                      <a:r>
                        <a:rPr lang="fa-IR" sz="1200" b="1" i="0" u="none" strike="noStrike" dirty="0">
                          <a:latin typeface="B Zar"/>
                        </a:rPr>
                        <a:t>وجود فیدر های فشار متوسط پر بار بحرانی (به </a:t>
                      </a:r>
                      <a:r>
                        <a:rPr lang="fa-IR" sz="1200" b="1" i="0" u="none" strike="noStrike" dirty="0" smtClean="0">
                          <a:latin typeface="B Zar"/>
                        </a:rPr>
                        <a:t>تعداد</a:t>
                      </a:r>
                      <a:r>
                        <a:rPr lang="en-US" sz="1200" b="1" i="0" u="none" strike="noStrike" dirty="0" smtClean="0">
                          <a:latin typeface="B Zar"/>
                        </a:rPr>
                        <a:t>210 </a:t>
                      </a:r>
                      <a:r>
                        <a:rPr lang="fa-IR" sz="1200" b="1" i="0" u="none" strike="noStrike" dirty="0" smtClean="0">
                          <a:latin typeface="B Zar"/>
                        </a:rPr>
                        <a:t>فیدر </a:t>
                      </a:r>
                      <a:r>
                        <a:rPr lang="fa-IR" sz="1200" b="1" i="0" u="none" strike="noStrike" dirty="0">
                          <a:latin typeface="B Zar"/>
                        </a:rPr>
                        <a:t>کاملا فول باربا بار بالای 200 آمپر)با عنایت به رشد بار و کمبود نقدینگی در توسعه فیدرهای فشار متوسط سنوات اخیر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1" fontAlgn="ctr"/>
                      <a:r>
                        <a:rPr lang="fa-IR" sz="1200" b="1" i="0" u="none" strike="noStrike" dirty="0">
                          <a:latin typeface="B Zar"/>
                        </a:rPr>
                        <a:t>نیازمند احداث حدود 5000 کیلومتر شبکه فشار متوسط  و تخصیص  2000 میلیارد ریال اعتبار </a:t>
                      </a:r>
                      <a:br>
                        <a:rPr lang="fa-IR" sz="1200" b="1" i="0" u="none" strike="noStrike" dirty="0">
                          <a:latin typeface="B Zar"/>
                        </a:rPr>
                      </a:br>
                      <a:r>
                        <a:rPr lang="fa-IR" sz="1200" b="1" i="0" u="none" strike="noStrike" dirty="0">
                          <a:latin typeface="B Zar"/>
                        </a:rPr>
                        <a:t>می باشد</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3"/>
                  </a:ext>
                </a:extLst>
              </a:tr>
              <a:tr h="766265">
                <a:tc>
                  <a:txBody>
                    <a:bodyPr/>
                    <a:lstStyle/>
                    <a:p>
                      <a:pPr algn="ctr" rtl="1" fontAlgn="ctr"/>
                      <a:r>
                        <a:rPr lang="fa-IR" sz="1200" b="1" i="0" u="none" strike="noStrike">
                          <a:latin typeface="B Zar"/>
                        </a:rPr>
                        <a:t>نیاز به احداث پست های فوق توزیع جدید در مناطق با چگالی بار بالا برای احداث فیدر های جدید فشار متوسط جهت تامین بار و کاهش طول شبکه فشار متوسط؛ ضعف ولتاژ و کاهش تلفات انرژی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1" fontAlgn="ctr"/>
                      <a:r>
                        <a:rPr lang="fa-IR" sz="1200" b="1" i="0" u="none" strike="noStrike" dirty="0">
                          <a:latin typeface="B Zar"/>
                        </a:rPr>
                        <a:t> علی رغم دارابودن مصوبه شرکت توانیر و مجوزهای لازم به دلیل کمبود نقدینگی در برق منطقه ای تهران احداث نگردیده اند</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4"/>
                  </a:ext>
                </a:extLst>
              </a:tr>
              <a:tr h="766265">
                <a:tc>
                  <a:txBody>
                    <a:bodyPr/>
                    <a:lstStyle/>
                    <a:p>
                      <a:pPr algn="ctr" rtl="1" fontAlgn="ctr"/>
                      <a:r>
                        <a:rPr lang="fa-IR" sz="1200" b="1" i="0" u="none" strike="noStrike">
                          <a:latin typeface="B Zar"/>
                        </a:rPr>
                        <a:t>کمبود اعتبارات و تخصیص نقدینگی درپروژه های مسکن مهر (95 هزار واحد ) که نیازمند حدود 420 میلیاردریال اعتبار می باشد</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1" fontAlgn="ctr"/>
                      <a:r>
                        <a:rPr lang="fa-IR" sz="1200" b="1" i="0" u="none" strike="noStrike" dirty="0">
                          <a:latin typeface="B Zar"/>
                        </a:rPr>
                        <a:t>با توجه به توافق وزرای محترم نیرو؛ کشور و راه وشهرسازی جهت تسهیم منابع تامین برق مساکن مهر تمهیداتی اتخاذ گردد که تخصیص اعتبارات از سوی استانداری ها و راه و شهرسازی متناسب صورت پذیرد.</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5"/>
                  </a:ext>
                </a:extLst>
              </a:tr>
              <a:tr h="766265">
                <a:tc>
                  <a:txBody>
                    <a:bodyPr/>
                    <a:lstStyle/>
                    <a:p>
                      <a:pPr algn="ctr" rtl="1" fontAlgn="ctr"/>
                      <a:r>
                        <a:rPr lang="fa-IR" sz="1200" b="1" i="0" u="none" strike="noStrike">
                          <a:latin typeface="B Zar"/>
                        </a:rPr>
                        <a:t>سرقت شبکه خصوصا سیم های مسی که موجب افزایش تلفات شبکه و خاموشی و نارضایتی مشترکین میگردد.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fontAlgn="ctr"/>
                      <a:r>
                        <a:rPr lang="fa-IR" sz="1200" b="1" i="0" u="none" strike="noStrike" dirty="0">
                          <a:latin typeface="B Zar"/>
                        </a:rPr>
                        <a:t>تبدیل سیم مسی به کابل خودنگهدار در شرکت نیازمند اصلاح 9000 کیلومتر شبکه فشار ضعیف سیمی با اعتبار 3000 میلیارد ریال  که تنها بخشی از این هزینه از محل فروش سیم مسی قابل بازگشت  می باشد.</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56572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strips(downLeft)">
                                      <p:cBhvr>
                                        <p:cTn id="7" dur="500"/>
                                        <p:tgtEl>
                                          <p:spTgt spid="3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7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06.jpg"/>
          <p:cNvPicPr>
            <a:picLocks noChangeAspect="1"/>
          </p:cNvPicPr>
          <p:nvPr/>
        </p:nvPicPr>
        <p:blipFill>
          <a:blip r:embed="rId2" cstate="print">
            <a:grayscl/>
          </a:blip>
          <a:stretch>
            <a:fillRect/>
          </a:stretch>
        </p:blipFill>
        <p:spPr>
          <a:xfrm flipV="1">
            <a:off x="0" y="0"/>
            <a:ext cx="9144000" cy="6858000"/>
          </a:xfrm>
          <a:prstGeom prst="rect">
            <a:avLst/>
          </a:prstGeom>
        </p:spPr>
      </p:pic>
      <p:sp>
        <p:nvSpPr>
          <p:cNvPr id="38" name="Title 1"/>
          <p:cNvSpPr>
            <a:spLocks noGrp="1"/>
          </p:cNvSpPr>
          <p:nvPr>
            <p:ph type="title"/>
          </p:nvPr>
        </p:nvSpPr>
        <p:spPr>
          <a:xfrm>
            <a:off x="500034" y="142852"/>
            <a:ext cx="8229600" cy="796908"/>
          </a:xfrm>
        </p:spPr>
        <p:txBody>
          <a:bodyPr>
            <a:normAutofit/>
          </a:bodyPr>
          <a:lstStyle/>
          <a:p>
            <a:pPr algn="r"/>
            <a:r>
              <a:rPr lang="fa-IR" sz="2600" dirty="0" smtClean="0">
                <a:solidFill>
                  <a:schemeClr val="accent2">
                    <a:lumMod val="75000"/>
                  </a:schemeClr>
                </a:solidFill>
                <a:effectLst>
                  <a:outerShdw blurRad="38100" dist="38100" dir="2700000" algn="tl">
                    <a:srgbClr val="000000">
                      <a:alpha val="43137"/>
                    </a:srgbClr>
                  </a:outerShdw>
                </a:effectLst>
                <a:cs typeface="B Titr" pitchFamily="2" charset="-78"/>
              </a:rPr>
              <a:t>اهم چالشهای شرکت وراه حل پیشنهادی</a:t>
            </a:r>
            <a:endParaRPr lang="en-US" sz="2600" dirty="0">
              <a:solidFill>
                <a:schemeClr val="accent2">
                  <a:lumMod val="75000"/>
                </a:schemeClr>
              </a:solidFill>
              <a:effectLst>
                <a:outerShdw blurRad="38100" dist="38100" dir="2700000" algn="tl">
                  <a:srgbClr val="000000">
                    <a:alpha val="43137"/>
                  </a:srgbClr>
                </a:outerShdw>
              </a:effectLst>
              <a:cs typeface="B Titr" pitchFamily="2" charset="-78"/>
            </a:endParaRPr>
          </a:p>
        </p:txBody>
      </p:sp>
      <p:sp>
        <p:nvSpPr>
          <p:cNvPr id="39" name="Rounded Rectangle 38"/>
          <p:cNvSpPr/>
          <p:nvPr/>
        </p:nvSpPr>
        <p:spPr>
          <a:xfrm>
            <a:off x="1357290" y="857232"/>
            <a:ext cx="7632000" cy="142876"/>
          </a:xfrm>
          <a:prstGeom prst="roundRect">
            <a:avLst/>
          </a:prstGeom>
          <a:gradFill flip="none" rotWithShape="1">
            <a:gsLst>
              <a:gs pos="100000">
                <a:schemeClr val="accent2">
                  <a:lumMod val="20000"/>
                  <a:lumOff val="80000"/>
                  <a:alpha val="0"/>
                </a:schemeClr>
              </a:gs>
              <a:gs pos="100000">
                <a:schemeClr val="bg1">
                  <a:lumMod val="85000"/>
                </a:schemeClr>
              </a:gs>
              <a:gs pos="81000">
                <a:schemeClr val="accent2">
                  <a:lumMod val="40000"/>
                  <a:lumOff val="60000"/>
                </a:schemeClr>
              </a:gs>
              <a:gs pos="60000">
                <a:schemeClr val="accent2">
                  <a:lumMod val="60000"/>
                  <a:lumOff val="40000"/>
                </a:schemeClr>
              </a:gs>
              <a:gs pos="32000">
                <a:schemeClr val="accent2">
                  <a:lumMod val="75000"/>
                </a:schemeClr>
              </a:gs>
            </a:gsLst>
            <a:path path="circle">
              <a:fillToRect l="100000" t="100000"/>
            </a:path>
            <a:tileRect r="-100000" b="-100000"/>
          </a:gradFill>
          <a:ln>
            <a:noFill/>
          </a:ln>
          <a:effectLst>
            <a:outerShdw blurRad="149987" dist="250190" dir="8460000" algn="ctr">
              <a:srgbClr val="000000">
                <a:alpha val="28000"/>
              </a:srgbClr>
            </a:outerShdw>
          </a:effectLst>
        </p:spPr>
        <p:style>
          <a:lnRef idx="1">
            <a:schemeClr val="dk1"/>
          </a:lnRef>
          <a:fillRef idx="2">
            <a:schemeClr val="dk1"/>
          </a:fillRef>
          <a:effectRef idx="1">
            <a:schemeClr val="dk1"/>
          </a:effectRef>
          <a:fontRef idx="minor">
            <a:schemeClr val="dk1"/>
          </a:fontRef>
        </p:style>
        <p:txBody>
          <a:bodyPr rtlCol="0" anchor="ctr"/>
          <a:lstStyle/>
          <a:p>
            <a:r>
              <a:rPr lang="fa-IR" sz="2400" dirty="0" smtClean="0">
                <a:solidFill>
                  <a:schemeClr val="bg1"/>
                </a:solidFill>
                <a:cs typeface="B Titr" pitchFamily="2" charset="-78"/>
              </a:rPr>
              <a:t>  </a:t>
            </a:r>
            <a:endParaRPr lang="en-US" sz="2400" dirty="0">
              <a:solidFill>
                <a:schemeClr val="bg1"/>
              </a:solidFill>
              <a:cs typeface="B Titr" pitchFamily="2" charset="-78"/>
            </a:endParaRPr>
          </a:p>
        </p:txBody>
      </p:sp>
      <p:graphicFrame>
        <p:nvGraphicFramePr>
          <p:cNvPr id="6" name="Table 5"/>
          <p:cNvGraphicFramePr>
            <a:graphicFrameLocks noGrp="1"/>
          </p:cNvGraphicFramePr>
          <p:nvPr/>
        </p:nvGraphicFramePr>
        <p:xfrm>
          <a:off x="285720" y="1214422"/>
          <a:ext cx="8429684" cy="5295352"/>
        </p:xfrm>
        <a:graphic>
          <a:graphicData uri="http://schemas.openxmlformats.org/drawingml/2006/table">
            <a:tbl>
              <a:tblPr rtl="1"/>
              <a:tblGrid>
                <a:gridCol w="4616646">
                  <a:extLst>
                    <a:ext uri="{9D8B030D-6E8A-4147-A177-3AD203B41FA5}">
                      <a16:colId xmlns:a16="http://schemas.microsoft.com/office/drawing/2014/main" val="20000"/>
                    </a:ext>
                  </a:extLst>
                </a:gridCol>
                <a:gridCol w="3813038">
                  <a:extLst>
                    <a:ext uri="{9D8B030D-6E8A-4147-A177-3AD203B41FA5}">
                      <a16:colId xmlns:a16="http://schemas.microsoft.com/office/drawing/2014/main" val="20001"/>
                    </a:ext>
                  </a:extLst>
                </a:gridCol>
              </a:tblGrid>
              <a:tr h="195539">
                <a:tc>
                  <a:txBody>
                    <a:bodyPr/>
                    <a:lstStyle/>
                    <a:p>
                      <a:pPr algn="ctr" rtl="1" fontAlgn="ctr"/>
                      <a:r>
                        <a:rPr lang="fa-IR" sz="1400" b="1" i="0" u="none" strike="noStrike" dirty="0">
                          <a:latin typeface="Titr"/>
                        </a:rPr>
                        <a:t>شرح چالش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rtl="1" fontAlgn="ctr"/>
                      <a:r>
                        <a:rPr lang="fa-IR" sz="1400" b="1" i="0" u="none" strike="noStrike">
                          <a:latin typeface="Titr"/>
                        </a:rPr>
                        <a:t>راه حل پيشنهادي</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10000"/>
                  </a:ext>
                </a:extLst>
              </a:tr>
              <a:tr h="619549">
                <a:tc>
                  <a:txBody>
                    <a:bodyPr/>
                    <a:lstStyle/>
                    <a:p>
                      <a:pPr algn="ctr" rtl="1" fontAlgn="ctr"/>
                      <a:r>
                        <a:rPr lang="fa-IR" sz="1400" b="1" i="0" u="none" strike="noStrike" dirty="0">
                          <a:latin typeface="B Zar"/>
                        </a:rPr>
                        <a:t>تاثیر آلودگی و ریزگردها بر روی شبکه های برق و لزوم تصویب اعتبار از محل مدیریت بحران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1" fontAlgn="ctr"/>
                      <a:r>
                        <a:rPr lang="fa-IR" sz="1400" b="1" i="0" u="none" strike="noStrike">
                          <a:latin typeface="B Zar"/>
                        </a:rPr>
                        <a:t>تعویض مقره و کاور نمودن شبکه جهت جلوگیری از بحران های احتمالی در اثر خاموشی شبکه نیازمند ماشین آلات بحران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1"/>
                  </a:ext>
                </a:extLst>
              </a:tr>
              <a:tr h="619549">
                <a:tc>
                  <a:txBody>
                    <a:bodyPr/>
                    <a:lstStyle/>
                    <a:p>
                      <a:pPr algn="ctr" rtl="1" fontAlgn="ctr"/>
                      <a:r>
                        <a:rPr lang="fa-IR" sz="1400" b="1" i="0" u="none" strike="noStrike" dirty="0">
                          <a:latin typeface="B Zar"/>
                        </a:rPr>
                        <a:t>کمبود نیروهای انسانی و عدم انطباق با چارت سازمانی شرکت خصوصا بخش های مشاغل فنی که با کمبود نیروی انسانی و چارت سازمانی خالی مواجه اند</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1" fontAlgn="ctr"/>
                      <a:r>
                        <a:rPr lang="fa-IR" sz="1400" b="1" i="0" u="none" strike="noStrike">
                          <a:latin typeface="B Zar"/>
                        </a:rPr>
                        <a:t>شاخص تعداد پرسنل به ازای هر هزار مشترک در بسیاری از مناطق برق شرکت بالای 2000 می باشد در حالی که استاندارد کشوری حدود 1000 می باشد.</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2"/>
                  </a:ext>
                </a:extLst>
              </a:tr>
              <a:tr h="619549">
                <a:tc>
                  <a:txBody>
                    <a:bodyPr/>
                    <a:lstStyle/>
                    <a:p>
                      <a:pPr algn="ctr" rtl="1" fontAlgn="ctr"/>
                      <a:r>
                        <a:rPr lang="fa-IR" sz="1400" b="1" i="0" u="none" strike="noStrike" dirty="0">
                          <a:latin typeface="B Zar"/>
                        </a:rPr>
                        <a:t>عدم ایجاد ساختمان اداری، تجهیزات و ماشین آلات و نیروی انسانی در بخش توزیع برق متناسب با شاخص های وزارت نیرو</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1" fontAlgn="ctr"/>
                      <a:r>
                        <a:rPr lang="fa-IR" sz="1400" b="1" i="0" u="none" strike="noStrike" dirty="0">
                          <a:latin typeface="B Zar"/>
                        </a:rPr>
                        <a:t>لزوم تامین اعتبار جهت تملک زمین و احداث محدثات لازم</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3"/>
                  </a:ext>
                </a:extLst>
              </a:tr>
              <a:tr h="626071">
                <a:tc>
                  <a:txBody>
                    <a:bodyPr/>
                    <a:lstStyle/>
                    <a:p>
                      <a:pPr algn="ctr" rtl="1" fontAlgn="ctr"/>
                      <a:r>
                        <a:rPr lang="fa-IR" sz="1400" b="1" i="0" u="none" strike="noStrike">
                          <a:latin typeface="B Zar"/>
                        </a:rPr>
                        <a:t>فرسودگی و عمر بالای شبکه به طوری که 30 درصد شبکه بالای 30 سال و 40 درصد ترانسفورماتورها بالای 35 سال عمردارند</a:t>
                      </a:r>
                      <a:br>
                        <a:rPr lang="fa-IR" sz="1400" b="1" i="0" u="none" strike="noStrike">
                          <a:latin typeface="B Zar"/>
                        </a:rPr>
                      </a:br>
                      <a:endParaRPr lang="fa-IR" sz="1400" b="1" i="0" u="none" strike="noStrike">
                        <a:latin typeface="B Zar"/>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1" fontAlgn="ctr"/>
                      <a:r>
                        <a:rPr lang="fa-IR" sz="1400" b="1" i="0" u="none" strike="noStrike" dirty="0">
                          <a:latin typeface="B Zar"/>
                        </a:rPr>
                        <a:t>سالانه 5 درصد حجم شبکه اصلاح شود که سالانه نیازمند 2250 میلیارد ریال اعتبار می باشد</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4"/>
                  </a:ext>
                </a:extLst>
              </a:tr>
              <a:tr h="728240">
                <a:tc>
                  <a:txBody>
                    <a:bodyPr/>
                    <a:lstStyle/>
                    <a:p>
                      <a:pPr algn="ctr" rtl="1" fontAlgn="ctr"/>
                      <a:r>
                        <a:rPr lang="fa-IR" sz="1400" b="1" i="0" u="none" strike="noStrike">
                          <a:latin typeface="B Zar"/>
                        </a:rPr>
                        <a:t>بدهی بالای مشترکین خصوصا مشترکین سخت وصول به میزان  2500 میلیارد ریال که موجب مشکل</a:t>
                      </a:r>
                      <a:br>
                        <a:rPr lang="fa-IR" sz="1400" b="1" i="0" u="none" strike="noStrike">
                          <a:latin typeface="B Zar"/>
                        </a:rPr>
                      </a:br>
                      <a:r>
                        <a:rPr lang="fa-IR" sz="1400" b="1" i="0" u="none" strike="noStrike">
                          <a:latin typeface="B Zar"/>
                        </a:rPr>
                        <a:t> درتامین مالی حوزه جاری وهزینه ای گردیده است</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1" fontAlgn="ctr"/>
                      <a:r>
                        <a:rPr lang="fa-IR" sz="1400" b="1" i="0" u="none" strike="noStrike" dirty="0">
                          <a:latin typeface="B Zar"/>
                        </a:rPr>
                        <a:t>عمده این بدهی ها متعلق به مشترکین سخت وصول مانند شرکت های آب و فاضلاب؛ شهرداری ها و نیروهای مسلح می باشد و امکان وصول مطالبات ازآنها میسر نمی باشد.</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5"/>
                  </a:ext>
                </a:extLst>
              </a:tr>
              <a:tr h="626071">
                <a:tc>
                  <a:txBody>
                    <a:bodyPr/>
                    <a:lstStyle/>
                    <a:p>
                      <a:pPr algn="ctr" rtl="1" fontAlgn="ctr"/>
                      <a:r>
                        <a:rPr lang="fa-IR" sz="1400" b="1" i="0" u="none" strike="noStrike">
                          <a:latin typeface="B Zar"/>
                        </a:rPr>
                        <a:t>هزینه فروش انشعاب بسیار پایین بوده که تامین مالی پروژه های توسعه وبهبود زیر ساختهای شبکه را با چالش </a:t>
                      </a:r>
                      <a:br>
                        <a:rPr lang="fa-IR" sz="1400" b="1" i="0" u="none" strike="noStrike">
                          <a:latin typeface="B Zar"/>
                        </a:rPr>
                      </a:br>
                      <a:r>
                        <a:rPr lang="fa-IR" sz="1400" b="1" i="0" u="none" strike="noStrike">
                          <a:latin typeface="B Zar"/>
                        </a:rPr>
                        <a:t>روبروساخته است.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1" fontAlgn="ctr"/>
                      <a:r>
                        <a:rPr lang="fa-IR" sz="1400" b="1" i="0" u="none" strike="noStrike" dirty="0">
                          <a:latin typeface="B Zar"/>
                        </a:rPr>
                        <a:t> با توجه به کم بودن نرخ تکلیفی هزینه انشعاب نسبت به هزینه های لازم تامین برق وتوسعه شبکه منابع تامین اختلاف آن می بایست توسط قانون گذار محترم تامین گردد.</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6"/>
                  </a:ext>
                </a:extLst>
              </a:tr>
              <a:tr h="626071">
                <a:tc>
                  <a:txBody>
                    <a:bodyPr/>
                    <a:lstStyle/>
                    <a:p>
                      <a:pPr algn="ctr" rtl="1" fontAlgn="ctr"/>
                      <a:r>
                        <a:rPr lang="fa-IR" sz="1400" b="1" i="0" u="none" strike="noStrike">
                          <a:latin typeface="B Zar"/>
                        </a:rPr>
                        <a:t>عدم شفافیت در نرخ خدمات توزیع و منابع تامین نرخ تکلیفی با هزینه تمام شده خدمات توزیع موجب زیان انباشته در</a:t>
                      </a:r>
                      <a:br>
                        <a:rPr lang="fa-IR" sz="1400" b="1" i="0" u="none" strike="noStrike">
                          <a:latin typeface="B Zar"/>
                        </a:rPr>
                      </a:br>
                      <a:r>
                        <a:rPr lang="fa-IR" sz="1400" b="1" i="0" u="none" strike="noStrike">
                          <a:latin typeface="B Zar"/>
                        </a:rPr>
                        <a:t> صورت های مالی  شرکت ها گردیده است</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1" fontAlgn="ctr"/>
                      <a:r>
                        <a:rPr lang="fa-IR" sz="1400" b="1" i="0" u="none" strike="noStrike" dirty="0">
                          <a:latin typeface="B Zar"/>
                        </a:rPr>
                        <a:t>محدودیت های واگذاری زمین پست فشار متوسط زمینی در مناطق با چگالی بار بالا و مجتمع های تجاری و مسکونی و عدم رعایت حریم پست فشار متوسط هوایی</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7"/>
                  </a:ext>
                </a:extLst>
              </a:tr>
              <a:tr h="554334">
                <a:tc>
                  <a:txBody>
                    <a:bodyPr/>
                    <a:lstStyle/>
                    <a:p>
                      <a:pPr algn="ctr" rtl="1" fontAlgn="ctr"/>
                      <a:r>
                        <a:rPr lang="fa-IR" sz="1400" b="1" i="0" u="none" strike="noStrike">
                          <a:latin typeface="B Zar"/>
                        </a:rPr>
                        <a:t>عدم وجود امکانات کارگاهی و آزمایشگاهی جهت تست کیفیت تجهیزات توزیع برق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400" b="1" i="0" u="none" strike="noStrike" dirty="0">
                          <a:latin typeface="B Zar"/>
                        </a:rPr>
                        <a:t>لزوم تجهیز شرکت و یا آزمایشگاه های همکار</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56572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strips(downLeft)">
                                      <p:cBhvr>
                                        <p:cTn id="7" dur="500"/>
                                        <p:tgtEl>
                                          <p:spTgt spid="3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7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06.jpg"/>
          <p:cNvPicPr>
            <a:picLocks noChangeAspect="1"/>
          </p:cNvPicPr>
          <p:nvPr/>
        </p:nvPicPr>
        <p:blipFill>
          <a:blip r:embed="rId2" cstate="print">
            <a:grayscl/>
          </a:blip>
          <a:stretch>
            <a:fillRect/>
          </a:stretch>
        </p:blipFill>
        <p:spPr>
          <a:xfrm flipV="1">
            <a:off x="0" y="0"/>
            <a:ext cx="9144000" cy="6858000"/>
          </a:xfrm>
          <a:prstGeom prst="rect">
            <a:avLst/>
          </a:prstGeom>
        </p:spPr>
      </p:pic>
      <p:sp>
        <p:nvSpPr>
          <p:cNvPr id="38" name="Title 1"/>
          <p:cNvSpPr>
            <a:spLocks noGrp="1"/>
          </p:cNvSpPr>
          <p:nvPr>
            <p:ph type="title"/>
          </p:nvPr>
        </p:nvSpPr>
        <p:spPr>
          <a:xfrm>
            <a:off x="500034" y="142852"/>
            <a:ext cx="8229600" cy="796908"/>
          </a:xfrm>
        </p:spPr>
        <p:txBody>
          <a:bodyPr>
            <a:normAutofit/>
          </a:bodyPr>
          <a:lstStyle/>
          <a:p>
            <a:pPr algn="r"/>
            <a:r>
              <a:rPr lang="fa-IR" sz="2600" dirty="0" smtClean="0">
                <a:solidFill>
                  <a:schemeClr val="accent2">
                    <a:lumMod val="75000"/>
                  </a:schemeClr>
                </a:solidFill>
                <a:effectLst>
                  <a:outerShdw blurRad="38100" dist="38100" dir="2700000" algn="tl">
                    <a:srgbClr val="000000">
                      <a:alpha val="43137"/>
                    </a:srgbClr>
                  </a:outerShdw>
                </a:effectLst>
                <a:cs typeface="B Titr" pitchFamily="2" charset="-78"/>
              </a:rPr>
              <a:t>اهم چالشهای شرکت وراه حل پیشنهادی</a:t>
            </a:r>
            <a:endParaRPr lang="en-US" sz="2600" dirty="0">
              <a:solidFill>
                <a:schemeClr val="accent2">
                  <a:lumMod val="75000"/>
                </a:schemeClr>
              </a:solidFill>
              <a:effectLst>
                <a:outerShdw blurRad="38100" dist="38100" dir="2700000" algn="tl">
                  <a:srgbClr val="000000">
                    <a:alpha val="43137"/>
                  </a:srgbClr>
                </a:outerShdw>
              </a:effectLst>
              <a:cs typeface="B Titr" pitchFamily="2" charset="-78"/>
            </a:endParaRPr>
          </a:p>
        </p:txBody>
      </p:sp>
      <p:sp>
        <p:nvSpPr>
          <p:cNvPr id="39" name="Rounded Rectangle 38"/>
          <p:cNvSpPr/>
          <p:nvPr/>
        </p:nvSpPr>
        <p:spPr>
          <a:xfrm>
            <a:off x="1357290" y="857232"/>
            <a:ext cx="7632000" cy="142876"/>
          </a:xfrm>
          <a:prstGeom prst="roundRect">
            <a:avLst/>
          </a:prstGeom>
          <a:gradFill flip="none" rotWithShape="1">
            <a:gsLst>
              <a:gs pos="100000">
                <a:schemeClr val="accent2">
                  <a:lumMod val="20000"/>
                  <a:lumOff val="80000"/>
                  <a:alpha val="0"/>
                </a:schemeClr>
              </a:gs>
              <a:gs pos="100000">
                <a:schemeClr val="bg1">
                  <a:lumMod val="85000"/>
                </a:schemeClr>
              </a:gs>
              <a:gs pos="81000">
                <a:schemeClr val="accent2">
                  <a:lumMod val="40000"/>
                  <a:lumOff val="60000"/>
                </a:schemeClr>
              </a:gs>
              <a:gs pos="60000">
                <a:schemeClr val="accent2">
                  <a:lumMod val="60000"/>
                  <a:lumOff val="40000"/>
                </a:schemeClr>
              </a:gs>
              <a:gs pos="32000">
                <a:schemeClr val="accent2">
                  <a:lumMod val="75000"/>
                </a:schemeClr>
              </a:gs>
            </a:gsLst>
            <a:path path="circle">
              <a:fillToRect l="100000" t="100000"/>
            </a:path>
            <a:tileRect r="-100000" b="-100000"/>
          </a:gradFill>
          <a:ln>
            <a:noFill/>
          </a:ln>
          <a:effectLst>
            <a:outerShdw blurRad="149987" dist="250190" dir="8460000" algn="ctr">
              <a:srgbClr val="000000">
                <a:alpha val="28000"/>
              </a:srgbClr>
            </a:outerShdw>
          </a:effectLst>
        </p:spPr>
        <p:style>
          <a:lnRef idx="1">
            <a:schemeClr val="dk1"/>
          </a:lnRef>
          <a:fillRef idx="2">
            <a:schemeClr val="dk1"/>
          </a:fillRef>
          <a:effectRef idx="1">
            <a:schemeClr val="dk1"/>
          </a:effectRef>
          <a:fontRef idx="minor">
            <a:schemeClr val="dk1"/>
          </a:fontRef>
        </p:style>
        <p:txBody>
          <a:bodyPr rtlCol="0" anchor="ctr"/>
          <a:lstStyle/>
          <a:p>
            <a:r>
              <a:rPr lang="fa-IR" sz="2400" dirty="0" smtClean="0">
                <a:solidFill>
                  <a:schemeClr val="bg1"/>
                </a:solidFill>
                <a:cs typeface="B Titr" pitchFamily="2" charset="-78"/>
              </a:rPr>
              <a:t>  </a:t>
            </a:r>
            <a:endParaRPr lang="en-US" sz="2400" dirty="0">
              <a:solidFill>
                <a:schemeClr val="bg1"/>
              </a:solidFill>
              <a:cs typeface="B Titr" pitchFamily="2" charset="-78"/>
            </a:endParaRPr>
          </a:p>
        </p:txBody>
      </p:sp>
      <p:graphicFrame>
        <p:nvGraphicFramePr>
          <p:cNvPr id="6" name="Table 5"/>
          <p:cNvGraphicFramePr>
            <a:graphicFrameLocks noGrp="1"/>
          </p:cNvGraphicFramePr>
          <p:nvPr/>
        </p:nvGraphicFramePr>
        <p:xfrm>
          <a:off x="285720" y="1214421"/>
          <a:ext cx="8572560" cy="5450420"/>
        </p:xfrm>
        <a:graphic>
          <a:graphicData uri="http://schemas.openxmlformats.org/drawingml/2006/table">
            <a:tbl>
              <a:tblPr rtl="1"/>
              <a:tblGrid>
                <a:gridCol w="4694894">
                  <a:extLst>
                    <a:ext uri="{9D8B030D-6E8A-4147-A177-3AD203B41FA5}">
                      <a16:colId xmlns:a16="http://schemas.microsoft.com/office/drawing/2014/main" val="20000"/>
                    </a:ext>
                  </a:extLst>
                </a:gridCol>
                <a:gridCol w="3877666">
                  <a:extLst>
                    <a:ext uri="{9D8B030D-6E8A-4147-A177-3AD203B41FA5}">
                      <a16:colId xmlns:a16="http://schemas.microsoft.com/office/drawing/2014/main" val="20001"/>
                    </a:ext>
                  </a:extLst>
                </a:gridCol>
              </a:tblGrid>
              <a:tr h="471944">
                <a:tc>
                  <a:txBody>
                    <a:bodyPr/>
                    <a:lstStyle/>
                    <a:p>
                      <a:pPr algn="ctr" rtl="1" fontAlgn="ctr"/>
                      <a:r>
                        <a:rPr lang="fa-IR" sz="1800" b="1" i="0" u="none" strike="noStrike" dirty="0">
                          <a:latin typeface="Titr"/>
                        </a:rPr>
                        <a:t>شرح چالش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1" fontAlgn="ctr"/>
                      <a:r>
                        <a:rPr lang="fa-IR" sz="1800" b="1" i="0" u="none" strike="noStrike">
                          <a:latin typeface="Titr"/>
                        </a:rPr>
                        <a:t>راه حل پيشنهادي</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549005">
                <a:tc>
                  <a:txBody>
                    <a:bodyPr/>
                    <a:lstStyle/>
                    <a:p>
                      <a:pPr algn="ctr" rtl="1" fontAlgn="ctr"/>
                      <a:r>
                        <a:rPr lang="fa-IR" sz="1800" b="0" i="0" u="none" strike="noStrike" dirty="0">
                          <a:latin typeface="B Zar"/>
                        </a:rPr>
                        <a:t>مسیر گردش نقدینگی مغایر فرآیند طراحی شده در قانون استقلال شرکتهای توزیع می باشد .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1" fontAlgn="ctr"/>
                      <a:r>
                        <a:rPr lang="fa-IR" sz="1800" b="0" i="0" u="none" strike="noStrike">
                          <a:latin typeface="B Zar"/>
                        </a:rPr>
                        <a:t>فرایند بازنگری و مسیر گردش نقدینگی اصلاح شود.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1"/>
                  </a:ext>
                </a:extLst>
              </a:tr>
              <a:tr h="776676">
                <a:tc>
                  <a:txBody>
                    <a:bodyPr/>
                    <a:lstStyle/>
                    <a:p>
                      <a:pPr algn="ctr" rtl="1" fontAlgn="ctr"/>
                      <a:r>
                        <a:rPr lang="fa-IR" sz="1800" b="0" i="0" u="none" strike="noStrike" dirty="0">
                          <a:latin typeface="B Zar"/>
                        </a:rPr>
                        <a:t>عدم وجود انگیزه در کاهش تلفات برای شرکتهای توزیع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1" fontAlgn="ctr"/>
                      <a:r>
                        <a:rPr lang="fa-IR" sz="1800" b="0" i="0" u="none" strike="noStrike">
                          <a:latin typeface="B Zar"/>
                        </a:rPr>
                        <a:t>دریافت هزینه خدمات توزیع در شاخه جاری براساس کیلووات ساعت انرژی ترانزیت شده در شبکه توزیع تنظیم شود.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2"/>
                  </a:ext>
                </a:extLst>
              </a:tr>
              <a:tr h="549005">
                <a:tc>
                  <a:txBody>
                    <a:bodyPr/>
                    <a:lstStyle/>
                    <a:p>
                      <a:pPr algn="ctr" rtl="1" fontAlgn="ctr"/>
                      <a:r>
                        <a:rPr lang="fa-IR" sz="1800" b="0" i="0" u="none" strike="noStrike" dirty="0">
                          <a:latin typeface="B Zar"/>
                        </a:rPr>
                        <a:t>عدم تعیین تکلیف زیانهای انباشته سال های گذشته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1" fontAlgn="ctr"/>
                      <a:r>
                        <a:rPr lang="fa-IR" sz="1800" b="0" i="0" u="none" strike="noStrike" dirty="0">
                          <a:latin typeface="B Zar"/>
                        </a:rPr>
                        <a:t>تعیین تکلیف زیانها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3"/>
                  </a:ext>
                </a:extLst>
              </a:tr>
              <a:tr h="549005">
                <a:tc>
                  <a:txBody>
                    <a:bodyPr/>
                    <a:lstStyle/>
                    <a:p>
                      <a:pPr algn="ctr" rtl="1" fontAlgn="ctr"/>
                      <a:r>
                        <a:rPr lang="fa-IR" sz="1800" b="0" i="0" u="none" strike="noStrike">
                          <a:latin typeface="B Zar"/>
                        </a:rPr>
                        <a:t>کمبود منابع مالی جهت استهلاک گیری و کاهش تلفات توزیع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1" fontAlgn="ctr"/>
                      <a:r>
                        <a:rPr lang="fa-IR" sz="1800" b="0" i="0" u="none" strike="noStrike" dirty="0">
                          <a:latin typeface="B Zar"/>
                        </a:rPr>
                        <a:t>تدارک منابع لازم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4"/>
                  </a:ext>
                </a:extLst>
              </a:tr>
              <a:tr h="776676">
                <a:tc>
                  <a:txBody>
                    <a:bodyPr/>
                    <a:lstStyle/>
                    <a:p>
                      <a:pPr algn="ctr" rtl="1" fontAlgn="ctr"/>
                      <a:r>
                        <a:rPr lang="fa-IR" sz="1800" b="0" i="0" u="none" strike="noStrike">
                          <a:latin typeface="B Zar"/>
                        </a:rPr>
                        <a:t>عدم پرداخت مالیات ارزش افزوده به میزان وصول شده از مشترکین توسط توانیر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1" fontAlgn="ctr"/>
                      <a:r>
                        <a:rPr lang="fa-IR" sz="1800" b="0" i="0" u="none" strike="noStrike" dirty="0">
                          <a:latin typeface="B Zar"/>
                        </a:rPr>
                        <a:t>واریز مستمر مبلغ مالیات ارزش افزوده که در قبض برق مشترکین منظور گردیده است </a:t>
                      </a:r>
                      <a:br>
                        <a:rPr lang="fa-IR" sz="1800" b="0" i="0" u="none" strike="noStrike" dirty="0">
                          <a:latin typeface="B Zar"/>
                        </a:rPr>
                      </a:br>
                      <a:r>
                        <a:rPr lang="fa-IR" sz="1800" b="0" i="0" u="none" strike="noStrike" dirty="0">
                          <a:latin typeface="B Zar"/>
                        </a:rPr>
                        <a:t>توسط شرکت توانیر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5"/>
                  </a:ext>
                </a:extLst>
              </a:tr>
              <a:tr h="645321">
                <a:tc>
                  <a:txBody>
                    <a:bodyPr/>
                    <a:lstStyle/>
                    <a:p>
                      <a:pPr algn="ctr" rtl="0" fontAlgn="ctr"/>
                      <a:r>
                        <a:rPr lang="fa-IR" sz="1800" b="0" i="0" u="none" strike="noStrike" dirty="0" smtClean="0">
                          <a:latin typeface="B Zar"/>
                        </a:rPr>
                        <a:t>عدم امکان صدور مجوزوخرید</a:t>
                      </a:r>
                      <a:r>
                        <a:rPr lang="fa-IR" sz="1800" b="0" i="0" u="none" strike="noStrike" baseline="0" dirty="0" smtClean="0">
                          <a:latin typeface="B Zar"/>
                        </a:rPr>
                        <a:t>انرژی از نیروگاه های تولید پراکنده جدید</a:t>
                      </a:r>
                      <a:endParaRPr lang="en-US" sz="1800" b="0" i="0" u="none" strike="noStrike" dirty="0">
                        <a:latin typeface="B Zar"/>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n-US" sz="1800" b="0" i="0" u="none" strike="noStrike" dirty="0">
                          <a:latin typeface="B Zar"/>
                        </a:rPr>
                        <a:t>__</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6"/>
                  </a:ext>
                </a:extLst>
              </a:tr>
              <a:tr h="549005">
                <a:tc>
                  <a:txBody>
                    <a:bodyPr/>
                    <a:lstStyle/>
                    <a:p>
                      <a:pPr algn="ctr" rtl="0" fontAlgn="ctr"/>
                      <a:r>
                        <a:rPr lang="en-US" sz="1800" b="0" i="0" u="none" strike="noStrike">
                          <a:latin typeface="B Zar"/>
                        </a:rPr>
                        <a:t>__</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n-US" sz="1800" b="0" i="0" u="none" strike="noStrike" dirty="0">
                          <a:latin typeface="B Zar"/>
                        </a:rPr>
                        <a:t>__</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7"/>
                  </a:ext>
                </a:extLst>
              </a:tr>
              <a:tr h="491215">
                <a:tc>
                  <a:txBody>
                    <a:bodyPr/>
                    <a:lstStyle/>
                    <a:p>
                      <a:pPr algn="ctr" rtl="0" fontAlgn="ctr"/>
                      <a:r>
                        <a:rPr lang="en-US" sz="1800" b="0" i="0" u="none" strike="noStrike">
                          <a:latin typeface="B Zar"/>
                        </a:rPr>
                        <a:t>__</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800" b="0" i="0" u="none" strike="noStrike" dirty="0">
                          <a:latin typeface="B Zar"/>
                        </a:rPr>
                        <a:t>__</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56572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strips(downLeft)">
                                      <p:cBhvr>
                                        <p:cTn id="7" dur="500"/>
                                        <p:tgtEl>
                                          <p:spTgt spid="3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7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52397" y="1066800"/>
          <a:ext cx="8686802" cy="5265646"/>
        </p:xfrm>
        <a:graphic>
          <a:graphicData uri="http://schemas.openxmlformats.org/drawingml/2006/table">
            <a:tbl>
              <a:tblPr rtl="1"/>
              <a:tblGrid>
                <a:gridCol w="420867">
                  <a:extLst>
                    <a:ext uri="{9D8B030D-6E8A-4147-A177-3AD203B41FA5}">
                      <a16:colId xmlns:a16="http://schemas.microsoft.com/office/drawing/2014/main" val="20000"/>
                    </a:ext>
                  </a:extLst>
                </a:gridCol>
                <a:gridCol w="2114600">
                  <a:extLst>
                    <a:ext uri="{9D8B030D-6E8A-4147-A177-3AD203B41FA5}">
                      <a16:colId xmlns:a16="http://schemas.microsoft.com/office/drawing/2014/main" val="20001"/>
                    </a:ext>
                  </a:extLst>
                </a:gridCol>
                <a:gridCol w="1439674">
                  <a:extLst>
                    <a:ext uri="{9D8B030D-6E8A-4147-A177-3AD203B41FA5}">
                      <a16:colId xmlns:a16="http://schemas.microsoft.com/office/drawing/2014/main" val="20002"/>
                    </a:ext>
                  </a:extLst>
                </a:gridCol>
                <a:gridCol w="1272866">
                  <a:extLst>
                    <a:ext uri="{9D8B030D-6E8A-4147-A177-3AD203B41FA5}">
                      <a16:colId xmlns:a16="http://schemas.microsoft.com/office/drawing/2014/main" val="20003"/>
                    </a:ext>
                  </a:extLst>
                </a:gridCol>
                <a:gridCol w="1118891">
                  <a:extLst>
                    <a:ext uri="{9D8B030D-6E8A-4147-A177-3AD203B41FA5}">
                      <a16:colId xmlns:a16="http://schemas.microsoft.com/office/drawing/2014/main" val="20004"/>
                    </a:ext>
                  </a:extLst>
                </a:gridCol>
                <a:gridCol w="1159952">
                  <a:extLst>
                    <a:ext uri="{9D8B030D-6E8A-4147-A177-3AD203B41FA5}">
                      <a16:colId xmlns:a16="http://schemas.microsoft.com/office/drawing/2014/main" val="20005"/>
                    </a:ext>
                  </a:extLst>
                </a:gridCol>
                <a:gridCol w="1159952">
                  <a:extLst>
                    <a:ext uri="{9D8B030D-6E8A-4147-A177-3AD203B41FA5}">
                      <a16:colId xmlns:a16="http://schemas.microsoft.com/office/drawing/2014/main" val="20006"/>
                    </a:ext>
                  </a:extLst>
                </a:gridCol>
              </a:tblGrid>
              <a:tr h="304800">
                <a:tc rowSpan="2">
                  <a:txBody>
                    <a:bodyPr/>
                    <a:lstStyle/>
                    <a:p>
                      <a:pPr algn="ctr" rtl="1" fontAlgn="ctr">
                        <a:lnSpc>
                          <a:spcPct val="100000"/>
                        </a:lnSpc>
                      </a:pPr>
                      <a:r>
                        <a:rPr lang="fa-IR" sz="1400" b="0" i="0" u="none" strike="noStrike" dirty="0">
                          <a:solidFill>
                            <a:srgbClr val="000000"/>
                          </a:solidFill>
                          <a:latin typeface="B Titr"/>
                          <a:cs typeface="B Titr" pitchFamily="2" charset="-78"/>
                        </a:rPr>
                        <a:t>ردیف</a:t>
                      </a:r>
                    </a:p>
                  </a:txBody>
                  <a:tcPr marL="6237" marR="6237" marT="6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rowSpan="2">
                  <a:txBody>
                    <a:bodyPr/>
                    <a:lstStyle/>
                    <a:p>
                      <a:pPr algn="ctr" rtl="1" fontAlgn="ctr">
                        <a:lnSpc>
                          <a:spcPct val="100000"/>
                        </a:lnSpc>
                      </a:pPr>
                      <a:r>
                        <a:rPr lang="fa-IR" sz="1400" b="0" i="0" u="none" strike="noStrike" dirty="0">
                          <a:solidFill>
                            <a:srgbClr val="000000"/>
                          </a:solidFill>
                          <a:latin typeface="B Titr"/>
                          <a:cs typeface="B Titr" pitchFamily="2" charset="-78"/>
                        </a:rPr>
                        <a:t>سرفصل</a:t>
                      </a:r>
                    </a:p>
                  </a:txBody>
                  <a:tcPr marL="6237" marR="6237" marT="6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rowSpan="2">
                  <a:txBody>
                    <a:bodyPr/>
                    <a:lstStyle/>
                    <a:p>
                      <a:pPr algn="ctr" rtl="1" fontAlgn="ctr">
                        <a:lnSpc>
                          <a:spcPct val="150000"/>
                        </a:lnSpc>
                      </a:pPr>
                      <a:r>
                        <a:rPr lang="fa-IR" sz="1100" b="0" i="0" u="none" strike="noStrike" dirty="0">
                          <a:solidFill>
                            <a:srgbClr val="000000"/>
                          </a:solidFill>
                          <a:latin typeface="B Titr"/>
                          <a:cs typeface="B Titr" pitchFamily="2" charset="-78"/>
                        </a:rPr>
                        <a:t>اعتبار مصوب 97</a:t>
                      </a:r>
                      <a:br>
                        <a:rPr lang="fa-IR" sz="1100" b="0" i="0" u="none" strike="noStrike" dirty="0">
                          <a:solidFill>
                            <a:srgbClr val="000000"/>
                          </a:solidFill>
                          <a:latin typeface="B Titr"/>
                          <a:cs typeface="B Titr" pitchFamily="2" charset="-78"/>
                        </a:rPr>
                      </a:br>
                      <a:r>
                        <a:rPr lang="fa-IR" sz="1100" b="0" i="0" u="none" strike="noStrike" dirty="0">
                          <a:solidFill>
                            <a:srgbClr val="000000"/>
                          </a:solidFill>
                          <a:latin typeface="B Titr"/>
                          <a:cs typeface="B Titr" pitchFamily="2" charset="-78"/>
                        </a:rPr>
                        <a:t>ميليون ريال</a:t>
                      </a:r>
                    </a:p>
                  </a:txBody>
                  <a:tcPr marL="6237" marR="6237" marT="623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rowSpan="2">
                  <a:txBody>
                    <a:bodyPr/>
                    <a:lstStyle/>
                    <a:p>
                      <a:pPr algn="ctr" rtl="1" fontAlgn="ctr">
                        <a:lnSpc>
                          <a:spcPct val="150000"/>
                        </a:lnSpc>
                      </a:pPr>
                      <a:r>
                        <a:rPr lang="fa-IR" sz="1100" b="0" i="0" u="none" strike="noStrike" dirty="0" smtClean="0">
                          <a:solidFill>
                            <a:srgbClr val="000000"/>
                          </a:solidFill>
                          <a:latin typeface="B Titr"/>
                          <a:cs typeface="B Titr" pitchFamily="2" charset="-78"/>
                        </a:rPr>
                        <a:t>عملکرد 8ماهه سال </a:t>
                      </a:r>
                      <a:r>
                        <a:rPr lang="fa-IR" sz="1100" b="0" i="0" u="none" strike="noStrike" dirty="0">
                          <a:solidFill>
                            <a:srgbClr val="000000"/>
                          </a:solidFill>
                          <a:latin typeface="B Titr"/>
                          <a:cs typeface="B Titr" pitchFamily="2" charset="-78"/>
                        </a:rPr>
                        <a:t>97</a:t>
                      </a:r>
                      <a:br>
                        <a:rPr lang="fa-IR" sz="1100" b="0" i="0" u="none" strike="noStrike" dirty="0">
                          <a:solidFill>
                            <a:srgbClr val="000000"/>
                          </a:solidFill>
                          <a:latin typeface="B Titr"/>
                          <a:cs typeface="B Titr" pitchFamily="2" charset="-78"/>
                        </a:rPr>
                      </a:br>
                      <a:r>
                        <a:rPr lang="fa-IR" sz="1100" b="0" i="0" u="none" strike="noStrike" dirty="0">
                          <a:solidFill>
                            <a:srgbClr val="000000"/>
                          </a:solidFill>
                          <a:latin typeface="B Titr"/>
                          <a:cs typeface="B Titr" pitchFamily="2" charset="-78"/>
                        </a:rPr>
                        <a:t>ميليون ريال</a:t>
                      </a:r>
                    </a:p>
                  </a:txBody>
                  <a:tcPr marL="6237" marR="6237" marT="623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rowSpan="2">
                  <a:txBody>
                    <a:bodyPr/>
                    <a:lstStyle/>
                    <a:p>
                      <a:pPr algn="ctr" rtl="1" fontAlgn="ctr">
                        <a:lnSpc>
                          <a:spcPct val="150000"/>
                        </a:lnSpc>
                      </a:pPr>
                      <a:r>
                        <a:rPr lang="fa-IR" sz="1100" b="0" i="0" u="none" strike="noStrike" dirty="0">
                          <a:solidFill>
                            <a:srgbClr val="000000"/>
                          </a:solidFill>
                          <a:latin typeface="B Titr"/>
                          <a:cs typeface="B Titr" pitchFamily="2" charset="-78"/>
                        </a:rPr>
                        <a:t>درصد جذب در </a:t>
                      </a:r>
                      <a:endParaRPr lang="en-US" sz="1100" b="0" i="0" u="none" strike="noStrike" dirty="0" smtClean="0">
                        <a:solidFill>
                          <a:srgbClr val="000000"/>
                        </a:solidFill>
                        <a:latin typeface="B Titr"/>
                        <a:cs typeface="B Titr" pitchFamily="2" charset="-78"/>
                      </a:endParaRPr>
                    </a:p>
                    <a:p>
                      <a:pPr algn="ctr" rtl="1" fontAlgn="ctr">
                        <a:lnSpc>
                          <a:spcPct val="150000"/>
                        </a:lnSpc>
                      </a:pPr>
                      <a:r>
                        <a:rPr lang="fa-IR" sz="1100" b="0" i="0" u="none" strike="noStrike" dirty="0" smtClean="0">
                          <a:solidFill>
                            <a:srgbClr val="000000"/>
                          </a:solidFill>
                          <a:latin typeface="B Titr"/>
                          <a:cs typeface="B Titr" pitchFamily="2" charset="-78"/>
                        </a:rPr>
                        <a:t>8 </a:t>
                      </a:r>
                      <a:r>
                        <a:rPr lang="fa-IR" sz="1100" b="0" i="0" u="none" strike="noStrike" dirty="0">
                          <a:solidFill>
                            <a:srgbClr val="000000"/>
                          </a:solidFill>
                          <a:latin typeface="B Titr"/>
                          <a:cs typeface="B Titr" pitchFamily="2" charset="-78"/>
                        </a:rPr>
                        <a:t>ماه </a:t>
                      </a:r>
                      <a:r>
                        <a:rPr lang="fa-IR" sz="1100" b="0" i="0" u="none" strike="noStrike" dirty="0" smtClean="0">
                          <a:solidFill>
                            <a:srgbClr val="000000"/>
                          </a:solidFill>
                          <a:latin typeface="B Titr"/>
                          <a:cs typeface="B Titr" pitchFamily="2" charset="-78"/>
                        </a:rPr>
                        <a:t>سال </a:t>
                      </a:r>
                      <a:r>
                        <a:rPr lang="fa-IR" sz="1100" b="0" i="0" u="none" strike="noStrike" dirty="0">
                          <a:solidFill>
                            <a:srgbClr val="000000"/>
                          </a:solidFill>
                          <a:latin typeface="B Titr"/>
                          <a:cs typeface="B Titr" pitchFamily="2" charset="-78"/>
                        </a:rPr>
                        <a:t>97</a:t>
                      </a:r>
                    </a:p>
                  </a:txBody>
                  <a:tcPr marL="6237" marR="6237" marT="623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gridSpan="2">
                  <a:txBody>
                    <a:bodyPr/>
                    <a:lstStyle/>
                    <a:p>
                      <a:pPr algn="ctr" rtl="1" fontAlgn="ctr">
                        <a:lnSpc>
                          <a:spcPct val="150000"/>
                        </a:lnSpc>
                      </a:pPr>
                      <a:r>
                        <a:rPr lang="fa-IR" sz="1100" b="0" i="0" u="none" strike="noStrike" dirty="0">
                          <a:solidFill>
                            <a:srgbClr val="000000"/>
                          </a:solidFill>
                          <a:latin typeface="B Titr"/>
                          <a:cs typeface="B Titr" pitchFamily="2" charset="-78"/>
                        </a:rPr>
                        <a:t>اعتبار پيشنهادي </a:t>
                      </a:r>
                      <a:r>
                        <a:rPr lang="fa-IR" sz="1100" b="0" i="0" u="none" strike="noStrike" dirty="0" smtClean="0">
                          <a:solidFill>
                            <a:srgbClr val="000000"/>
                          </a:solidFill>
                          <a:latin typeface="B Titr"/>
                          <a:cs typeface="B Titr" pitchFamily="2" charset="-78"/>
                        </a:rPr>
                        <a:t>98</a:t>
                      </a:r>
                      <a:r>
                        <a:rPr lang="fa-IR" sz="1100" b="0" i="0" u="none" strike="noStrike" baseline="0" dirty="0" smtClean="0">
                          <a:solidFill>
                            <a:srgbClr val="000000"/>
                          </a:solidFill>
                          <a:latin typeface="B Titr"/>
                          <a:cs typeface="B Titr" pitchFamily="2" charset="-78"/>
                        </a:rPr>
                        <a:t> (</a:t>
                      </a:r>
                      <a:r>
                        <a:rPr lang="fa-IR" sz="1100" b="0" i="0" u="none" strike="noStrike" dirty="0" smtClean="0">
                          <a:solidFill>
                            <a:srgbClr val="000000"/>
                          </a:solidFill>
                          <a:latin typeface="B Titr"/>
                          <a:cs typeface="B Titr" pitchFamily="2" charset="-78"/>
                        </a:rPr>
                        <a:t>ميليون ريال)</a:t>
                      </a:r>
                      <a:endParaRPr lang="fa-IR" sz="1100" b="0" i="0" u="none" strike="noStrike" dirty="0">
                        <a:solidFill>
                          <a:srgbClr val="000000"/>
                        </a:solidFill>
                        <a:latin typeface="B Titr"/>
                        <a:cs typeface="B Titr" pitchFamily="2" charset="-78"/>
                      </a:endParaRPr>
                    </a:p>
                  </a:txBody>
                  <a:tcPr marL="6237" marR="6237" marT="623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hMerge="1">
                  <a:txBody>
                    <a:bodyPr/>
                    <a:lstStyle/>
                    <a:p>
                      <a:pPr algn="ctr" rtl="1" fontAlgn="ctr">
                        <a:lnSpc>
                          <a:spcPct val="150000"/>
                        </a:lnSpc>
                      </a:pPr>
                      <a:endParaRPr lang="fa-IR" sz="1100" b="0" i="0" u="none" strike="noStrike" dirty="0">
                        <a:solidFill>
                          <a:srgbClr val="000000"/>
                        </a:solidFill>
                        <a:latin typeface="B Titr"/>
                        <a:cs typeface="B Titr" pitchFamily="2" charset="-78"/>
                      </a:endParaRPr>
                    </a:p>
                  </a:txBody>
                  <a:tcPr marL="6237" marR="6237" marT="623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0000"/>
                  </a:ext>
                </a:extLst>
              </a:tr>
              <a:tr h="30480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rtl="1" fontAlgn="ctr">
                        <a:lnSpc>
                          <a:spcPct val="150000"/>
                        </a:lnSpc>
                      </a:pPr>
                      <a:r>
                        <a:rPr lang="fa-IR" sz="1100" b="0" i="0" u="none" strike="noStrike" dirty="0" smtClean="0">
                          <a:solidFill>
                            <a:srgbClr val="000000"/>
                          </a:solidFill>
                          <a:latin typeface="B Titr"/>
                          <a:cs typeface="B Titr" pitchFamily="2" charset="-78"/>
                        </a:rPr>
                        <a:t>سرمایه</a:t>
                      </a:r>
                      <a:r>
                        <a:rPr lang="fa-IR" sz="1100" b="0" i="0" u="none" strike="noStrike" baseline="0" dirty="0" smtClean="0">
                          <a:solidFill>
                            <a:srgbClr val="000000"/>
                          </a:solidFill>
                          <a:latin typeface="B Titr"/>
                          <a:cs typeface="B Titr" pitchFamily="2" charset="-78"/>
                        </a:rPr>
                        <a:t> ای</a:t>
                      </a:r>
                      <a:endParaRPr lang="fa-IR" sz="1100" b="0" i="0" u="none" strike="noStrike" dirty="0">
                        <a:solidFill>
                          <a:srgbClr val="000000"/>
                        </a:solidFill>
                        <a:latin typeface="B Titr"/>
                        <a:cs typeface="B Titr" pitchFamily="2" charset="-78"/>
                      </a:endParaRPr>
                    </a:p>
                  </a:txBody>
                  <a:tcPr marL="6237" marR="6237" marT="623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ctr" rtl="1" fontAlgn="ctr">
                        <a:lnSpc>
                          <a:spcPct val="150000"/>
                        </a:lnSpc>
                      </a:pPr>
                      <a:r>
                        <a:rPr lang="fa-IR" sz="1100" b="0" i="0" u="none" strike="noStrike" dirty="0" smtClean="0">
                          <a:solidFill>
                            <a:srgbClr val="000000"/>
                          </a:solidFill>
                          <a:latin typeface="B Titr"/>
                          <a:cs typeface="B Titr" pitchFamily="2" charset="-78"/>
                        </a:rPr>
                        <a:t>جاری</a:t>
                      </a:r>
                      <a:endParaRPr lang="fa-IR" sz="1100" b="0" i="0" u="none" strike="noStrike" dirty="0">
                        <a:solidFill>
                          <a:srgbClr val="000000"/>
                        </a:solidFill>
                        <a:latin typeface="B Titr"/>
                        <a:cs typeface="B Titr" pitchFamily="2" charset="-78"/>
                      </a:endParaRPr>
                    </a:p>
                  </a:txBody>
                  <a:tcPr marL="6237" marR="6237" marT="623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0001"/>
                  </a:ext>
                </a:extLst>
              </a:tr>
              <a:tr h="338584">
                <a:tc>
                  <a:txBody>
                    <a:bodyPr/>
                    <a:lstStyle/>
                    <a:p>
                      <a:pPr marL="0" algn="ctr" defTabSz="914400" rtl="0" eaLnBrk="1" fontAlgn="ctr" latinLnBrk="0" hangingPunct="1"/>
                      <a:r>
                        <a:rPr lang="en-US" sz="1600" b="1" i="0" u="none" strike="noStrike" kern="1200" dirty="0">
                          <a:solidFill>
                            <a:schemeClr val="tx1">
                              <a:lumMod val="85000"/>
                              <a:lumOff val="15000"/>
                            </a:schemeClr>
                          </a:solidFill>
                          <a:latin typeface="B Nazanin"/>
                          <a:ea typeface="+mn-ea"/>
                          <a:cs typeface="+mn-cs"/>
                        </a:rPr>
                        <a:t>1</a:t>
                      </a:r>
                    </a:p>
                  </a:txBody>
                  <a:tcPr marL="6237" marR="6237" marT="6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fa-IR" sz="1050" b="1" i="0" u="none" strike="noStrike" dirty="0">
                          <a:solidFill>
                            <a:schemeClr val="tx1">
                              <a:lumMod val="85000"/>
                              <a:lumOff val="15000"/>
                            </a:schemeClr>
                          </a:solidFill>
                          <a:latin typeface="B Nazanin"/>
                          <a:cs typeface="B Titr" pitchFamily="2" charset="-78"/>
                        </a:rPr>
                        <a:t>توسعه خروجی پست های 63</a:t>
                      </a:r>
                    </a:p>
                  </a:txBody>
                  <a:tcPr marL="6237" marR="6237" marT="6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dirty="0" smtClean="0">
                          <a:solidFill>
                            <a:schemeClr val="tx1">
                              <a:lumMod val="85000"/>
                              <a:lumOff val="15000"/>
                            </a:schemeClr>
                          </a:solidFill>
                          <a:latin typeface="B Nazanin"/>
                        </a:rPr>
                        <a:t>153,710 </a:t>
                      </a:r>
                      <a:endParaRPr lang="en-US" sz="1600" b="1" i="0" u="none" strike="noStrike" dirty="0">
                        <a:solidFill>
                          <a:schemeClr val="tx1">
                            <a:lumMod val="85000"/>
                            <a:lumOff val="15000"/>
                          </a:schemeClr>
                        </a:solidFill>
                        <a:latin typeface="B Nazani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dirty="0" smtClean="0">
                          <a:solidFill>
                            <a:schemeClr val="tx1">
                              <a:lumMod val="85000"/>
                              <a:lumOff val="15000"/>
                            </a:schemeClr>
                          </a:solidFill>
                          <a:latin typeface="B Nazanin"/>
                        </a:rPr>
                        <a:t>69,409 </a:t>
                      </a:r>
                      <a:endParaRPr lang="en-US" sz="1600" b="1" i="0" u="none" strike="noStrike" dirty="0">
                        <a:solidFill>
                          <a:schemeClr val="tx1">
                            <a:lumMod val="85000"/>
                            <a:lumOff val="15000"/>
                          </a:schemeClr>
                        </a:solidFill>
                        <a:latin typeface="B Nazani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a:solidFill>
                            <a:schemeClr val="tx1">
                              <a:lumMod val="85000"/>
                              <a:lumOff val="15000"/>
                            </a:schemeClr>
                          </a:solidFill>
                          <a:latin typeface="B Nazanin"/>
                        </a:rPr>
                        <a:t>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dirty="0" smtClean="0">
                          <a:solidFill>
                            <a:schemeClr val="tx1">
                              <a:lumMod val="85000"/>
                              <a:lumOff val="15000"/>
                            </a:schemeClr>
                          </a:solidFill>
                          <a:latin typeface="B Nazanin"/>
                        </a:rPr>
                        <a:t>111,125 </a:t>
                      </a:r>
                      <a:endParaRPr lang="en-US" sz="1600" b="1" i="0" u="none" strike="noStrike" dirty="0">
                        <a:solidFill>
                          <a:schemeClr val="tx1">
                            <a:lumMod val="85000"/>
                            <a:lumOff val="15000"/>
                          </a:schemeClr>
                        </a:solidFill>
                        <a:latin typeface="B Nazani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US" smtClean="0"/>
                        <a:t>-</a:t>
                      </a:r>
                      <a:endParaRPr lang="en-US" dirty="0"/>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38584">
                <a:tc>
                  <a:txBody>
                    <a:bodyPr/>
                    <a:lstStyle/>
                    <a:p>
                      <a:pPr marL="0" algn="ctr" defTabSz="914400" rtl="0" eaLnBrk="1" fontAlgn="ctr" latinLnBrk="0" hangingPunct="1"/>
                      <a:r>
                        <a:rPr lang="en-US" sz="1600" b="1" i="0" u="none" strike="noStrike" kern="1200" dirty="0">
                          <a:solidFill>
                            <a:schemeClr val="tx1">
                              <a:lumMod val="85000"/>
                              <a:lumOff val="15000"/>
                            </a:schemeClr>
                          </a:solidFill>
                          <a:latin typeface="B Nazanin"/>
                          <a:ea typeface="+mn-ea"/>
                          <a:cs typeface="+mn-cs"/>
                        </a:rPr>
                        <a:t>2</a:t>
                      </a:r>
                    </a:p>
                  </a:txBody>
                  <a:tcPr marL="6237" marR="6237" marT="6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fa-IR" sz="1050" b="1" i="0" u="none" strike="noStrike" dirty="0">
                          <a:solidFill>
                            <a:schemeClr val="tx1">
                              <a:lumMod val="85000"/>
                              <a:lumOff val="15000"/>
                            </a:schemeClr>
                          </a:solidFill>
                          <a:latin typeface="B Nazanin"/>
                          <a:cs typeface="B Titr" pitchFamily="2" charset="-78"/>
                        </a:rPr>
                        <a:t>افزایش قدرت مانور</a:t>
                      </a:r>
                    </a:p>
                  </a:txBody>
                  <a:tcPr marL="6237" marR="6237" marT="6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dirty="0" smtClean="0">
                          <a:solidFill>
                            <a:schemeClr val="tx1">
                              <a:lumMod val="85000"/>
                              <a:lumOff val="15000"/>
                            </a:schemeClr>
                          </a:solidFill>
                          <a:latin typeface="B Nazanin"/>
                        </a:rPr>
                        <a:t>100,000 </a:t>
                      </a:r>
                      <a:endParaRPr lang="en-US" sz="1600" b="1" i="0" u="none" strike="noStrike" dirty="0">
                        <a:solidFill>
                          <a:schemeClr val="tx1">
                            <a:lumMod val="85000"/>
                            <a:lumOff val="15000"/>
                          </a:schemeClr>
                        </a:solidFill>
                        <a:latin typeface="B Nazani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dirty="0" smtClean="0">
                          <a:solidFill>
                            <a:schemeClr val="tx1">
                              <a:lumMod val="85000"/>
                              <a:lumOff val="15000"/>
                            </a:schemeClr>
                          </a:solidFill>
                          <a:latin typeface="B Nazanin"/>
                        </a:rPr>
                        <a:t>19,489 </a:t>
                      </a:r>
                      <a:endParaRPr lang="en-US" sz="1600" b="1" i="0" u="none" strike="noStrike" dirty="0">
                        <a:solidFill>
                          <a:schemeClr val="tx1">
                            <a:lumMod val="85000"/>
                            <a:lumOff val="15000"/>
                          </a:schemeClr>
                        </a:solidFill>
                        <a:latin typeface="B Nazani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a:solidFill>
                            <a:schemeClr val="tx1">
                              <a:lumMod val="85000"/>
                              <a:lumOff val="15000"/>
                            </a:schemeClr>
                          </a:solidFill>
                          <a:latin typeface="B Nazanin"/>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dirty="0" smtClean="0">
                          <a:solidFill>
                            <a:schemeClr val="tx1">
                              <a:lumMod val="85000"/>
                              <a:lumOff val="15000"/>
                            </a:schemeClr>
                          </a:solidFill>
                          <a:latin typeface="B Nazanin"/>
                        </a:rPr>
                        <a:t>413,872 </a:t>
                      </a:r>
                      <a:endParaRPr lang="en-US" sz="1600" b="1" i="0" u="none" strike="noStrike" dirty="0">
                        <a:solidFill>
                          <a:schemeClr val="tx1">
                            <a:lumMod val="85000"/>
                            <a:lumOff val="15000"/>
                          </a:schemeClr>
                        </a:solidFill>
                        <a:latin typeface="B Nazani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US" smtClean="0"/>
                        <a:t>-</a:t>
                      </a:r>
                      <a:endParaRPr lang="en-US" dirty="0"/>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38584">
                <a:tc>
                  <a:txBody>
                    <a:bodyPr/>
                    <a:lstStyle/>
                    <a:p>
                      <a:pPr marL="0" algn="ctr" defTabSz="914400" rtl="0" eaLnBrk="1" fontAlgn="ctr" latinLnBrk="0" hangingPunct="1"/>
                      <a:r>
                        <a:rPr lang="en-US" sz="1600" b="1" i="0" u="none" strike="noStrike" kern="1200" dirty="0">
                          <a:solidFill>
                            <a:schemeClr val="tx1">
                              <a:lumMod val="85000"/>
                              <a:lumOff val="15000"/>
                            </a:schemeClr>
                          </a:solidFill>
                          <a:latin typeface="B Nazanin"/>
                          <a:ea typeface="+mn-ea"/>
                          <a:cs typeface="+mn-cs"/>
                        </a:rPr>
                        <a:t>3</a:t>
                      </a:r>
                    </a:p>
                  </a:txBody>
                  <a:tcPr marL="6237" marR="6237" marT="6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fa-IR" sz="1050" b="1" i="0" u="none" strike="noStrike" dirty="0">
                          <a:solidFill>
                            <a:schemeClr val="tx1">
                              <a:lumMod val="85000"/>
                              <a:lumOff val="15000"/>
                            </a:schemeClr>
                          </a:solidFill>
                          <a:latin typeface="B Nazanin"/>
                          <a:cs typeface="B Titr" pitchFamily="2" charset="-78"/>
                        </a:rPr>
                        <a:t>ارتقاء مرکز دیسپاچینگ</a:t>
                      </a:r>
                    </a:p>
                  </a:txBody>
                  <a:tcPr marL="6237" marR="6237" marT="6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dirty="0" smtClean="0">
                          <a:solidFill>
                            <a:schemeClr val="tx1">
                              <a:lumMod val="85000"/>
                              <a:lumOff val="15000"/>
                            </a:schemeClr>
                          </a:solidFill>
                          <a:latin typeface="B Nazanin"/>
                        </a:rPr>
                        <a:t>22,660 </a:t>
                      </a:r>
                      <a:endParaRPr lang="en-US" sz="1600" b="1" i="0" u="none" strike="noStrike" dirty="0">
                        <a:solidFill>
                          <a:schemeClr val="tx1">
                            <a:lumMod val="85000"/>
                            <a:lumOff val="15000"/>
                          </a:schemeClr>
                        </a:solidFill>
                        <a:latin typeface="B Nazani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dirty="0" smtClean="0">
                          <a:solidFill>
                            <a:schemeClr val="tx1">
                              <a:lumMod val="85000"/>
                              <a:lumOff val="15000"/>
                            </a:schemeClr>
                          </a:solidFill>
                          <a:latin typeface="B Nazanin"/>
                        </a:rPr>
                        <a:t>4,505 </a:t>
                      </a:r>
                      <a:endParaRPr lang="en-US" sz="1600" b="1" i="0" u="none" strike="noStrike" dirty="0">
                        <a:solidFill>
                          <a:schemeClr val="tx1">
                            <a:lumMod val="85000"/>
                            <a:lumOff val="15000"/>
                          </a:schemeClr>
                        </a:solidFill>
                        <a:latin typeface="B Nazani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a:solidFill>
                            <a:schemeClr val="tx1">
                              <a:lumMod val="85000"/>
                              <a:lumOff val="15000"/>
                            </a:schemeClr>
                          </a:solidFill>
                          <a:latin typeface="B Nazanin"/>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en-US" sz="1600" b="1" i="0" u="none" strike="noStrike" kern="1200" dirty="0" smtClean="0">
                          <a:solidFill>
                            <a:schemeClr val="tx1">
                              <a:lumMod val="85000"/>
                              <a:lumOff val="15000"/>
                            </a:schemeClr>
                          </a:solidFill>
                          <a:latin typeface="B Nazanin"/>
                          <a:ea typeface="+mn-ea"/>
                          <a:cs typeface="+mn-cs"/>
                        </a:rPr>
                        <a:t>15,250</a:t>
                      </a:r>
                      <a:endParaRPr lang="en-US" sz="1600" b="1" i="0" u="none" strike="noStrike" kern="1200" dirty="0">
                        <a:solidFill>
                          <a:schemeClr val="tx1">
                            <a:lumMod val="85000"/>
                            <a:lumOff val="15000"/>
                          </a:schemeClr>
                        </a:solidFill>
                        <a:latin typeface="B Nazanin"/>
                        <a:ea typeface="+mn-ea"/>
                        <a:cs typeface="+mn-cs"/>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smtClean="0">
                          <a:solidFill>
                            <a:schemeClr val="tx1">
                              <a:lumMod val="85000"/>
                              <a:lumOff val="15000"/>
                            </a:schemeClr>
                          </a:solidFill>
                          <a:latin typeface="B Nazanin"/>
                        </a:rPr>
                        <a:t>9,250</a:t>
                      </a:r>
                      <a:endParaRPr lang="en-US" sz="1600" b="1" i="0" u="none" strike="noStrike" dirty="0">
                        <a:solidFill>
                          <a:schemeClr val="tx1">
                            <a:lumMod val="85000"/>
                            <a:lumOff val="15000"/>
                          </a:schemeClr>
                        </a:solidFill>
                        <a:latin typeface="B Nazani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38584">
                <a:tc>
                  <a:txBody>
                    <a:bodyPr/>
                    <a:lstStyle/>
                    <a:p>
                      <a:pPr marL="0" algn="ctr" defTabSz="914400" rtl="0" eaLnBrk="1" fontAlgn="ctr" latinLnBrk="0" hangingPunct="1"/>
                      <a:r>
                        <a:rPr lang="en-US" sz="1600" b="1" i="0" u="none" strike="noStrike" kern="1200" dirty="0">
                          <a:solidFill>
                            <a:schemeClr val="tx1">
                              <a:lumMod val="85000"/>
                              <a:lumOff val="15000"/>
                            </a:schemeClr>
                          </a:solidFill>
                          <a:latin typeface="B Nazanin"/>
                          <a:ea typeface="+mn-ea"/>
                          <a:cs typeface="+mn-cs"/>
                        </a:rPr>
                        <a:t>4</a:t>
                      </a:r>
                    </a:p>
                  </a:txBody>
                  <a:tcPr marL="6237" marR="6237" marT="6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fa-IR" sz="1050" b="1" i="0" u="none" strike="noStrike" dirty="0">
                          <a:solidFill>
                            <a:schemeClr val="tx1">
                              <a:lumMod val="85000"/>
                              <a:lumOff val="15000"/>
                            </a:schemeClr>
                          </a:solidFill>
                          <a:latin typeface="B Nazanin"/>
                          <a:cs typeface="B Titr" pitchFamily="2" charset="-78"/>
                        </a:rPr>
                        <a:t>ارتقاء سامانه 121</a:t>
                      </a:r>
                    </a:p>
                  </a:txBody>
                  <a:tcPr marL="6237" marR="6237" marT="6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dirty="0" smtClean="0">
                          <a:solidFill>
                            <a:schemeClr val="tx1">
                              <a:lumMod val="85000"/>
                              <a:lumOff val="15000"/>
                            </a:schemeClr>
                          </a:solidFill>
                          <a:latin typeface="B Nazanin"/>
                        </a:rPr>
                        <a:t>6,000 </a:t>
                      </a:r>
                      <a:endParaRPr lang="en-US" sz="1600" b="1" i="0" u="none" strike="noStrike" dirty="0">
                        <a:solidFill>
                          <a:schemeClr val="tx1">
                            <a:lumMod val="85000"/>
                            <a:lumOff val="15000"/>
                          </a:schemeClr>
                        </a:solidFill>
                        <a:latin typeface="B Nazani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dirty="0" smtClean="0">
                          <a:solidFill>
                            <a:schemeClr val="tx1">
                              <a:lumMod val="85000"/>
                              <a:lumOff val="15000"/>
                            </a:schemeClr>
                          </a:solidFill>
                          <a:latin typeface="B Nazanin"/>
                        </a:rPr>
                        <a:t>2,765 </a:t>
                      </a:r>
                      <a:endParaRPr lang="en-US" sz="1600" b="1" i="0" u="none" strike="noStrike" dirty="0">
                        <a:solidFill>
                          <a:schemeClr val="tx1">
                            <a:lumMod val="85000"/>
                            <a:lumOff val="15000"/>
                          </a:schemeClr>
                        </a:solidFill>
                        <a:latin typeface="B Nazani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a:solidFill>
                            <a:schemeClr val="tx1">
                              <a:lumMod val="85000"/>
                              <a:lumOff val="15000"/>
                            </a:schemeClr>
                          </a:solidFill>
                          <a:latin typeface="B Nazanin"/>
                        </a:rPr>
                        <a:t>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dirty="0" smtClean="0">
                          <a:solidFill>
                            <a:schemeClr val="tx1">
                              <a:lumMod val="85000"/>
                              <a:lumOff val="15000"/>
                            </a:schemeClr>
                          </a:solidFill>
                          <a:latin typeface="B Nazanin"/>
                        </a:rPr>
                        <a:t>4,200</a:t>
                      </a:r>
                      <a:endParaRPr lang="en-US" sz="1600" b="1" i="0" u="none" strike="noStrike" dirty="0">
                        <a:solidFill>
                          <a:schemeClr val="tx1">
                            <a:lumMod val="85000"/>
                            <a:lumOff val="15000"/>
                          </a:schemeClr>
                        </a:solidFill>
                        <a:latin typeface="B Nazani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dirty="0" smtClean="0">
                          <a:solidFill>
                            <a:schemeClr val="tx1">
                              <a:lumMod val="85000"/>
                              <a:lumOff val="15000"/>
                            </a:schemeClr>
                          </a:solidFill>
                          <a:latin typeface="B Nazanin"/>
                        </a:rPr>
                        <a:t>1,050</a:t>
                      </a:r>
                      <a:endParaRPr lang="en-US" sz="1600" b="1" i="0" u="none" strike="noStrike" dirty="0">
                        <a:solidFill>
                          <a:schemeClr val="tx1">
                            <a:lumMod val="85000"/>
                            <a:lumOff val="15000"/>
                          </a:schemeClr>
                        </a:solidFill>
                        <a:latin typeface="B Nazani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38584">
                <a:tc>
                  <a:txBody>
                    <a:bodyPr/>
                    <a:lstStyle/>
                    <a:p>
                      <a:pPr marL="0" algn="ctr" defTabSz="914400" rtl="0" eaLnBrk="1" fontAlgn="ctr" latinLnBrk="0" hangingPunct="1"/>
                      <a:r>
                        <a:rPr lang="en-US" sz="1600" b="1" i="0" u="none" strike="noStrike" kern="1200" dirty="0">
                          <a:solidFill>
                            <a:schemeClr val="tx1">
                              <a:lumMod val="85000"/>
                              <a:lumOff val="15000"/>
                            </a:schemeClr>
                          </a:solidFill>
                          <a:latin typeface="B Nazanin"/>
                          <a:ea typeface="+mn-ea"/>
                          <a:cs typeface="+mn-cs"/>
                        </a:rPr>
                        <a:t> </a:t>
                      </a:r>
                      <a:r>
                        <a:rPr lang="en-US" sz="1600" b="1" i="0" u="none" strike="noStrike" kern="1200" dirty="0" smtClean="0">
                          <a:solidFill>
                            <a:schemeClr val="tx1">
                              <a:lumMod val="85000"/>
                              <a:lumOff val="15000"/>
                            </a:schemeClr>
                          </a:solidFill>
                          <a:latin typeface="B Nazanin"/>
                          <a:ea typeface="+mn-ea"/>
                          <a:cs typeface="+mn-cs"/>
                        </a:rPr>
                        <a:t>5</a:t>
                      </a:r>
                      <a:endParaRPr lang="en-US" sz="1600" b="1" i="0" u="none" strike="noStrike" kern="1200" dirty="0">
                        <a:solidFill>
                          <a:schemeClr val="tx1">
                            <a:lumMod val="85000"/>
                            <a:lumOff val="15000"/>
                          </a:schemeClr>
                        </a:solidFill>
                        <a:latin typeface="B Nazanin"/>
                        <a:ea typeface="+mn-ea"/>
                        <a:cs typeface="+mn-cs"/>
                      </a:endParaRPr>
                    </a:p>
                  </a:txBody>
                  <a:tcPr marL="6237" marR="6237" marT="6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fa-IR" sz="1050" b="1" i="0" u="none" strike="noStrike" dirty="0">
                          <a:solidFill>
                            <a:schemeClr val="tx1">
                              <a:lumMod val="85000"/>
                              <a:lumOff val="15000"/>
                            </a:schemeClr>
                          </a:solidFill>
                          <a:latin typeface="B Nazanin"/>
                          <a:cs typeface="B Titr" pitchFamily="2" charset="-78"/>
                        </a:rPr>
                        <a:t>بهره برداری توزیع </a:t>
                      </a:r>
                      <a:r>
                        <a:rPr lang="fa-IR" sz="1100" b="1" i="0" u="none" strike="noStrike" dirty="0">
                          <a:solidFill>
                            <a:schemeClr val="tx1">
                              <a:lumMod val="85000"/>
                              <a:lumOff val="15000"/>
                            </a:schemeClr>
                          </a:solidFill>
                          <a:latin typeface="B Mitra"/>
                          <a:cs typeface="B Titr" pitchFamily="2" charset="-78"/>
                        </a:rPr>
                        <a:t> (دستمزد و خرید تجهیزات)</a:t>
                      </a:r>
                      <a:endParaRPr lang="fa-IR" sz="1050" b="1" i="0" u="none" strike="noStrike" dirty="0">
                        <a:solidFill>
                          <a:schemeClr val="tx1">
                            <a:lumMod val="85000"/>
                            <a:lumOff val="15000"/>
                          </a:schemeClr>
                        </a:solidFill>
                        <a:latin typeface="B Nazanin"/>
                        <a:cs typeface="B Titr" pitchFamily="2" charset="-78"/>
                      </a:endParaRPr>
                    </a:p>
                  </a:txBody>
                  <a:tcPr marL="6237" marR="6237" marT="6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dirty="0" smtClean="0">
                          <a:solidFill>
                            <a:schemeClr val="tx1">
                              <a:lumMod val="85000"/>
                              <a:lumOff val="15000"/>
                            </a:schemeClr>
                          </a:solidFill>
                          <a:latin typeface="B Nazanin"/>
                        </a:rPr>
                        <a:t>654,000 </a:t>
                      </a:r>
                      <a:endParaRPr lang="en-US" sz="1600" b="1" i="0" u="none" strike="noStrike" dirty="0">
                        <a:solidFill>
                          <a:schemeClr val="tx1">
                            <a:lumMod val="85000"/>
                            <a:lumOff val="15000"/>
                          </a:schemeClr>
                        </a:solidFill>
                        <a:latin typeface="B Nazani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dirty="0" smtClean="0">
                          <a:solidFill>
                            <a:schemeClr val="tx1">
                              <a:lumMod val="85000"/>
                              <a:lumOff val="15000"/>
                            </a:schemeClr>
                          </a:solidFill>
                          <a:latin typeface="B Nazanin"/>
                        </a:rPr>
                        <a:t>511,000 </a:t>
                      </a:r>
                      <a:endParaRPr lang="en-US" sz="1600" b="1" i="0" u="none" strike="noStrike" dirty="0">
                        <a:solidFill>
                          <a:schemeClr val="tx1">
                            <a:lumMod val="85000"/>
                            <a:lumOff val="15000"/>
                          </a:schemeClr>
                        </a:solidFill>
                        <a:latin typeface="B Nazani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dirty="0">
                          <a:solidFill>
                            <a:schemeClr val="tx1">
                              <a:lumMod val="85000"/>
                              <a:lumOff val="15000"/>
                            </a:schemeClr>
                          </a:solidFill>
                          <a:latin typeface="B Nazanin"/>
                        </a:rPr>
                        <a:t>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dirty="0" smtClean="0">
                          <a:solidFill>
                            <a:schemeClr val="tx1">
                              <a:lumMod val="85000"/>
                              <a:lumOff val="15000"/>
                            </a:schemeClr>
                          </a:solidFill>
                          <a:latin typeface="B Nazanin"/>
                        </a:rPr>
                        <a:t>-</a:t>
                      </a:r>
                      <a:endParaRPr lang="en-US" sz="1600" b="1" i="0" u="none" strike="noStrike" dirty="0">
                        <a:solidFill>
                          <a:schemeClr val="tx1">
                            <a:lumMod val="85000"/>
                            <a:lumOff val="15000"/>
                          </a:schemeClr>
                        </a:solidFill>
                        <a:latin typeface="B Nazani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5">
                  <a:txBody>
                    <a:bodyPr/>
                    <a:lstStyle/>
                    <a:p>
                      <a:pPr algn="ctr" rtl="0" fontAlgn="ctr"/>
                      <a:r>
                        <a:rPr lang="en-US" sz="1600" b="1" i="0" u="none" strike="noStrike" dirty="0" smtClean="0">
                          <a:solidFill>
                            <a:schemeClr val="tx1">
                              <a:lumMod val="85000"/>
                              <a:lumOff val="15000"/>
                            </a:schemeClr>
                          </a:solidFill>
                          <a:latin typeface="B Nazanin"/>
                        </a:rPr>
                        <a:t>2,287,252</a:t>
                      </a:r>
                      <a:endParaRPr lang="en-US" sz="1600" b="1" i="0" u="none" strike="noStrike" dirty="0">
                        <a:solidFill>
                          <a:schemeClr val="tx1">
                            <a:lumMod val="85000"/>
                            <a:lumOff val="15000"/>
                          </a:schemeClr>
                        </a:solidFill>
                        <a:latin typeface="B Nazani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38584">
                <a:tc>
                  <a:txBody>
                    <a:bodyPr/>
                    <a:lstStyle/>
                    <a:p>
                      <a:pPr marL="0" algn="ctr" defTabSz="914400" rtl="0" eaLnBrk="1" fontAlgn="ctr" latinLnBrk="0" hangingPunct="1"/>
                      <a:r>
                        <a:rPr lang="en-US" sz="1600" b="1" i="0" u="none" strike="noStrike" kern="1200" dirty="0">
                          <a:solidFill>
                            <a:schemeClr val="tx1">
                              <a:lumMod val="85000"/>
                              <a:lumOff val="15000"/>
                            </a:schemeClr>
                          </a:solidFill>
                          <a:latin typeface="B Nazanin"/>
                          <a:ea typeface="+mn-ea"/>
                          <a:cs typeface="+mn-cs"/>
                        </a:rPr>
                        <a:t>6</a:t>
                      </a:r>
                    </a:p>
                  </a:txBody>
                  <a:tcPr marL="6237" marR="6237" marT="6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fa-IR" sz="1050" b="1" i="0" u="none" strike="noStrike" dirty="0">
                          <a:solidFill>
                            <a:schemeClr val="tx1">
                              <a:lumMod val="85000"/>
                              <a:lumOff val="15000"/>
                            </a:schemeClr>
                          </a:solidFill>
                          <a:latin typeface="B Nazanin"/>
                          <a:cs typeface="B Titr" pitchFamily="2" charset="-78"/>
                        </a:rPr>
                        <a:t>سرویس و نگهداری شبکه </a:t>
                      </a:r>
                      <a:r>
                        <a:rPr lang="fa-IR" sz="1100" b="1" i="0" u="none" strike="noStrike" dirty="0" smtClean="0">
                          <a:solidFill>
                            <a:schemeClr val="tx1">
                              <a:lumMod val="85000"/>
                              <a:lumOff val="15000"/>
                            </a:schemeClr>
                          </a:solidFill>
                          <a:latin typeface="B Mitra"/>
                          <a:cs typeface="B Titr" pitchFamily="2" charset="-78"/>
                        </a:rPr>
                        <a:t>(</a:t>
                      </a:r>
                      <a:r>
                        <a:rPr lang="en-US" sz="1100" b="1" i="0" u="none" strike="noStrike" dirty="0" smtClean="0">
                          <a:solidFill>
                            <a:schemeClr val="tx1">
                              <a:lumMod val="85000"/>
                              <a:lumOff val="15000"/>
                            </a:schemeClr>
                          </a:solidFill>
                          <a:latin typeface="B Mitra"/>
                          <a:cs typeface="B Titr" pitchFamily="2" charset="-78"/>
                        </a:rPr>
                        <a:t>PM</a:t>
                      </a:r>
                      <a:r>
                        <a:rPr lang="fa-IR" sz="1100" b="1" i="0" u="none" strike="noStrike" dirty="0" smtClean="0">
                          <a:solidFill>
                            <a:schemeClr val="tx1">
                              <a:lumMod val="85000"/>
                              <a:lumOff val="15000"/>
                            </a:schemeClr>
                          </a:solidFill>
                          <a:latin typeface="B Mitra"/>
                          <a:cs typeface="B Titr" pitchFamily="2" charset="-78"/>
                        </a:rPr>
                        <a:t>)</a:t>
                      </a:r>
                      <a:endParaRPr lang="en-US" sz="1050" b="1" i="0" u="none" strike="noStrike" dirty="0">
                        <a:solidFill>
                          <a:schemeClr val="tx1">
                            <a:lumMod val="85000"/>
                            <a:lumOff val="15000"/>
                          </a:schemeClr>
                        </a:solidFill>
                        <a:latin typeface="B Nazanin"/>
                        <a:cs typeface="B Titr" pitchFamily="2" charset="-78"/>
                      </a:endParaRPr>
                    </a:p>
                  </a:txBody>
                  <a:tcPr marL="6237" marR="6237" marT="6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rtl="0" fontAlgn="ctr"/>
                      <a:r>
                        <a:rPr lang="en-US" sz="1600" b="1" i="0" u="none" strike="noStrike" dirty="0" smtClean="0">
                          <a:solidFill>
                            <a:schemeClr val="tx1">
                              <a:lumMod val="85000"/>
                              <a:lumOff val="15000"/>
                            </a:schemeClr>
                          </a:solidFill>
                          <a:latin typeface="B Nazanin"/>
                        </a:rPr>
                        <a:t>312,000 </a:t>
                      </a:r>
                      <a:endParaRPr lang="en-US" sz="1600" b="1" i="0" u="none" strike="noStrike" dirty="0">
                        <a:solidFill>
                          <a:schemeClr val="tx1">
                            <a:lumMod val="85000"/>
                            <a:lumOff val="15000"/>
                          </a:schemeClr>
                        </a:solidFill>
                        <a:latin typeface="B Nazani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dirty="0" smtClean="0">
                          <a:solidFill>
                            <a:schemeClr val="tx1">
                              <a:lumMod val="85000"/>
                              <a:lumOff val="15000"/>
                            </a:schemeClr>
                          </a:solidFill>
                          <a:latin typeface="B Nazanin"/>
                        </a:rPr>
                        <a:t>94,586 </a:t>
                      </a:r>
                      <a:endParaRPr lang="en-US" sz="1600" b="1" i="0" u="none" strike="noStrike" dirty="0">
                        <a:solidFill>
                          <a:schemeClr val="tx1">
                            <a:lumMod val="85000"/>
                            <a:lumOff val="15000"/>
                          </a:schemeClr>
                        </a:solidFill>
                        <a:latin typeface="B Nazani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rtl="0" fontAlgn="ctr"/>
                      <a:r>
                        <a:rPr lang="en-US" sz="1600" b="1" i="0" u="none" strike="noStrike">
                          <a:solidFill>
                            <a:schemeClr val="tx1">
                              <a:lumMod val="85000"/>
                              <a:lumOff val="15000"/>
                            </a:schemeClr>
                          </a:solidFill>
                          <a:latin typeface="B Nazanin"/>
                        </a:rPr>
                        <a:t>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dirty="0" smtClean="0">
                          <a:solidFill>
                            <a:schemeClr val="tx1">
                              <a:lumMod val="85000"/>
                              <a:lumOff val="15000"/>
                            </a:schemeClr>
                          </a:solidFill>
                          <a:latin typeface="B Nazanin"/>
                        </a:rPr>
                        <a:t>-</a:t>
                      </a:r>
                      <a:endParaRPr lang="en-US" sz="1600" b="1" i="0" u="none" strike="noStrike" dirty="0">
                        <a:solidFill>
                          <a:schemeClr val="tx1">
                            <a:lumMod val="85000"/>
                            <a:lumOff val="15000"/>
                          </a:schemeClr>
                        </a:solidFill>
                        <a:latin typeface="B Nazani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rtl="0" fontAlgn="ctr"/>
                      <a:endParaRPr lang="en-US" sz="1600" b="1" i="0" u="none" strike="noStrike" dirty="0">
                        <a:solidFill>
                          <a:schemeClr val="tx1">
                            <a:lumMod val="85000"/>
                            <a:lumOff val="15000"/>
                          </a:schemeClr>
                        </a:solidFill>
                        <a:latin typeface="B Nazani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38584">
                <a:tc>
                  <a:txBody>
                    <a:bodyPr/>
                    <a:lstStyle/>
                    <a:p>
                      <a:pPr marL="0" algn="ctr" defTabSz="914400" rtl="0" eaLnBrk="1" fontAlgn="ctr" latinLnBrk="0" hangingPunct="1"/>
                      <a:r>
                        <a:rPr lang="en-US" sz="1600" b="1" i="0" u="none" strike="noStrike" kern="1200" dirty="0">
                          <a:solidFill>
                            <a:schemeClr val="tx1">
                              <a:lumMod val="85000"/>
                              <a:lumOff val="15000"/>
                            </a:schemeClr>
                          </a:solidFill>
                          <a:latin typeface="B Nazanin"/>
                          <a:ea typeface="+mn-ea"/>
                          <a:cs typeface="+mn-cs"/>
                        </a:rPr>
                        <a:t>7</a:t>
                      </a:r>
                    </a:p>
                  </a:txBody>
                  <a:tcPr marL="6237" marR="6237" marT="6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fa-IR" sz="1050" b="1" i="0" u="none" strike="noStrike" dirty="0">
                          <a:solidFill>
                            <a:schemeClr val="tx1">
                              <a:lumMod val="85000"/>
                              <a:lumOff val="15000"/>
                            </a:schemeClr>
                          </a:solidFill>
                          <a:latin typeface="B Nazanin"/>
                          <a:cs typeface="B Titr" pitchFamily="2" charset="-78"/>
                        </a:rPr>
                        <a:t>سرویس و نگهداری روشنایی معابر </a:t>
                      </a:r>
                    </a:p>
                  </a:txBody>
                  <a:tcPr marL="6237" marR="6237" marT="6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dirty="0" smtClean="0">
                          <a:solidFill>
                            <a:schemeClr val="tx1">
                              <a:lumMod val="85000"/>
                              <a:lumOff val="15000"/>
                            </a:schemeClr>
                          </a:solidFill>
                          <a:latin typeface="B Nazanin"/>
                        </a:rPr>
                        <a:t>21,002 </a:t>
                      </a:r>
                      <a:endParaRPr lang="en-US" sz="1600" b="1" i="0" u="none" strike="noStrike" dirty="0">
                        <a:solidFill>
                          <a:schemeClr val="tx1">
                            <a:lumMod val="85000"/>
                            <a:lumOff val="15000"/>
                          </a:schemeClr>
                        </a:solidFill>
                        <a:latin typeface="B Nazani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dirty="0" smtClean="0">
                          <a:solidFill>
                            <a:schemeClr val="tx1">
                              <a:lumMod val="85000"/>
                              <a:lumOff val="15000"/>
                            </a:schemeClr>
                          </a:solidFill>
                          <a:latin typeface="B Nazanin"/>
                        </a:rPr>
                        <a:t>-</a:t>
                      </a:r>
                      <a:endParaRPr lang="en-US" sz="1600" b="1" i="0" u="none" strike="noStrike" dirty="0">
                        <a:solidFill>
                          <a:schemeClr val="tx1">
                            <a:lumMod val="85000"/>
                            <a:lumOff val="15000"/>
                          </a:schemeClr>
                        </a:solidFill>
                        <a:latin typeface="B Nazani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rtl="0" fontAlgn="ctr"/>
                      <a:endParaRPr lang="en-US" sz="1600" b="1" i="0" u="none" strike="noStrike" dirty="0">
                        <a:solidFill>
                          <a:schemeClr val="tx1">
                            <a:lumMod val="85000"/>
                            <a:lumOff val="15000"/>
                          </a:schemeClr>
                        </a:solidFill>
                        <a:latin typeface="B Nazani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38584">
                <a:tc>
                  <a:txBody>
                    <a:bodyPr/>
                    <a:lstStyle/>
                    <a:p>
                      <a:pPr marL="0" algn="ctr" defTabSz="914400" rtl="0" eaLnBrk="1" fontAlgn="ctr" latinLnBrk="0" hangingPunct="1"/>
                      <a:r>
                        <a:rPr lang="en-US" sz="1600" b="1" i="0" u="none" strike="noStrike" kern="1200" dirty="0">
                          <a:solidFill>
                            <a:schemeClr val="tx1">
                              <a:lumMod val="85000"/>
                              <a:lumOff val="15000"/>
                            </a:schemeClr>
                          </a:solidFill>
                          <a:latin typeface="B Nazanin"/>
                          <a:ea typeface="+mn-ea"/>
                          <a:cs typeface="+mn-cs"/>
                        </a:rPr>
                        <a:t>8</a:t>
                      </a:r>
                    </a:p>
                  </a:txBody>
                  <a:tcPr marL="6237" marR="6237" marT="6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fa-IR" sz="1050" b="1" i="0" u="none" strike="noStrike" dirty="0">
                          <a:solidFill>
                            <a:schemeClr val="tx1">
                              <a:lumMod val="85000"/>
                              <a:lumOff val="15000"/>
                            </a:schemeClr>
                          </a:solidFill>
                          <a:latin typeface="B Nazanin"/>
                          <a:cs typeface="B Titr" pitchFamily="2" charset="-78"/>
                        </a:rPr>
                        <a:t>بارگیری و تعادل بار پست</a:t>
                      </a:r>
                      <a:r>
                        <a:rPr lang="fa-IR" sz="1100" b="1" i="0" u="none" strike="noStrike" dirty="0">
                          <a:solidFill>
                            <a:schemeClr val="tx1">
                              <a:lumMod val="85000"/>
                              <a:lumOff val="15000"/>
                            </a:schemeClr>
                          </a:solidFill>
                          <a:latin typeface="B Mitra"/>
                          <a:cs typeface="B Titr" pitchFamily="2" charset="-78"/>
                        </a:rPr>
                        <a:t> </a:t>
                      </a:r>
                      <a:r>
                        <a:rPr lang="fa-IR" sz="1100" b="1" i="0" u="none" strike="noStrike" dirty="0">
                          <a:solidFill>
                            <a:schemeClr val="tx1">
                              <a:lumMod val="85000"/>
                              <a:lumOff val="15000"/>
                            </a:schemeClr>
                          </a:solidFill>
                          <a:latin typeface="B Titr"/>
                          <a:cs typeface="B Titr" pitchFamily="2" charset="-78"/>
                        </a:rPr>
                        <a:t>ها </a:t>
                      </a:r>
                      <a:r>
                        <a:rPr lang="fa-IR" sz="1100" b="1" i="0" u="none" strike="noStrike" dirty="0">
                          <a:solidFill>
                            <a:schemeClr val="tx1">
                              <a:lumMod val="85000"/>
                              <a:lumOff val="15000"/>
                            </a:schemeClr>
                          </a:solidFill>
                          <a:latin typeface="B Mitra"/>
                          <a:cs typeface="B Titr" pitchFamily="2" charset="-78"/>
                        </a:rPr>
                        <a:t> </a:t>
                      </a:r>
                      <a:endParaRPr lang="fa-IR" sz="1050" b="1" i="0" u="none" strike="noStrike" dirty="0">
                        <a:solidFill>
                          <a:schemeClr val="tx1">
                            <a:lumMod val="85000"/>
                            <a:lumOff val="15000"/>
                          </a:schemeClr>
                        </a:solidFill>
                        <a:latin typeface="B Nazanin"/>
                        <a:cs typeface="B Titr" pitchFamily="2" charset="-78"/>
                      </a:endParaRPr>
                    </a:p>
                  </a:txBody>
                  <a:tcPr marL="6237" marR="6237" marT="6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dirty="0" smtClean="0">
                          <a:solidFill>
                            <a:schemeClr val="tx1">
                              <a:lumMod val="85000"/>
                              <a:lumOff val="15000"/>
                            </a:schemeClr>
                          </a:solidFill>
                          <a:latin typeface="B Nazanin"/>
                        </a:rPr>
                        <a:t>13,130 </a:t>
                      </a:r>
                      <a:endParaRPr lang="en-US" sz="1600" b="1" i="0" u="none" strike="noStrike" dirty="0">
                        <a:solidFill>
                          <a:schemeClr val="tx1">
                            <a:lumMod val="85000"/>
                            <a:lumOff val="15000"/>
                          </a:schemeClr>
                        </a:solidFill>
                        <a:latin typeface="B Nazani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dirty="0" smtClean="0">
                          <a:solidFill>
                            <a:schemeClr val="tx1">
                              <a:lumMod val="85000"/>
                              <a:lumOff val="15000"/>
                            </a:schemeClr>
                          </a:solidFill>
                          <a:latin typeface="B Nazanin"/>
                        </a:rPr>
                        <a:t>-</a:t>
                      </a:r>
                      <a:endParaRPr lang="en-US" sz="1600" b="1" i="0" u="none" strike="noStrike" dirty="0">
                        <a:solidFill>
                          <a:schemeClr val="tx1">
                            <a:lumMod val="85000"/>
                            <a:lumOff val="15000"/>
                          </a:schemeClr>
                        </a:solidFill>
                        <a:latin typeface="B Nazani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rtl="0" fontAlgn="ctr"/>
                      <a:endParaRPr lang="en-US" sz="1600" b="1" i="0" u="none" strike="noStrike" dirty="0">
                        <a:solidFill>
                          <a:schemeClr val="tx1">
                            <a:lumMod val="85000"/>
                            <a:lumOff val="15000"/>
                          </a:schemeClr>
                        </a:solidFill>
                        <a:latin typeface="B Nazani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338584">
                <a:tc>
                  <a:txBody>
                    <a:bodyPr/>
                    <a:lstStyle/>
                    <a:p>
                      <a:pPr marL="0" algn="ctr" defTabSz="914400" rtl="0" eaLnBrk="1" fontAlgn="ctr" latinLnBrk="0" hangingPunct="1"/>
                      <a:r>
                        <a:rPr lang="en-US" sz="1600" b="1" i="0" u="none" strike="noStrike" kern="1200" dirty="0">
                          <a:solidFill>
                            <a:schemeClr val="tx1">
                              <a:lumMod val="85000"/>
                              <a:lumOff val="15000"/>
                            </a:schemeClr>
                          </a:solidFill>
                          <a:latin typeface="B Nazanin"/>
                          <a:ea typeface="+mn-ea"/>
                          <a:cs typeface="+mn-cs"/>
                        </a:rPr>
                        <a:t>9</a:t>
                      </a:r>
                    </a:p>
                  </a:txBody>
                  <a:tcPr marL="6237" marR="6237" marT="6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fa-IR" sz="1050" b="1" i="0" u="none" strike="noStrike" dirty="0">
                          <a:solidFill>
                            <a:schemeClr val="tx1">
                              <a:lumMod val="85000"/>
                              <a:lumOff val="15000"/>
                            </a:schemeClr>
                          </a:solidFill>
                          <a:latin typeface="B Nazanin"/>
                          <a:cs typeface="B Titr" pitchFamily="2" charset="-78"/>
                        </a:rPr>
                        <a:t>شاخه زنی و هرس درختان </a:t>
                      </a:r>
                    </a:p>
                  </a:txBody>
                  <a:tcPr marL="6237" marR="6237" marT="6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dirty="0" smtClean="0">
                          <a:solidFill>
                            <a:schemeClr val="tx1">
                              <a:lumMod val="85000"/>
                              <a:lumOff val="15000"/>
                            </a:schemeClr>
                          </a:solidFill>
                          <a:latin typeface="B Nazanin"/>
                        </a:rPr>
                        <a:t>91,000 </a:t>
                      </a:r>
                      <a:endParaRPr lang="en-US" sz="1600" b="1" i="0" u="none" strike="noStrike" dirty="0">
                        <a:solidFill>
                          <a:schemeClr val="tx1">
                            <a:lumMod val="85000"/>
                            <a:lumOff val="15000"/>
                          </a:schemeClr>
                        </a:solidFill>
                        <a:latin typeface="B Nazani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dirty="0" smtClean="0">
                          <a:solidFill>
                            <a:schemeClr val="tx1">
                              <a:lumMod val="85000"/>
                              <a:lumOff val="15000"/>
                            </a:schemeClr>
                          </a:solidFill>
                          <a:latin typeface="B Nazanin"/>
                        </a:rPr>
                        <a:t>47,911 </a:t>
                      </a:r>
                      <a:endParaRPr lang="en-US" sz="1600" b="1" i="0" u="none" strike="noStrike" dirty="0">
                        <a:solidFill>
                          <a:schemeClr val="tx1">
                            <a:lumMod val="85000"/>
                            <a:lumOff val="15000"/>
                          </a:schemeClr>
                        </a:solidFill>
                        <a:latin typeface="B Nazani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dirty="0">
                          <a:solidFill>
                            <a:schemeClr val="tx1">
                              <a:lumMod val="85000"/>
                              <a:lumOff val="15000"/>
                            </a:schemeClr>
                          </a:solidFill>
                          <a:latin typeface="B Nazanin"/>
                        </a:rPr>
                        <a:t>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dirty="0" smtClean="0">
                          <a:solidFill>
                            <a:schemeClr val="tx1">
                              <a:lumMod val="85000"/>
                              <a:lumOff val="15000"/>
                            </a:schemeClr>
                          </a:solidFill>
                          <a:latin typeface="B Nazanin"/>
                        </a:rPr>
                        <a:t>-</a:t>
                      </a:r>
                      <a:endParaRPr lang="en-US" sz="1600" b="1" i="0" u="none" strike="noStrike" dirty="0">
                        <a:solidFill>
                          <a:schemeClr val="tx1">
                            <a:lumMod val="85000"/>
                            <a:lumOff val="15000"/>
                          </a:schemeClr>
                        </a:solidFill>
                        <a:latin typeface="B Nazani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rtl="0" fontAlgn="ctr"/>
                      <a:endParaRPr lang="en-US" sz="1600" b="1" i="0" u="none" strike="noStrike" dirty="0">
                        <a:solidFill>
                          <a:schemeClr val="tx1">
                            <a:lumMod val="85000"/>
                            <a:lumOff val="15000"/>
                          </a:schemeClr>
                        </a:solidFill>
                        <a:latin typeface="B Nazani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338584">
                <a:tc>
                  <a:txBody>
                    <a:bodyPr/>
                    <a:lstStyle/>
                    <a:p>
                      <a:pPr marL="0" algn="ctr" defTabSz="914400" rtl="0" eaLnBrk="1" fontAlgn="ctr" latinLnBrk="0" hangingPunct="1"/>
                      <a:r>
                        <a:rPr lang="en-US" sz="1600" b="1" i="0" u="none" strike="noStrike" kern="1200" dirty="0">
                          <a:solidFill>
                            <a:schemeClr val="tx1">
                              <a:lumMod val="85000"/>
                              <a:lumOff val="15000"/>
                            </a:schemeClr>
                          </a:solidFill>
                          <a:latin typeface="B Nazanin"/>
                          <a:ea typeface="+mn-ea"/>
                          <a:cs typeface="+mn-cs"/>
                        </a:rPr>
                        <a:t> </a:t>
                      </a:r>
                      <a:r>
                        <a:rPr lang="en-US" sz="1600" b="1" i="0" u="none" strike="noStrike" kern="1200" dirty="0" smtClean="0">
                          <a:solidFill>
                            <a:schemeClr val="tx1">
                              <a:lumMod val="85000"/>
                              <a:lumOff val="15000"/>
                            </a:schemeClr>
                          </a:solidFill>
                          <a:latin typeface="B Nazanin"/>
                          <a:ea typeface="+mn-ea"/>
                          <a:cs typeface="+mn-cs"/>
                        </a:rPr>
                        <a:t>10</a:t>
                      </a:r>
                      <a:endParaRPr lang="en-US" sz="1600" b="1" i="0" u="none" strike="noStrike" kern="1200" dirty="0">
                        <a:solidFill>
                          <a:schemeClr val="tx1">
                            <a:lumMod val="85000"/>
                            <a:lumOff val="15000"/>
                          </a:schemeClr>
                        </a:solidFill>
                        <a:latin typeface="B Nazanin"/>
                        <a:ea typeface="+mn-ea"/>
                        <a:cs typeface="+mn-cs"/>
                      </a:endParaRPr>
                    </a:p>
                  </a:txBody>
                  <a:tcPr marL="6237" marR="6237" marT="6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fa-IR" sz="1050" b="1" i="0" u="none" strike="noStrike" dirty="0">
                          <a:solidFill>
                            <a:schemeClr val="tx1">
                              <a:lumMod val="85000"/>
                              <a:lumOff val="15000"/>
                            </a:schemeClr>
                          </a:solidFill>
                          <a:latin typeface="B Nazanin"/>
                          <a:cs typeface="B Titr" pitchFamily="2" charset="-78"/>
                        </a:rPr>
                        <a:t>خط گرم</a:t>
                      </a:r>
                      <a:r>
                        <a:rPr lang="fa-IR" sz="1100" b="1" i="0" u="none" strike="noStrike" dirty="0">
                          <a:solidFill>
                            <a:schemeClr val="tx1">
                              <a:lumMod val="85000"/>
                              <a:lumOff val="15000"/>
                            </a:schemeClr>
                          </a:solidFill>
                          <a:latin typeface="B Mitra"/>
                          <a:cs typeface="B Titr" pitchFamily="2" charset="-78"/>
                        </a:rPr>
                        <a:t> </a:t>
                      </a:r>
                      <a:endParaRPr lang="fa-IR" sz="1050" b="1" i="0" u="none" strike="noStrike" dirty="0">
                        <a:solidFill>
                          <a:schemeClr val="tx1">
                            <a:lumMod val="85000"/>
                            <a:lumOff val="15000"/>
                          </a:schemeClr>
                        </a:solidFill>
                        <a:latin typeface="B Nazanin"/>
                        <a:cs typeface="B Titr" pitchFamily="2" charset="-78"/>
                      </a:endParaRPr>
                    </a:p>
                  </a:txBody>
                  <a:tcPr marL="6237" marR="6237" marT="6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dirty="0" smtClean="0">
                          <a:solidFill>
                            <a:schemeClr val="tx1">
                              <a:lumMod val="85000"/>
                              <a:lumOff val="15000"/>
                            </a:schemeClr>
                          </a:solidFill>
                          <a:latin typeface="B Nazanin"/>
                        </a:rPr>
                        <a:t>25,500 </a:t>
                      </a:r>
                      <a:endParaRPr lang="en-US" sz="1600" b="1" i="0" u="none" strike="noStrike" dirty="0">
                        <a:solidFill>
                          <a:schemeClr val="tx1">
                            <a:lumMod val="85000"/>
                            <a:lumOff val="15000"/>
                          </a:schemeClr>
                        </a:solidFill>
                        <a:latin typeface="B Nazani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dirty="0" smtClean="0">
                          <a:solidFill>
                            <a:schemeClr val="tx1">
                              <a:lumMod val="85000"/>
                              <a:lumOff val="15000"/>
                            </a:schemeClr>
                          </a:solidFill>
                          <a:latin typeface="B Nazanin"/>
                        </a:rPr>
                        <a:t>10,237 </a:t>
                      </a:r>
                      <a:endParaRPr lang="en-US" sz="1600" b="1" i="0" u="none" strike="noStrike" dirty="0">
                        <a:solidFill>
                          <a:schemeClr val="tx1">
                            <a:lumMod val="85000"/>
                            <a:lumOff val="15000"/>
                          </a:schemeClr>
                        </a:solidFill>
                        <a:latin typeface="B Nazani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dirty="0">
                          <a:solidFill>
                            <a:schemeClr val="tx1">
                              <a:lumMod val="85000"/>
                              <a:lumOff val="15000"/>
                            </a:schemeClr>
                          </a:solidFill>
                          <a:latin typeface="B Nazanin"/>
                        </a:rPr>
                        <a:t>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600" b="1" i="0" u="none" strike="noStrike" dirty="0" smtClean="0">
                          <a:solidFill>
                            <a:schemeClr val="tx1">
                              <a:lumMod val="85000"/>
                              <a:lumOff val="15000"/>
                            </a:schemeClr>
                          </a:solidFill>
                          <a:latin typeface="B Nazanin"/>
                        </a:rPr>
                        <a:t>20,500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dirty="0" smtClean="0">
                          <a:solidFill>
                            <a:schemeClr val="tx1">
                              <a:lumMod val="85000"/>
                              <a:lumOff val="15000"/>
                            </a:schemeClr>
                          </a:solidFill>
                          <a:latin typeface="B Nazanin"/>
                        </a:rPr>
                        <a:t>5,120</a:t>
                      </a:r>
                      <a:endParaRPr lang="en-US" sz="1600" b="1" i="0" u="none" strike="noStrike" dirty="0">
                        <a:solidFill>
                          <a:schemeClr val="tx1">
                            <a:lumMod val="85000"/>
                            <a:lumOff val="15000"/>
                          </a:schemeClr>
                        </a:solidFill>
                        <a:latin typeface="B Nazani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338584">
                <a:tc>
                  <a:txBody>
                    <a:bodyPr/>
                    <a:lstStyle/>
                    <a:p>
                      <a:pPr marL="0" algn="ctr" defTabSz="914400" rtl="0" eaLnBrk="1" fontAlgn="ctr" latinLnBrk="0" hangingPunct="1"/>
                      <a:r>
                        <a:rPr lang="en-US" sz="1600" b="1" i="0" u="none" strike="noStrike" kern="1200" dirty="0">
                          <a:solidFill>
                            <a:schemeClr val="tx1">
                              <a:lumMod val="85000"/>
                              <a:lumOff val="15000"/>
                            </a:schemeClr>
                          </a:solidFill>
                          <a:latin typeface="B Nazanin"/>
                          <a:ea typeface="+mn-ea"/>
                          <a:cs typeface="+mn-cs"/>
                        </a:rPr>
                        <a:t> </a:t>
                      </a:r>
                      <a:r>
                        <a:rPr lang="en-US" sz="1600" b="1" i="0" u="none" strike="noStrike" kern="1200" dirty="0" smtClean="0">
                          <a:solidFill>
                            <a:schemeClr val="tx1">
                              <a:lumMod val="85000"/>
                              <a:lumOff val="15000"/>
                            </a:schemeClr>
                          </a:solidFill>
                          <a:latin typeface="B Nazanin"/>
                          <a:ea typeface="+mn-ea"/>
                          <a:cs typeface="+mn-cs"/>
                        </a:rPr>
                        <a:t>11</a:t>
                      </a:r>
                      <a:endParaRPr lang="en-US" sz="1600" b="1" i="0" u="none" strike="noStrike" kern="1200" dirty="0">
                        <a:solidFill>
                          <a:schemeClr val="tx1">
                            <a:lumMod val="85000"/>
                            <a:lumOff val="15000"/>
                          </a:schemeClr>
                        </a:solidFill>
                        <a:latin typeface="B Nazanin"/>
                        <a:ea typeface="+mn-ea"/>
                        <a:cs typeface="+mn-cs"/>
                      </a:endParaRPr>
                    </a:p>
                  </a:txBody>
                  <a:tcPr marL="6237" marR="6237" marT="6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fa-IR" sz="1050" b="1" i="0" u="none" strike="noStrike" dirty="0">
                          <a:solidFill>
                            <a:schemeClr val="tx1">
                              <a:lumMod val="85000"/>
                              <a:lumOff val="15000"/>
                            </a:schemeClr>
                          </a:solidFill>
                          <a:latin typeface="B Nazanin"/>
                          <a:cs typeface="B Titr" pitchFamily="2" charset="-78"/>
                        </a:rPr>
                        <a:t>مدیریت بحران و پدافند غیرعامل</a:t>
                      </a:r>
                      <a:r>
                        <a:rPr lang="fa-IR" sz="1100" b="1" i="0" u="none" strike="noStrike" dirty="0">
                          <a:solidFill>
                            <a:schemeClr val="tx1">
                              <a:lumMod val="85000"/>
                              <a:lumOff val="15000"/>
                            </a:schemeClr>
                          </a:solidFill>
                          <a:latin typeface="B Mitra"/>
                          <a:cs typeface="B Titr" pitchFamily="2" charset="-78"/>
                        </a:rPr>
                        <a:t> </a:t>
                      </a:r>
                      <a:endParaRPr lang="fa-IR" sz="1050" b="1" i="0" u="none" strike="noStrike" dirty="0">
                        <a:solidFill>
                          <a:schemeClr val="tx1">
                            <a:lumMod val="85000"/>
                            <a:lumOff val="15000"/>
                          </a:schemeClr>
                        </a:solidFill>
                        <a:latin typeface="B Nazanin"/>
                        <a:cs typeface="B Titr" pitchFamily="2" charset="-78"/>
                      </a:endParaRPr>
                    </a:p>
                  </a:txBody>
                  <a:tcPr marL="6237" marR="6237" marT="6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dirty="0" smtClean="0">
                          <a:solidFill>
                            <a:schemeClr val="tx1">
                              <a:lumMod val="85000"/>
                              <a:lumOff val="15000"/>
                            </a:schemeClr>
                          </a:solidFill>
                          <a:latin typeface="B Nazanin"/>
                        </a:rPr>
                        <a:t>20,000 </a:t>
                      </a:r>
                      <a:endParaRPr lang="en-US" sz="1600" b="1" i="0" u="none" strike="noStrike" dirty="0">
                        <a:solidFill>
                          <a:schemeClr val="tx1">
                            <a:lumMod val="85000"/>
                            <a:lumOff val="15000"/>
                          </a:schemeClr>
                        </a:solidFill>
                        <a:latin typeface="B Nazani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dirty="0" smtClean="0">
                          <a:solidFill>
                            <a:schemeClr val="tx1">
                              <a:lumMod val="85000"/>
                              <a:lumOff val="15000"/>
                            </a:schemeClr>
                          </a:solidFill>
                          <a:latin typeface="B Nazanin"/>
                        </a:rPr>
                        <a:t>4,550 </a:t>
                      </a:r>
                      <a:endParaRPr lang="en-US" sz="1600" b="1" i="0" u="none" strike="noStrike" dirty="0">
                        <a:solidFill>
                          <a:schemeClr val="tx1">
                            <a:lumMod val="85000"/>
                            <a:lumOff val="15000"/>
                          </a:schemeClr>
                        </a:solidFill>
                        <a:latin typeface="B Nazani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dirty="0">
                          <a:solidFill>
                            <a:schemeClr val="tx1">
                              <a:lumMod val="85000"/>
                              <a:lumOff val="15000"/>
                            </a:schemeClr>
                          </a:solidFill>
                          <a:latin typeface="B Nazanin"/>
                        </a:rPr>
                        <a:t>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dirty="0" smtClean="0">
                          <a:solidFill>
                            <a:schemeClr val="tx1">
                              <a:lumMod val="85000"/>
                              <a:lumOff val="15000"/>
                            </a:schemeClr>
                          </a:solidFill>
                          <a:latin typeface="B Nazanin"/>
                        </a:rPr>
                        <a:t>96,500</a:t>
                      </a:r>
                      <a:endParaRPr lang="en-US" sz="1600" b="1" i="0" u="none" strike="noStrike" dirty="0">
                        <a:solidFill>
                          <a:schemeClr val="tx1">
                            <a:lumMod val="85000"/>
                            <a:lumOff val="15000"/>
                          </a:schemeClr>
                        </a:solidFill>
                        <a:latin typeface="B Nazani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dirty="0" smtClean="0">
                          <a:solidFill>
                            <a:schemeClr val="tx1">
                              <a:lumMod val="85000"/>
                              <a:lumOff val="15000"/>
                            </a:schemeClr>
                          </a:solidFill>
                          <a:latin typeface="B Nazanin"/>
                        </a:rPr>
                        <a:t>5,000</a:t>
                      </a:r>
                      <a:endParaRPr lang="en-US" sz="1600" b="1" i="0" u="none" strike="noStrike" dirty="0">
                        <a:solidFill>
                          <a:schemeClr val="tx1">
                            <a:lumMod val="85000"/>
                            <a:lumOff val="15000"/>
                          </a:schemeClr>
                        </a:solidFill>
                        <a:latin typeface="B Nazani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309563">
                <a:tc>
                  <a:txBody>
                    <a:bodyPr/>
                    <a:lstStyle/>
                    <a:p>
                      <a:pPr marL="0" algn="ctr" defTabSz="914400" rtl="0" eaLnBrk="1" fontAlgn="ctr" latinLnBrk="0" hangingPunct="1"/>
                      <a:r>
                        <a:rPr lang="en-US" sz="1600" b="1" i="0" u="none" strike="noStrike" kern="1200" dirty="0" smtClean="0">
                          <a:solidFill>
                            <a:schemeClr val="tx1">
                              <a:lumMod val="85000"/>
                              <a:lumOff val="15000"/>
                            </a:schemeClr>
                          </a:solidFill>
                          <a:latin typeface="B Nazanin"/>
                          <a:ea typeface="+mn-ea"/>
                          <a:cs typeface="+mn-cs"/>
                        </a:rPr>
                        <a:t>12</a:t>
                      </a:r>
                      <a:endParaRPr lang="fa-IR" sz="1600" b="1" i="0" u="none" strike="noStrike" kern="1200" dirty="0">
                        <a:solidFill>
                          <a:schemeClr val="tx1">
                            <a:lumMod val="85000"/>
                            <a:lumOff val="15000"/>
                          </a:schemeClr>
                        </a:solidFill>
                        <a:latin typeface="B Nazanin"/>
                        <a:ea typeface="+mn-ea"/>
                        <a:cs typeface="+mn-cs"/>
                      </a:endParaRPr>
                    </a:p>
                  </a:txBody>
                  <a:tcPr marL="6237" marR="6237" marT="6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1" eaLnBrk="1" fontAlgn="ctr" latinLnBrk="0" hangingPunct="1"/>
                      <a:r>
                        <a:rPr lang="fa-IR" sz="1050" b="1" i="0" u="none" strike="noStrike" kern="1200" dirty="0">
                          <a:solidFill>
                            <a:schemeClr val="tx1">
                              <a:lumMod val="85000"/>
                              <a:lumOff val="15000"/>
                            </a:schemeClr>
                          </a:solidFill>
                          <a:latin typeface="B Nazanin"/>
                          <a:ea typeface="+mn-ea"/>
                          <a:cs typeface="B Titr" pitchFamily="2" charset="-78"/>
                        </a:rPr>
                        <a:t>ايمني</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ctr" latinLnBrk="0" hangingPunct="1"/>
                      <a:r>
                        <a:rPr lang="en-US" sz="1600" b="1" i="0" u="none" strike="noStrike" kern="1200" dirty="0" smtClean="0">
                          <a:solidFill>
                            <a:schemeClr val="tx1">
                              <a:lumMod val="85000"/>
                              <a:lumOff val="15000"/>
                            </a:schemeClr>
                          </a:solidFill>
                          <a:latin typeface="B Nazanin"/>
                          <a:ea typeface="+mn-ea"/>
                          <a:cs typeface="+mn-cs"/>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600" b="1" i="0" u="none" strike="noStrike" dirty="0" smtClean="0">
                          <a:solidFill>
                            <a:schemeClr val="tx1">
                              <a:lumMod val="85000"/>
                              <a:lumOff val="15000"/>
                            </a:schemeClr>
                          </a:solidFill>
                          <a:latin typeface="B Nazanin"/>
                        </a:rPr>
                        <a:t>24,000 </a:t>
                      </a:r>
                      <a:endParaRPr lang="en-US" sz="1600" b="1" i="0" u="none" strike="noStrike" dirty="0">
                        <a:solidFill>
                          <a:schemeClr val="tx1">
                            <a:lumMod val="85000"/>
                            <a:lumOff val="15000"/>
                          </a:schemeClr>
                        </a:solidFill>
                        <a:latin typeface="B Nazani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600" b="1" i="0" u="none" strike="noStrike">
                          <a:solidFill>
                            <a:schemeClr val="tx1">
                              <a:lumMod val="85000"/>
                              <a:lumOff val="15000"/>
                            </a:schemeClr>
                          </a:solidFill>
                          <a:latin typeface="B Nazanin"/>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600" b="1" i="0" u="none" strike="noStrike" dirty="0" smtClean="0">
                          <a:solidFill>
                            <a:schemeClr val="tx1">
                              <a:lumMod val="85000"/>
                              <a:lumOff val="15000"/>
                            </a:schemeClr>
                          </a:solidFill>
                          <a:latin typeface="B Nazanin"/>
                        </a:rPr>
                        <a:t>44,726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600" b="1" i="0" u="none" strike="noStrike" dirty="0" smtClean="0">
                          <a:solidFill>
                            <a:schemeClr val="tx1">
                              <a:lumMod val="85000"/>
                              <a:lumOff val="15000"/>
                            </a:schemeClr>
                          </a:solidFill>
                          <a:latin typeface="B Nazanin"/>
                        </a:rPr>
                        <a:t>-</a:t>
                      </a:r>
                      <a:endParaRPr lang="en-US" sz="1600" b="1" i="0" u="none" strike="noStrike" dirty="0">
                        <a:solidFill>
                          <a:schemeClr val="tx1">
                            <a:lumMod val="85000"/>
                            <a:lumOff val="15000"/>
                          </a:schemeClr>
                        </a:solidFill>
                        <a:latin typeface="B Nazani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3"/>
                  </a:ext>
                </a:extLst>
              </a:tr>
              <a:tr h="309563">
                <a:tc>
                  <a:txBody>
                    <a:bodyPr/>
                    <a:lstStyle/>
                    <a:p>
                      <a:pPr marL="0" algn="ctr" defTabSz="914400" rtl="0" eaLnBrk="1" fontAlgn="ctr" latinLnBrk="0" hangingPunct="1"/>
                      <a:r>
                        <a:rPr lang="en-US" sz="1600" b="1" i="0" u="none" strike="noStrike" kern="1200" dirty="0" smtClean="0">
                          <a:solidFill>
                            <a:schemeClr val="tx1">
                              <a:lumMod val="85000"/>
                              <a:lumOff val="15000"/>
                            </a:schemeClr>
                          </a:solidFill>
                          <a:latin typeface="B Nazanin"/>
                          <a:ea typeface="+mn-ea"/>
                          <a:cs typeface="+mn-cs"/>
                        </a:rPr>
                        <a:t>13</a:t>
                      </a:r>
                      <a:endParaRPr lang="fa-IR" sz="1600" b="1" i="0" u="none" strike="noStrike" kern="1200" dirty="0">
                        <a:solidFill>
                          <a:schemeClr val="tx1">
                            <a:lumMod val="85000"/>
                            <a:lumOff val="15000"/>
                          </a:schemeClr>
                        </a:solidFill>
                        <a:latin typeface="B Nazanin"/>
                        <a:ea typeface="+mn-ea"/>
                        <a:cs typeface="+mn-cs"/>
                      </a:endParaRPr>
                    </a:p>
                  </a:txBody>
                  <a:tcPr marL="6237" marR="6237" marT="6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1" eaLnBrk="1" fontAlgn="ctr" latinLnBrk="0" hangingPunct="1"/>
                      <a:r>
                        <a:rPr lang="fa-IR" sz="1050" b="1" i="0" u="none" strike="noStrike" kern="1200" dirty="0">
                          <a:solidFill>
                            <a:schemeClr val="tx1">
                              <a:lumMod val="85000"/>
                              <a:lumOff val="15000"/>
                            </a:schemeClr>
                          </a:solidFill>
                          <a:latin typeface="B Nazanin"/>
                          <a:ea typeface="+mn-ea"/>
                          <a:cs typeface="B Titr" pitchFamily="2" charset="-78"/>
                        </a:rPr>
                        <a:t>نقليه</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ctr" latinLnBrk="0" hangingPunct="1"/>
                      <a:r>
                        <a:rPr lang="en-US" sz="1600" b="1" i="0" u="none" strike="noStrike" kern="1200" dirty="0" smtClean="0">
                          <a:solidFill>
                            <a:schemeClr val="tx1">
                              <a:lumMod val="85000"/>
                              <a:lumOff val="15000"/>
                            </a:schemeClr>
                          </a:solidFill>
                          <a:latin typeface="B Nazanin"/>
                          <a:ea typeface="+mn-ea"/>
                          <a:cs typeface="+mn-cs"/>
                        </a:rPr>
                        <a:t>50,000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600" b="1" i="0" u="none" strike="noStrike" dirty="0" smtClean="0">
                          <a:solidFill>
                            <a:schemeClr val="tx1">
                              <a:lumMod val="85000"/>
                              <a:lumOff val="15000"/>
                            </a:schemeClr>
                          </a:solidFill>
                          <a:latin typeface="B Nazanin"/>
                        </a:rPr>
                        <a:t>15,000 </a:t>
                      </a:r>
                      <a:endParaRPr lang="en-US" sz="1600" b="1" i="0" u="none" strike="noStrike" dirty="0">
                        <a:solidFill>
                          <a:schemeClr val="tx1">
                            <a:lumMod val="85000"/>
                            <a:lumOff val="15000"/>
                          </a:schemeClr>
                        </a:solidFill>
                        <a:latin typeface="B Nazani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600" b="1" i="0" u="none" strike="noStrike">
                          <a:solidFill>
                            <a:schemeClr val="tx1">
                              <a:lumMod val="85000"/>
                              <a:lumOff val="15000"/>
                            </a:schemeClr>
                          </a:solidFill>
                          <a:latin typeface="B Nazanin"/>
                        </a:rPr>
                        <a:t>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600" b="1" i="0" u="none" strike="noStrike" dirty="0" smtClean="0">
                          <a:solidFill>
                            <a:schemeClr val="tx1">
                              <a:lumMod val="85000"/>
                              <a:lumOff val="15000"/>
                            </a:schemeClr>
                          </a:solidFill>
                          <a:latin typeface="B Nazanin"/>
                        </a:rPr>
                        <a:t>89,760</a:t>
                      </a:r>
                      <a:endParaRPr lang="en-US" sz="1600" b="1" i="0" u="none" strike="noStrike" dirty="0">
                        <a:solidFill>
                          <a:schemeClr val="tx1">
                            <a:lumMod val="85000"/>
                            <a:lumOff val="15000"/>
                          </a:schemeClr>
                        </a:solidFill>
                        <a:latin typeface="B Nazani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600" b="1" i="0" u="none" strike="noStrike" dirty="0" smtClean="0">
                          <a:solidFill>
                            <a:schemeClr val="tx1">
                              <a:lumMod val="85000"/>
                              <a:lumOff val="15000"/>
                            </a:schemeClr>
                          </a:solidFill>
                          <a:latin typeface="B Nazanin"/>
                        </a:rPr>
                        <a:t>-</a:t>
                      </a:r>
                      <a:endParaRPr lang="en-US" sz="1600" b="1" i="0" u="none" strike="noStrike" dirty="0">
                        <a:solidFill>
                          <a:schemeClr val="tx1">
                            <a:lumMod val="85000"/>
                            <a:lumOff val="15000"/>
                          </a:schemeClr>
                        </a:solidFill>
                        <a:latin typeface="B Nazani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4"/>
                  </a:ext>
                </a:extLst>
              </a:tr>
              <a:tr h="309563">
                <a:tc gridSpan="2">
                  <a:txBody>
                    <a:bodyPr/>
                    <a:lstStyle/>
                    <a:p>
                      <a:pPr algn="ctr" rtl="1" fontAlgn="ctr"/>
                      <a:r>
                        <a:rPr lang="fa-IR" sz="1200" b="1" i="0" u="none" strike="noStrike" dirty="0">
                          <a:solidFill>
                            <a:schemeClr val="tx1">
                              <a:lumMod val="85000"/>
                              <a:lumOff val="15000"/>
                            </a:schemeClr>
                          </a:solidFill>
                          <a:latin typeface="B Nazanin"/>
                          <a:cs typeface="B Titr" pitchFamily="2" charset="-78"/>
                        </a:rPr>
                        <a:t>مجموع</a:t>
                      </a:r>
                    </a:p>
                  </a:txBody>
                  <a:tcPr marL="6237" marR="6237" marT="62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hMerge="1">
                  <a:txBody>
                    <a:bodyPr/>
                    <a:lstStyle/>
                    <a:p>
                      <a:endParaRPr lang="en-US"/>
                    </a:p>
                  </a:txBody>
                  <a:tcPr/>
                </a:tc>
                <a:tc>
                  <a:txBody>
                    <a:bodyPr/>
                    <a:lstStyle/>
                    <a:p>
                      <a:pPr algn="ctr" rtl="0" fontAlgn="ctr"/>
                      <a:r>
                        <a:rPr lang="en-US" sz="1400" b="1" i="0" u="none" strike="noStrike" dirty="0">
                          <a:solidFill>
                            <a:schemeClr val="tx1">
                              <a:lumMod val="85000"/>
                              <a:lumOff val="15000"/>
                            </a:schemeClr>
                          </a:solidFill>
                          <a:latin typeface="B Nazanin"/>
                        </a:rPr>
                        <a:t>1,434,870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rtl="0" fontAlgn="ctr"/>
                      <a:r>
                        <a:rPr lang="en-US" sz="1400" b="1" i="0" u="none" strike="noStrike" dirty="0">
                          <a:solidFill>
                            <a:schemeClr val="tx1">
                              <a:lumMod val="85000"/>
                              <a:lumOff val="15000"/>
                            </a:schemeClr>
                          </a:solidFill>
                          <a:latin typeface="B Nazanin"/>
                        </a:rPr>
                        <a:t>837,584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rtl="0" fontAlgn="ctr"/>
                      <a:r>
                        <a:rPr lang="en-US" sz="1400" b="1" i="0" u="none" strike="noStrike" dirty="0">
                          <a:solidFill>
                            <a:schemeClr val="tx1">
                              <a:lumMod val="85000"/>
                              <a:lumOff val="15000"/>
                            </a:schemeClr>
                          </a:solidFill>
                          <a:latin typeface="B Nazanin"/>
                        </a:rPr>
                        <a:t>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rtl="0" fontAlgn="ctr"/>
                      <a:r>
                        <a:rPr lang="en-US" sz="1400" b="1" i="0" u="none" strike="noStrike" dirty="0" smtClean="0">
                          <a:solidFill>
                            <a:schemeClr val="tx1">
                              <a:lumMod val="85000"/>
                              <a:lumOff val="15000"/>
                            </a:schemeClr>
                          </a:solidFill>
                          <a:latin typeface="B Nazanin"/>
                        </a:rPr>
                        <a:t>795,933</a:t>
                      </a:r>
                      <a:endParaRPr lang="en-US" sz="1400" b="1" i="0" u="none" strike="noStrike" dirty="0">
                        <a:solidFill>
                          <a:schemeClr val="tx1">
                            <a:lumMod val="85000"/>
                            <a:lumOff val="15000"/>
                          </a:schemeClr>
                        </a:solidFill>
                        <a:latin typeface="B Nazani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rtl="0" fontAlgn="ctr"/>
                      <a:r>
                        <a:rPr lang="en-US" sz="1400" b="1" i="0" u="none" strike="noStrike" dirty="0" smtClean="0">
                          <a:solidFill>
                            <a:schemeClr val="tx1">
                              <a:lumMod val="85000"/>
                              <a:lumOff val="15000"/>
                            </a:schemeClr>
                          </a:solidFill>
                          <a:latin typeface="B Nazanin"/>
                        </a:rPr>
                        <a:t>2,307,672</a:t>
                      </a:r>
                      <a:endParaRPr lang="en-US" sz="1400" b="1" i="0" u="none" strike="noStrike" dirty="0">
                        <a:solidFill>
                          <a:schemeClr val="tx1">
                            <a:lumMod val="85000"/>
                            <a:lumOff val="15000"/>
                          </a:schemeClr>
                        </a:solidFill>
                        <a:latin typeface="B Nazani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15"/>
                  </a:ext>
                </a:extLst>
              </a:tr>
            </a:tbl>
          </a:graphicData>
        </a:graphic>
      </p:graphicFrame>
      <p:sp>
        <p:nvSpPr>
          <p:cNvPr id="6" name="Title 1"/>
          <p:cNvSpPr>
            <a:spLocks noGrp="1"/>
          </p:cNvSpPr>
          <p:nvPr>
            <p:ph type="title"/>
          </p:nvPr>
        </p:nvSpPr>
        <p:spPr>
          <a:xfrm>
            <a:off x="457200" y="0"/>
            <a:ext cx="8229600" cy="1143000"/>
          </a:xfrm>
        </p:spPr>
        <p:txBody>
          <a:bodyPr>
            <a:normAutofit/>
          </a:bodyPr>
          <a:lstStyle/>
          <a:p>
            <a:pPr rtl="1"/>
            <a:r>
              <a:rPr lang="fa-IR" sz="3200" dirty="0" smtClean="0">
                <a:solidFill>
                  <a:schemeClr val="bg1">
                    <a:lumMod val="50000"/>
                  </a:schemeClr>
                </a:solidFill>
                <a:cs typeface="B Titr" pitchFamily="2" charset="-78"/>
              </a:rPr>
              <a:t> </a:t>
            </a:r>
            <a:r>
              <a:rPr lang="fa-IR" altLang="en-US" sz="2800" dirty="0" smtClean="0">
                <a:solidFill>
                  <a:schemeClr val="bg1">
                    <a:lumMod val="50000"/>
                  </a:schemeClr>
                </a:solidFill>
                <a:latin typeface="Lato"/>
                <a:ea typeface="Lato"/>
                <a:cs typeface="B Titr" panose="00000700000000000000" pitchFamily="2" charset="-78"/>
                <a:sym typeface="Lato"/>
              </a:rPr>
              <a:t>میزان جذب اعتبار در 8 ماه سال 97 و پیش بینی سال 98</a:t>
            </a:r>
            <a:endParaRPr lang="en-US" altLang="en-US" sz="2800" dirty="0">
              <a:solidFill>
                <a:schemeClr val="bg1">
                  <a:lumMod val="50000"/>
                </a:schemeClr>
              </a:solidFill>
              <a:latin typeface="Lato"/>
              <a:ea typeface="Lato"/>
              <a:cs typeface="B Titr" panose="00000700000000000000" pitchFamily="2" charset="-78"/>
              <a:sym typeface="Lato"/>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pPr/>
              <a:t>9</a:t>
            </a:fld>
            <a:endParaRPr lang="en-US"/>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06.jpg"/>
          <p:cNvPicPr>
            <a:picLocks noChangeAspect="1"/>
          </p:cNvPicPr>
          <p:nvPr/>
        </p:nvPicPr>
        <p:blipFill>
          <a:blip r:embed="rId2" cstate="print">
            <a:grayscl/>
          </a:blip>
          <a:stretch>
            <a:fillRect/>
          </a:stretch>
        </p:blipFill>
        <p:spPr>
          <a:xfrm flipV="1">
            <a:off x="0" y="0"/>
            <a:ext cx="9144000" cy="6858000"/>
          </a:xfrm>
          <a:prstGeom prst="rect">
            <a:avLst/>
          </a:prstGeom>
        </p:spPr>
      </p:pic>
      <p:sp>
        <p:nvSpPr>
          <p:cNvPr id="38" name="Title 1"/>
          <p:cNvSpPr>
            <a:spLocks noGrp="1"/>
          </p:cNvSpPr>
          <p:nvPr>
            <p:ph type="title"/>
          </p:nvPr>
        </p:nvSpPr>
        <p:spPr>
          <a:xfrm>
            <a:off x="500034" y="142852"/>
            <a:ext cx="8229600" cy="796908"/>
          </a:xfrm>
        </p:spPr>
        <p:txBody>
          <a:bodyPr>
            <a:normAutofit/>
          </a:bodyPr>
          <a:lstStyle/>
          <a:p>
            <a:pPr algn="r"/>
            <a:r>
              <a:rPr lang="fa-IR" sz="2000" dirty="0" smtClean="0">
                <a:solidFill>
                  <a:schemeClr val="accent2">
                    <a:lumMod val="75000"/>
                  </a:schemeClr>
                </a:solidFill>
                <a:effectLst>
                  <a:outerShdw blurRad="38100" dist="38100" dir="2700000" algn="tl">
                    <a:srgbClr val="000000">
                      <a:alpha val="43137"/>
                    </a:srgbClr>
                  </a:outerShdw>
                </a:effectLst>
                <a:cs typeface="B Titr" pitchFamily="2" charset="-78"/>
              </a:rPr>
              <a:t>خلاصه وضعیت اعتبارات کالا وخدمات طبق اظهارنامه مالیاتی سالهای 92لغایت 31/06/97 </a:t>
            </a:r>
            <a:endParaRPr lang="en-US" sz="2000" dirty="0">
              <a:solidFill>
                <a:schemeClr val="accent2">
                  <a:lumMod val="75000"/>
                </a:schemeClr>
              </a:solidFill>
              <a:effectLst>
                <a:outerShdw blurRad="38100" dist="38100" dir="2700000" algn="tl">
                  <a:srgbClr val="000000">
                    <a:alpha val="43137"/>
                  </a:srgbClr>
                </a:outerShdw>
              </a:effectLst>
              <a:cs typeface="B Titr" pitchFamily="2" charset="-78"/>
            </a:endParaRPr>
          </a:p>
        </p:txBody>
      </p:sp>
      <p:sp>
        <p:nvSpPr>
          <p:cNvPr id="39" name="Rounded Rectangle 38"/>
          <p:cNvSpPr/>
          <p:nvPr/>
        </p:nvSpPr>
        <p:spPr>
          <a:xfrm>
            <a:off x="1357290" y="857232"/>
            <a:ext cx="7632000" cy="142876"/>
          </a:xfrm>
          <a:prstGeom prst="roundRect">
            <a:avLst/>
          </a:prstGeom>
          <a:gradFill flip="none" rotWithShape="1">
            <a:gsLst>
              <a:gs pos="100000">
                <a:schemeClr val="accent2">
                  <a:lumMod val="20000"/>
                  <a:lumOff val="80000"/>
                  <a:alpha val="0"/>
                </a:schemeClr>
              </a:gs>
              <a:gs pos="100000">
                <a:schemeClr val="bg1">
                  <a:lumMod val="85000"/>
                </a:schemeClr>
              </a:gs>
              <a:gs pos="81000">
                <a:schemeClr val="accent2">
                  <a:lumMod val="40000"/>
                  <a:lumOff val="60000"/>
                </a:schemeClr>
              </a:gs>
              <a:gs pos="60000">
                <a:schemeClr val="accent2">
                  <a:lumMod val="60000"/>
                  <a:lumOff val="40000"/>
                </a:schemeClr>
              </a:gs>
              <a:gs pos="32000">
                <a:schemeClr val="accent2">
                  <a:lumMod val="75000"/>
                </a:schemeClr>
              </a:gs>
            </a:gsLst>
            <a:path path="circle">
              <a:fillToRect l="100000" t="100000"/>
            </a:path>
            <a:tileRect r="-100000" b="-100000"/>
          </a:gradFill>
          <a:ln>
            <a:noFill/>
          </a:ln>
          <a:effectLst>
            <a:outerShdw blurRad="149987" dist="250190" dir="8460000" algn="ctr">
              <a:srgbClr val="000000">
                <a:alpha val="28000"/>
              </a:srgbClr>
            </a:outerShdw>
          </a:effectLst>
        </p:spPr>
        <p:style>
          <a:lnRef idx="1">
            <a:schemeClr val="dk1"/>
          </a:lnRef>
          <a:fillRef idx="2">
            <a:schemeClr val="dk1"/>
          </a:fillRef>
          <a:effectRef idx="1">
            <a:schemeClr val="dk1"/>
          </a:effectRef>
          <a:fontRef idx="minor">
            <a:schemeClr val="dk1"/>
          </a:fontRef>
        </p:style>
        <p:txBody>
          <a:bodyPr rtlCol="0" anchor="ctr"/>
          <a:lstStyle/>
          <a:p>
            <a:r>
              <a:rPr lang="fa-IR" sz="2400" dirty="0" smtClean="0">
                <a:solidFill>
                  <a:schemeClr val="bg1"/>
                </a:solidFill>
                <a:cs typeface="B Titr" pitchFamily="2" charset="-78"/>
              </a:rPr>
              <a:t>  </a:t>
            </a:r>
            <a:endParaRPr lang="en-US" sz="2400" dirty="0">
              <a:solidFill>
                <a:schemeClr val="bg1"/>
              </a:solidFill>
              <a:cs typeface="B Titr" pitchFamily="2" charset="-78"/>
            </a:endParaRPr>
          </a:p>
        </p:txBody>
      </p:sp>
      <p:graphicFrame>
        <p:nvGraphicFramePr>
          <p:cNvPr id="6" name="Table 5"/>
          <p:cNvGraphicFramePr>
            <a:graphicFrameLocks noGrp="1"/>
          </p:cNvGraphicFramePr>
          <p:nvPr/>
        </p:nvGraphicFramePr>
        <p:xfrm>
          <a:off x="213416" y="1142986"/>
          <a:ext cx="8787740" cy="5000655"/>
        </p:xfrm>
        <a:graphic>
          <a:graphicData uri="http://schemas.openxmlformats.org/drawingml/2006/table">
            <a:tbl>
              <a:tblPr rtl="1"/>
              <a:tblGrid>
                <a:gridCol w="815276">
                  <a:extLst>
                    <a:ext uri="{9D8B030D-6E8A-4147-A177-3AD203B41FA5}">
                      <a16:colId xmlns:a16="http://schemas.microsoft.com/office/drawing/2014/main" val="20000"/>
                    </a:ext>
                  </a:extLst>
                </a:gridCol>
                <a:gridCol w="1992899">
                  <a:extLst>
                    <a:ext uri="{9D8B030D-6E8A-4147-A177-3AD203B41FA5}">
                      <a16:colId xmlns:a16="http://schemas.microsoft.com/office/drawing/2014/main" val="20001"/>
                    </a:ext>
                  </a:extLst>
                </a:gridCol>
                <a:gridCol w="1992899">
                  <a:extLst>
                    <a:ext uri="{9D8B030D-6E8A-4147-A177-3AD203B41FA5}">
                      <a16:colId xmlns:a16="http://schemas.microsoft.com/office/drawing/2014/main" val="20002"/>
                    </a:ext>
                  </a:extLst>
                </a:gridCol>
                <a:gridCol w="1992899">
                  <a:extLst>
                    <a:ext uri="{9D8B030D-6E8A-4147-A177-3AD203B41FA5}">
                      <a16:colId xmlns:a16="http://schemas.microsoft.com/office/drawing/2014/main" val="20003"/>
                    </a:ext>
                  </a:extLst>
                </a:gridCol>
                <a:gridCol w="1993767">
                  <a:extLst>
                    <a:ext uri="{9D8B030D-6E8A-4147-A177-3AD203B41FA5}">
                      <a16:colId xmlns:a16="http://schemas.microsoft.com/office/drawing/2014/main" val="20004"/>
                    </a:ext>
                  </a:extLst>
                </a:gridCol>
              </a:tblGrid>
              <a:tr h="303068">
                <a:tc>
                  <a:txBody>
                    <a:bodyPr/>
                    <a:lstStyle/>
                    <a:p>
                      <a:pPr algn="l" rtl="0" fontAlgn="b"/>
                      <a:endParaRPr lang="en-US" sz="1800" b="1" i="0" u="none" strike="noStrike" dirty="0">
                        <a:latin typeface="Arial"/>
                      </a:endParaRPr>
                    </a:p>
                  </a:txBody>
                  <a:tcPr marL="9525" marR="9525" marT="9525"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rtl="0" fontAlgn="b"/>
                      <a:endParaRPr lang="en-US" sz="1800" b="1" i="0" u="none" strike="noStrike" dirty="0">
                        <a:latin typeface="Arial"/>
                      </a:endParaRPr>
                    </a:p>
                  </a:txBody>
                  <a:tcPr marL="9525" marR="9525" marT="9525"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rtl="0" fontAlgn="b"/>
                      <a:endParaRPr lang="en-US" sz="1800" b="1" i="0" u="none" strike="noStrike" dirty="0">
                        <a:latin typeface="Arial"/>
                      </a:endParaRPr>
                    </a:p>
                  </a:txBody>
                  <a:tcPr marL="9525" marR="9525" marT="9525" marB="0" anchor="b">
                    <a:lnL>
                      <a:noFill/>
                    </a:lnL>
                    <a:lnR>
                      <a:noFill/>
                    </a:lnR>
                    <a:lnT>
                      <a:noFill/>
                    </a:lnT>
                    <a:lnB w="25400" cap="flat" cmpd="dbl" algn="ctr">
                      <a:solidFill>
                        <a:srgbClr val="000000"/>
                      </a:solidFill>
                      <a:prstDash val="solid"/>
                      <a:round/>
                      <a:headEnd type="none" w="med" len="med"/>
                      <a:tailEnd type="none" w="med" len="med"/>
                    </a:lnB>
                  </a:tcPr>
                </a:tc>
                <a:tc gridSpan="2">
                  <a:txBody>
                    <a:bodyPr/>
                    <a:lstStyle/>
                    <a:p>
                      <a:pPr algn="l" rtl="1" fontAlgn="b"/>
                      <a:r>
                        <a:rPr lang="fa-IR" sz="1800" b="1" i="0" u="none" strike="noStrike" dirty="0">
                          <a:latin typeface="Arial"/>
                        </a:rPr>
                        <a:t>ارقام به میلیون ریال</a:t>
                      </a:r>
                    </a:p>
                  </a:txBody>
                  <a:tcPr marL="9525" marR="9525" marT="9525" marB="0" anchor="b">
                    <a:lnL>
                      <a:noFill/>
                    </a:lnL>
                    <a:lnT>
                      <a:noFill/>
                    </a:lnT>
                    <a:lnB w="25400" cap="flat" cmpd="dbl"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0"/>
                  </a:ext>
                </a:extLst>
              </a:tr>
              <a:tr h="594686">
                <a:tc>
                  <a:txBody>
                    <a:bodyPr/>
                    <a:lstStyle/>
                    <a:p>
                      <a:pPr algn="ctr" rtl="1" fontAlgn="ctr"/>
                      <a:r>
                        <a:rPr lang="fa-IR" sz="1800" b="1" i="0" u="none" strike="noStrike">
                          <a:latin typeface="Arial"/>
                        </a:rPr>
                        <a:t>ردیف</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fa-IR" sz="1800" b="1" i="0" u="none" strike="noStrike">
                          <a:latin typeface="Arial"/>
                        </a:rPr>
                        <a:t>سال</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fa-IR" sz="1800" b="1" i="0" u="none" strike="noStrike">
                          <a:latin typeface="Arial"/>
                        </a:rPr>
                        <a:t>مبلغ اعتبار</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fa-IR" sz="1800" b="1" i="0" u="none" strike="noStrike" dirty="0">
                          <a:latin typeface="Arial"/>
                        </a:rPr>
                        <a:t>پرداخت شده</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fa-IR" sz="1800" b="1" i="0" u="none" strike="noStrike" dirty="0">
                          <a:latin typeface="Arial"/>
                        </a:rPr>
                        <a:t>پرداخت نشده</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61649">
                <a:tc>
                  <a:txBody>
                    <a:bodyPr/>
                    <a:lstStyle/>
                    <a:p>
                      <a:pPr algn="ctr" rtl="0" fontAlgn="ctr"/>
                      <a:r>
                        <a:rPr lang="en-US" sz="1800" b="1" i="0" u="none" strike="noStrike">
                          <a:latin typeface="Arial"/>
                        </a:rPr>
                        <a:t>1</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800" b="1" i="0" u="none" strike="noStrike">
                          <a:latin typeface="Arial"/>
                        </a:rPr>
                        <a:t>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800" b="1" i="0" u="none" strike="noStrike">
                          <a:latin typeface="Arial"/>
                        </a:rPr>
                        <a:t>64,115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800" b="1" i="0" u="none" strike="noStrike" dirty="0">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800" b="1" i="0" u="none" strike="noStrike">
                          <a:latin typeface="Arial"/>
                        </a:rPr>
                        <a:t>64,115</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61649">
                <a:tc>
                  <a:txBody>
                    <a:bodyPr/>
                    <a:lstStyle/>
                    <a:p>
                      <a:pPr algn="ctr" rtl="0" fontAlgn="ctr"/>
                      <a:r>
                        <a:rPr lang="en-US" sz="1800" b="1" i="0" u="none" strike="noStrike">
                          <a:latin typeface="Arial"/>
                        </a:rPr>
                        <a:t>2</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800" b="1" i="0" u="none" strike="noStrike">
                          <a:latin typeface="Arial"/>
                        </a:rPr>
                        <a:t>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800" b="1" i="0" u="none" strike="noStrike">
                          <a:latin typeface="Arial"/>
                        </a:rPr>
                        <a:t>86,537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800" b="1" i="0" u="none" strike="noStrike" dirty="0">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800" b="1" i="0" u="none" strike="noStrike" dirty="0">
                          <a:latin typeface="Arial"/>
                        </a:rPr>
                        <a:t>86,537</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61649">
                <a:tc>
                  <a:txBody>
                    <a:bodyPr/>
                    <a:lstStyle/>
                    <a:p>
                      <a:pPr algn="ctr" rtl="0" fontAlgn="ctr"/>
                      <a:r>
                        <a:rPr lang="en-US" sz="1800" b="1" i="0" u="none" strike="noStrike">
                          <a:latin typeface="Arial"/>
                        </a:rPr>
                        <a:t>3</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800" b="1" i="0" u="none" strike="noStrike">
                          <a:latin typeface="Arial"/>
                        </a:rPr>
                        <a:t>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800" b="1" i="0" u="none" strike="noStrike">
                          <a:latin typeface="Arial"/>
                        </a:rPr>
                        <a:t>97,982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800" b="1" i="0" u="none" strike="noStrike" dirty="0">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800" b="1" i="0" u="none" strike="noStrike" dirty="0">
                          <a:latin typeface="Arial"/>
                        </a:rPr>
                        <a:t>97,982</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61649">
                <a:tc>
                  <a:txBody>
                    <a:bodyPr/>
                    <a:lstStyle/>
                    <a:p>
                      <a:pPr algn="ctr" rtl="0" fontAlgn="ctr"/>
                      <a:r>
                        <a:rPr lang="en-US" sz="1800" b="1" i="0" u="none" strike="noStrike">
                          <a:latin typeface="Arial"/>
                        </a:rPr>
                        <a:t>4</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800" b="1" i="0" u="none" strike="noStrike">
                          <a:latin typeface="Arial"/>
                        </a:rPr>
                        <a:t>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800" b="1" i="0" u="none" strike="noStrike" dirty="0">
                          <a:latin typeface="Arial"/>
                        </a:rPr>
                        <a:t>113,073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800" b="1" i="0" u="none" strike="noStrike">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800" b="1" i="0" u="none" strike="noStrike" dirty="0">
                          <a:latin typeface="Arial"/>
                        </a:rPr>
                        <a:t>113,073</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61649">
                <a:tc>
                  <a:txBody>
                    <a:bodyPr/>
                    <a:lstStyle/>
                    <a:p>
                      <a:pPr algn="ctr" rtl="0" fontAlgn="ctr"/>
                      <a:r>
                        <a:rPr lang="en-US" sz="1800" b="1" i="0" u="none" strike="noStrike">
                          <a:latin typeface="Arial"/>
                        </a:rPr>
                        <a:t>5</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800" b="1" i="0" u="none" strike="noStrike">
                          <a:latin typeface="Arial"/>
                        </a:rPr>
                        <a:t>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800" b="1" i="0" u="none" strike="noStrike">
                          <a:latin typeface="Arial"/>
                        </a:rPr>
                        <a:t>134,846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800" b="1" i="0" u="none" strike="noStrike">
                          <a:latin typeface="Arial"/>
                        </a:rPr>
                        <a:t>32,252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800" b="1" i="0" u="none" strike="noStrike" dirty="0">
                          <a:latin typeface="Arial"/>
                        </a:rPr>
                        <a:t>102,594</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699970">
                <a:tc>
                  <a:txBody>
                    <a:bodyPr/>
                    <a:lstStyle/>
                    <a:p>
                      <a:pPr algn="ctr" rtl="0" fontAlgn="ctr"/>
                      <a:r>
                        <a:rPr lang="en-US" sz="1800" b="1" i="0" u="none" strike="noStrike">
                          <a:latin typeface="Arial"/>
                        </a:rPr>
                        <a:t>6</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fa-IR" sz="1800" b="1" i="0" u="none" strike="noStrike">
                          <a:latin typeface="Arial"/>
                        </a:rPr>
                        <a:t>دوره بهاروتابستان1397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800" b="1" i="0" u="none" strike="noStrike">
                          <a:latin typeface="Arial"/>
                        </a:rPr>
                        <a:t>55,301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800" b="1" i="0" u="none" strike="noStrike">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800" b="1" i="0" u="none" strike="noStrike" dirty="0">
                          <a:latin typeface="Arial"/>
                        </a:rPr>
                        <a:t>55,301</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594686">
                <a:tc gridSpan="2">
                  <a:txBody>
                    <a:bodyPr/>
                    <a:lstStyle/>
                    <a:p>
                      <a:pPr algn="ctr" rtl="1" fontAlgn="ctr"/>
                      <a:r>
                        <a:rPr lang="fa-IR" sz="1800" b="1" i="0" u="none" strike="noStrike">
                          <a:latin typeface="Arial"/>
                        </a:rPr>
                        <a:t>جمع</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rtl="0" fontAlgn="ctr"/>
                      <a:r>
                        <a:rPr lang="en-US" sz="1800" b="1" i="0" u="none" strike="noStrike">
                          <a:latin typeface="Arial"/>
                        </a:rPr>
                        <a:t>551,854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rtl="0" fontAlgn="ctr"/>
                      <a:r>
                        <a:rPr lang="en-US" sz="1800" b="1" i="0" u="none" strike="noStrike">
                          <a:latin typeface="Arial"/>
                        </a:rPr>
                        <a:t>32,252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rtl="0" fontAlgn="ctr"/>
                      <a:r>
                        <a:rPr lang="en-US" sz="1800" b="1" i="0" u="none" strike="noStrike" dirty="0">
                          <a:latin typeface="Arial"/>
                        </a:rPr>
                        <a:t>519,602</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56572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strips(downLeft)">
                                      <p:cBhvr>
                                        <p:cTn id="7" dur="500"/>
                                        <p:tgtEl>
                                          <p:spTgt spid="3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7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06.jpg"/>
          <p:cNvPicPr>
            <a:picLocks noChangeAspect="1"/>
          </p:cNvPicPr>
          <p:nvPr/>
        </p:nvPicPr>
        <p:blipFill>
          <a:blip r:embed="rId2" cstate="print">
            <a:grayscl/>
          </a:blip>
          <a:stretch>
            <a:fillRect/>
          </a:stretch>
        </p:blipFill>
        <p:spPr>
          <a:xfrm flipV="1">
            <a:off x="0" y="0"/>
            <a:ext cx="9144000" cy="6858000"/>
          </a:xfrm>
          <a:prstGeom prst="rect">
            <a:avLst/>
          </a:prstGeom>
        </p:spPr>
      </p:pic>
      <p:sp>
        <p:nvSpPr>
          <p:cNvPr id="38" name="Title 1"/>
          <p:cNvSpPr>
            <a:spLocks noGrp="1"/>
          </p:cNvSpPr>
          <p:nvPr>
            <p:ph type="title"/>
          </p:nvPr>
        </p:nvSpPr>
        <p:spPr>
          <a:xfrm>
            <a:off x="500034" y="142852"/>
            <a:ext cx="8229600" cy="796908"/>
          </a:xfrm>
        </p:spPr>
        <p:txBody>
          <a:bodyPr>
            <a:normAutofit/>
          </a:bodyPr>
          <a:lstStyle/>
          <a:p>
            <a:pPr algn="r"/>
            <a:r>
              <a:rPr lang="fa-IR" sz="2600" dirty="0" smtClean="0">
                <a:solidFill>
                  <a:schemeClr val="accent2">
                    <a:lumMod val="75000"/>
                  </a:schemeClr>
                </a:solidFill>
                <a:effectLst>
                  <a:outerShdw blurRad="38100" dist="38100" dir="2700000" algn="tl">
                    <a:srgbClr val="000000">
                      <a:alpha val="43137"/>
                    </a:srgbClr>
                  </a:outerShdw>
                </a:effectLst>
                <a:cs typeface="B Titr" pitchFamily="2" charset="-78"/>
              </a:rPr>
              <a:t>مانده بدهی برق مصرفی مشترکین عمده شرکت تاتاریخ 97/08/30</a:t>
            </a:r>
            <a:endParaRPr lang="en-US" sz="2600" dirty="0">
              <a:solidFill>
                <a:schemeClr val="accent2">
                  <a:lumMod val="75000"/>
                </a:schemeClr>
              </a:solidFill>
              <a:effectLst>
                <a:outerShdw blurRad="38100" dist="38100" dir="2700000" algn="tl">
                  <a:srgbClr val="000000">
                    <a:alpha val="43137"/>
                  </a:srgbClr>
                </a:outerShdw>
              </a:effectLst>
              <a:cs typeface="B Titr" pitchFamily="2" charset="-78"/>
            </a:endParaRPr>
          </a:p>
        </p:txBody>
      </p:sp>
      <p:sp>
        <p:nvSpPr>
          <p:cNvPr id="39" name="Rounded Rectangle 38"/>
          <p:cNvSpPr/>
          <p:nvPr/>
        </p:nvSpPr>
        <p:spPr>
          <a:xfrm>
            <a:off x="1357290" y="857232"/>
            <a:ext cx="7632000" cy="142876"/>
          </a:xfrm>
          <a:prstGeom prst="roundRect">
            <a:avLst/>
          </a:prstGeom>
          <a:gradFill flip="none" rotWithShape="1">
            <a:gsLst>
              <a:gs pos="100000">
                <a:schemeClr val="accent2">
                  <a:lumMod val="20000"/>
                  <a:lumOff val="80000"/>
                  <a:alpha val="0"/>
                </a:schemeClr>
              </a:gs>
              <a:gs pos="100000">
                <a:schemeClr val="bg1">
                  <a:lumMod val="85000"/>
                </a:schemeClr>
              </a:gs>
              <a:gs pos="81000">
                <a:schemeClr val="accent2">
                  <a:lumMod val="40000"/>
                  <a:lumOff val="60000"/>
                </a:schemeClr>
              </a:gs>
              <a:gs pos="60000">
                <a:schemeClr val="accent2">
                  <a:lumMod val="60000"/>
                  <a:lumOff val="40000"/>
                </a:schemeClr>
              </a:gs>
              <a:gs pos="32000">
                <a:schemeClr val="accent2">
                  <a:lumMod val="75000"/>
                </a:schemeClr>
              </a:gs>
            </a:gsLst>
            <a:path path="circle">
              <a:fillToRect l="100000" t="100000"/>
            </a:path>
            <a:tileRect r="-100000" b="-100000"/>
          </a:gradFill>
          <a:ln>
            <a:noFill/>
          </a:ln>
          <a:effectLst>
            <a:outerShdw blurRad="149987" dist="250190" dir="8460000" algn="ctr">
              <a:srgbClr val="000000">
                <a:alpha val="28000"/>
              </a:srgbClr>
            </a:outerShdw>
          </a:effectLst>
        </p:spPr>
        <p:style>
          <a:lnRef idx="1">
            <a:schemeClr val="dk1"/>
          </a:lnRef>
          <a:fillRef idx="2">
            <a:schemeClr val="dk1"/>
          </a:fillRef>
          <a:effectRef idx="1">
            <a:schemeClr val="dk1"/>
          </a:effectRef>
          <a:fontRef idx="minor">
            <a:schemeClr val="dk1"/>
          </a:fontRef>
        </p:style>
        <p:txBody>
          <a:bodyPr rtlCol="0" anchor="ctr"/>
          <a:lstStyle/>
          <a:p>
            <a:r>
              <a:rPr lang="fa-IR" sz="2400" dirty="0" smtClean="0">
                <a:solidFill>
                  <a:schemeClr val="bg1"/>
                </a:solidFill>
                <a:cs typeface="B Titr" pitchFamily="2" charset="-78"/>
              </a:rPr>
              <a:t>  </a:t>
            </a:r>
            <a:endParaRPr lang="en-US" sz="2400" dirty="0">
              <a:solidFill>
                <a:schemeClr val="bg1"/>
              </a:solidFill>
              <a:cs typeface="B Titr" pitchFamily="2" charset="-78"/>
            </a:endParaRPr>
          </a:p>
        </p:txBody>
      </p:sp>
      <p:graphicFrame>
        <p:nvGraphicFramePr>
          <p:cNvPr id="5" name="Table 4"/>
          <p:cNvGraphicFramePr>
            <a:graphicFrameLocks noGrp="1"/>
          </p:cNvGraphicFramePr>
          <p:nvPr/>
        </p:nvGraphicFramePr>
        <p:xfrm>
          <a:off x="214283" y="1071552"/>
          <a:ext cx="8786873" cy="5482336"/>
        </p:xfrm>
        <a:graphic>
          <a:graphicData uri="http://schemas.openxmlformats.org/drawingml/2006/table">
            <a:tbl>
              <a:tblPr rtl="1"/>
              <a:tblGrid>
                <a:gridCol w="671570">
                  <a:extLst>
                    <a:ext uri="{9D8B030D-6E8A-4147-A177-3AD203B41FA5}">
                      <a16:colId xmlns:a16="http://schemas.microsoft.com/office/drawing/2014/main" val="20000"/>
                    </a:ext>
                  </a:extLst>
                </a:gridCol>
                <a:gridCol w="2714606">
                  <a:extLst>
                    <a:ext uri="{9D8B030D-6E8A-4147-A177-3AD203B41FA5}">
                      <a16:colId xmlns:a16="http://schemas.microsoft.com/office/drawing/2014/main" val="20001"/>
                    </a:ext>
                  </a:extLst>
                </a:gridCol>
                <a:gridCol w="1045069">
                  <a:extLst>
                    <a:ext uri="{9D8B030D-6E8A-4147-A177-3AD203B41FA5}">
                      <a16:colId xmlns:a16="http://schemas.microsoft.com/office/drawing/2014/main" val="20002"/>
                    </a:ext>
                  </a:extLst>
                </a:gridCol>
                <a:gridCol w="967917">
                  <a:extLst>
                    <a:ext uri="{9D8B030D-6E8A-4147-A177-3AD203B41FA5}">
                      <a16:colId xmlns:a16="http://schemas.microsoft.com/office/drawing/2014/main" val="20003"/>
                    </a:ext>
                  </a:extLst>
                </a:gridCol>
                <a:gridCol w="967917">
                  <a:extLst>
                    <a:ext uri="{9D8B030D-6E8A-4147-A177-3AD203B41FA5}">
                      <a16:colId xmlns:a16="http://schemas.microsoft.com/office/drawing/2014/main" val="20004"/>
                    </a:ext>
                  </a:extLst>
                </a:gridCol>
                <a:gridCol w="967917">
                  <a:extLst>
                    <a:ext uri="{9D8B030D-6E8A-4147-A177-3AD203B41FA5}">
                      <a16:colId xmlns:a16="http://schemas.microsoft.com/office/drawing/2014/main" val="20005"/>
                    </a:ext>
                  </a:extLst>
                </a:gridCol>
                <a:gridCol w="1451877">
                  <a:extLst>
                    <a:ext uri="{9D8B030D-6E8A-4147-A177-3AD203B41FA5}">
                      <a16:colId xmlns:a16="http://schemas.microsoft.com/office/drawing/2014/main" val="20006"/>
                    </a:ext>
                  </a:extLst>
                </a:gridCol>
              </a:tblGrid>
              <a:tr h="142870">
                <a:tc>
                  <a:txBody>
                    <a:bodyPr/>
                    <a:lstStyle/>
                    <a:p>
                      <a:pPr algn="l" rtl="0" fontAlgn="b"/>
                      <a:endParaRPr lang="en-US" sz="1000" b="0" i="0" u="none" strike="noStrike" dirty="0">
                        <a:latin typeface="Arial"/>
                      </a:endParaRPr>
                    </a:p>
                  </a:txBody>
                  <a:tcPr marL="9525" marR="9525" marT="9525"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rtl="0" fontAlgn="b"/>
                      <a:endParaRPr lang="en-US" sz="1000" b="0" i="0" u="none" strike="noStrike">
                        <a:latin typeface="Arial"/>
                      </a:endParaRPr>
                    </a:p>
                  </a:txBody>
                  <a:tcPr marL="9525" marR="9525" marT="9525"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rtl="0" fontAlgn="b"/>
                      <a:endParaRPr lang="en-US" sz="1000" b="0" i="0" u="none" strike="noStrike">
                        <a:latin typeface="Arial"/>
                      </a:endParaRPr>
                    </a:p>
                  </a:txBody>
                  <a:tcPr marL="9525" marR="9525" marT="9525"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rtl="0" fontAlgn="b"/>
                      <a:endParaRPr lang="en-US" sz="1000" b="0" i="0" u="none" strike="noStrike">
                        <a:latin typeface="Arial"/>
                      </a:endParaRPr>
                    </a:p>
                  </a:txBody>
                  <a:tcPr marL="9525" marR="9525" marT="9525"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l" rtl="0" fontAlgn="b"/>
                      <a:endParaRPr lang="en-US" sz="1000" b="0" i="0" u="none" strike="noStrike">
                        <a:latin typeface="Arial"/>
                      </a:endParaRPr>
                    </a:p>
                  </a:txBody>
                  <a:tcPr marL="9525" marR="9525" marT="9525" marB="0" anchor="b">
                    <a:lnL>
                      <a:noFill/>
                    </a:lnL>
                    <a:lnR>
                      <a:noFill/>
                    </a:lnR>
                    <a:lnT>
                      <a:noFill/>
                    </a:lnT>
                    <a:lnB w="25400" cap="flat" cmpd="dbl" algn="ctr">
                      <a:solidFill>
                        <a:srgbClr val="000000"/>
                      </a:solidFill>
                      <a:prstDash val="solid"/>
                      <a:round/>
                      <a:headEnd type="none" w="med" len="med"/>
                      <a:tailEnd type="none" w="med" len="med"/>
                    </a:lnB>
                  </a:tcPr>
                </a:tc>
                <a:tc gridSpan="2">
                  <a:txBody>
                    <a:bodyPr/>
                    <a:lstStyle/>
                    <a:p>
                      <a:pPr algn="l" rtl="1" fontAlgn="b"/>
                      <a:r>
                        <a:rPr lang="fa-IR" sz="1000" b="1" i="0" u="none" strike="noStrike" dirty="0">
                          <a:latin typeface="Arial"/>
                        </a:rPr>
                        <a:t>ارقام به میلیون ریال</a:t>
                      </a:r>
                    </a:p>
                  </a:txBody>
                  <a:tcPr marL="9525" marR="9525" marT="9525" marB="0" anchor="b">
                    <a:lnL>
                      <a:noFill/>
                    </a:lnL>
                    <a:lnT>
                      <a:noFill/>
                    </a:lnT>
                    <a:lnB w="25400" cap="flat" cmpd="dbl"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0"/>
                  </a:ext>
                </a:extLst>
              </a:tr>
              <a:tr h="759841">
                <a:tc>
                  <a:txBody>
                    <a:bodyPr/>
                    <a:lstStyle/>
                    <a:p>
                      <a:pPr algn="ctr" rtl="1" fontAlgn="ctr"/>
                      <a:r>
                        <a:rPr lang="fa-IR" sz="1600" b="1" i="0" u="none" strike="noStrike" dirty="0">
                          <a:latin typeface="Arial"/>
                        </a:rPr>
                        <a:t>ردیف</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fa-IR" sz="1600" b="1" i="0" u="none" strike="noStrike" dirty="0">
                          <a:latin typeface="Arial"/>
                        </a:rPr>
                        <a:t>شرح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fa-IR" sz="1600" b="1" i="0" u="none" strike="noStrike">
                          <a:latin typeface="Arial"/>
                        </a:rPr>
                        <a:t>میزان مصرف (میلیون کیلوواتساعت</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fa-IR" sz="1600" b="1" i="0" u="none" strike="noStrike">
                          <a:latin typeface="Arial"/>
                        </a:rPr>
                        <a:t>مانده ابتدای سال</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fa-IR" sz="1600" b="1" i="0" u="none" strike="noStrike">
                          <a:latin typeface="Arial"/>
                        </a:rPr>
                        <a:t>فروش درسال بهای برق 1397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fa-IR" sz="1600" b="1" i="0" u="none" strike="noStrike">
                          <a:latin typeface="Arial"/>
                        </a:rPr>
                        <a:t>جمع وصولی ازابتدای 1397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fa-IR" sz="1600" b="1" i="0" u="none" strike="noStrike">
                          <a:latin typeface="Arial"/>
                        </a:rPr>
                        <a:t>مانده مطالبات درپایان 8 ماه 1397</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9209">
                <a:tc>
                  <a:txBody>
                    <a:bodyPr/>
                    <a:lstStyle/>
                    <a:p>
                      <a:pPr algn="ctr" rtl="0" fontAlgn="ctr"/>
                      <a:r>
                        <a:rPr lang="en-US" sz="1600" b="1" i="0" u="none" strike="noStrike">
                          <a:latin typeface="Arial"/>
                        </a:rPr>
                        <a:t>1</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fa-IR" sz="1600" b="1" i="0" u="none" strike="noStrike" dirty="0">
                          <a:latin typeface="Arial"/>
                        </a:rPr>
                        <a:t>وزارت نفت</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dirty="0">
                          <a:latin typeface="Arial"/>
                        </a:rPr>
                        <a:t>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a:latin typeface="Arial"/>
                        </a:rPr>
                        <a:t>-2,246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a:latin typeface="Arial"/>
                        </a:rPr>
                        <a:t>36,677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dirty="0">
                          <a:latin typeface="Arial"/>
                        </a:rPr>
                        <a:t>40,153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a:latin typeface="Arial"/>
                        </a:rPr>
                        <a:t>439</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39209">
                <a:tc>
                  <a:txBody>
                    <a:bodyPr/>
                    <a:lstStyle/>
                    <a:p>
                      <a:pPr algn="ctr" rtl="0" fontAlgn="ctr"/>
                      <a:r>
                        <a:rPr lang="en-US" sz="1600" b="1" i="0" u="none" strike="noStrike">
                          <a:latin typeface="Arial"/>
                        </a:rPr>
                        <a:t>2</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fa-IR" sz="1600" b="1" i="0" u="none" strike="noStrike">
                          <a:latin typeface="Arial"/>
                        </a:rPr>
                        <a:t>ارتش (هوائی ، زمینی ، دریایی)</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dirty="0">
                          <a:latin typeface="Arial"/>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a:latin typeface="Arial"/>
                        </a:rPr>
                        <a:t>90,390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a:latin typeface="Arial"/>
                        </a:rPr>
                        <a:t>14,484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a:latin typeface="Arial"/>
                        </a:rPr>
                        <a:t>6,057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dirty="0">
                          <a:latin typeface="Arial"/>
                        </a:rPr>
                        <a:t>101,246</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39209">
                <a:tc>
                  <a:txBody>
                    <a:bodyPr/>
                    <a:lstStyle/>
                    <a:p>
                      <a:pPr algn="ctr" rtl="0" fontAlgn="ctr"/>
                      <a:r>
                        <a:rPr lang="en-US" sz="1600" b="1" i="0" u="none" strike="noStrike">
                          <a:latin typeface="Arial"/>
                        </a:rPr>
                        <a:t>3</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fa-IR" sz="1600" b="1" i="0" u="none" strike="noStrike">
                          <a:latin typeface="Arial"/>
                        </a:rPr>
                        <a:t>سپاه (هوائی ، زمینی ، دریایی)</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dirty="0">
                          <a:latin typeface="Arial"/>
                        </a:rPr>
                        <a:t>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dirty="0">
                          <a:latin typeface="Arial"/>
                        </a:rPr>
                        <a:t>95,902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a:latin typeface="Arial"/>
                        </a:rPr>
                        <a:t>14,437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a:latin typeface="Arial"/>
                        </a:rPr>
                        <a:t>3,006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a:latin typeface="Arial"/>
                        </a:rPr>
                        <a:t>109,771</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39209">
                <a:tc>
                  <a:txBody>
                    <a:bodyPr/>
                    <a:lstStyle/>
                    <a:p>
                      <a:pPr algn="ctr" rtl="0" fontAlgn="ctr"/>
                      <a:r>
                        <a:rPr lang="en-US" sz="1600" b="1" i="0" u="none" strike="noStrike">
                          <a:latin typeface="Arial"/>
                        </a:rPr>
                        <a:t>4</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fa-IR" sz="1600" b="1" i="0" u="none" strike="noStrike">
                          <a:latin typeface="Arial"/>
                        </a:rPr>
                        <a:t>نیروی انتظامی</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a:latin typeface="Arial"/>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dirty="0">
                          <a:latin typeface="Arial"/>
                        </a:rPr>
                        <a:t>28,230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a:latin typeface="Arial"/>
                        </a:rPr>
                        <a:t>2,732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a:latin typeface="Arial"/>
                        </a:rPr>
                        <a:t>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a:latin typeface="Arial"/>
                        </a:rPr>
                        <a:t>31,370</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39209">
                <a:tc>
                  <a:txBody>
                    <a:bodyPr/>
                    <a:lstStyle/>
                    <a:p>
                      <a:pPr algn="ctr" rtl="0" fontAlgn="ctr"/>
                      <a:r>
                        <a:rPr lang="en-US" sz="1600" b="1" i="0" u="none" strike="noStrike">
                          <a:latin typeface="Arial"/>
                        </a:rPr>
                        <a:t>5</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fa-IR" sz="1600" b="1" i="0" u="none" strike="noStrike">
                          <a:latin typeface="Arial"/>
                        </a:rPr>
                        <a:t>سایناگستر</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a:latin typeface="Arial"/>
                        </a:rPr>
                        <a:t>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a:latin typeface="Arial"/>
                        </a:rPr>
                        <a:t>87,041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dirty="0">
                          <a:latin typeface="Arial"/>
                        </a:rPr>
                        <a:t>57,875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a:latin typeface="Arial"/>
                        </a:rPr>
                        <a:t>11,972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a:latin typeface="Arial"/>
                        </a:rPr>
                        <a:t>142,637</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39209">
                <a:tc>
                  <a:txBody>
                    <a:bodyPr/>
                    <a:lstStyle/>
                    <a:p>
                      <a:pPr algn="ctr" rtl="0" fontAlgn="ctr"/>
                      <a:r>
                        <a:rPr lang="en-US" sz="1600" b="1" i="0" u="none" strike="noStrike">
                          <a:latin typeface="Arial"/>
                        </a:rPr>
                        <a:t>6</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fa-IR" sz="1600" b="1" i="0" u="none" strike="noStrike">
                          <a:latin typeface="Arial"/>
                        </a:rPr>
                        <a:t>شرکت آب منطقه ای</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a:latin typeface="Arial"/>
                        </a:rPr>
                        <a:t>111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a:latin typeface="Arial"/>
                        </a:rPr>
                        <a:t>19,265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dirty="0">
                          <a:latin typeface="Arial"/>
                        </a:rPr>
                        <a:t>23,998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a:latin typeface="Arial"/>
                        </a:rPr>
                        <a:t>27,234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a:latin typeface="Arial"/>
                        </a:rPr>
                        <a:t>18,272</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39209">
                <a:tc>
                  <a:txBody>
                    <a:bodyPr/>
                    <a:lstStyle/>
                    <a:p>
                      <a:pPr algn="ctr" rtl="0" fontAlgn="ctr"/>
                      <a:r>
                        <a:rPr lang="en-US" sz="1600" b="1" i="0" u="none" strike="noStrike">
                          <a:latin typeface="Arial"/>
                        </a:rPr>
                        <a:t>7</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fa-IR" sz="1600" b="1" i="0" u="none" strike="noStrike">
                          <a:latin typeface="Arial"/>
                        </a:rPr>
                        <a:t>شرکتهای آب و فاضلاب شهری</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a:latin typeface="Arial"/>
                        </a:rPr>
                        <a:t>314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a:latin typeface="Arial"/>
                        </a:rPr>
                        <a:t>677,321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dirty="0">
                          <a:latin typeface="Arial"/>
                        </a:rPr>
                        <a:t>112,795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dirty="0">
                          <a:latin typeface="Arial"/>
                        </a:rPr>
                        <a:t>19,656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a:latin typeface="Arial"/>
                        </a:rPr>
                        <a:t>790,725</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39209">
                <a:tc>
                  <a:txBody>
                    <a:bodyPr/>
                    <a:lstStyle/>
                    <a:p>
                      <a:pPr algn="ctr" rtl="0" fontAlgn="ctr"/>
                      <a:r>
                        <a:rPr lang="en-US" sz="1600" b="1" i="0" u="none" strike="noStrike">
                          <a:latin typeface="Arial"/>
                        </a:rPr>
                        <a:t>8</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fa-IR" sz="1600" b="1" i="0" u="none" strike="noStrike">
                          <a:latin typeface="Arial"/>
                        </a:rPr>
                        <a:t>شرکتهای آب و فاضلاب روستائی</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a:latin typeface="Arial"/>
                        </a:rPr>
                        <a:t>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a:latin typeface="Arial"/>
                        </a:rPr>
                        <a:t>169,391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a:latin typeface="Arial"/>
                        </a:rPr>
                        <a:t>4,517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dirty="0">
                          <a:latin typeface="Arial"/>
                        </a:rPr>
                        <a:t>213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a:latin typeface="Arial"/>
                        </a:rPr>
                        <a:t>174,872</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39209">
                <a:tc>
                  <a:txBody>
                    <a:bodyPr/>
                    <a:lstStyle/>
                    <a:p>
                      <a:pPr algn="ctr" rtl="0" fontAlgn="ctr"/>
                      <a:r>
                        <a:rPr lang="en-US" sz="1600" b="1" i="0" u="none" strike="noStrike">
                          <a:latin typeface="Arial"/>
                        </a:rPr>
                        <a:t>9</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fa-IR" sz="1600" b="1" i="0" u="none" strike="noStrike">
                          <a:latin typeface="Arial"/>
                        </a:rPr>
                        <a:t>استانداری و فرمانداری</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a:latin typeface="Arial"/>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a:latin typeface="Arial"/>
                        </a:rPr>
                        <a:t>24,548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a:latin typeface="Arial"/>
                        </a:rPr>
                        <a:t>7,992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dirty="0">
                          <a:latin typeface="Arial"/>
                        </a:rPr>
                        <a:t>1,931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a:latin typeface="Arial"/>
                        </a:rPr>
                        <a:t>31,861</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39209">
                <a:tc>
                  <a:txBody>
                    <a:bodyPr/>
                    <a:lstStyle/>
                    <a:p>
                      <a:pPr algn="ctr" rtl="0" fontAlgn="ctr"/>
                      <a:r>
                        <a:rPr lang="en-US" sz="1600" b="1" i="0" u="none" strike="noStrike">
                          <a:latin typeface="Arial"/>
                        </a:rPr>
                        <a:t>10</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fa-IR" sz="1600" b="1" i="0" u="none" strike="noStrike">
                          <a:latin typeface="Arial"/>
                        </a:rPr>
                        <a:t>شهرداریها</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a:latin typeface="Arial"/>
                        </a:rPr>
                        <a:t>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a:latin typeface="Arial"/>
                        </a:rPr>
                        <a:t>366,412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a:latin typeface="Arial"/>
                        </a:rPr>
                        <a:t>127,612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dirty="0">
                          <a:latin typeface="Arial"/>
                        </a:rPr>
                        <a:t>104,945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dirty="0">
                          <a:latin typeface="Arial"/>
                        </a:rPr>
                        <a:t>409,283</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39209">
                <a:tc>
                  <a:txBody>
                    <a:bodyPr/>
                    <a:lstStyle/>
                    <a:p>
                      <a:pPr algn="ctr" rtl="0" fontAlgn="ctr"/>
                      <a:r>
                        <a:rPr lang="en-US" sz="1600" b="1" i="0" u="none" strike="noStrike">
                          <a:latin typeface="Arial"/>
                        </a:rPr>
                        <a:t>11</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fa-IR" sz="1600" b="1" i="0" u="none" strike="noStrike">
                          <a:latin typeface="Arial"/>
                        </a:rPr>
                        <a:t>وزارت راه و شهرسازی (روشنائی)</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a:latin typeface="Arial"/>
                        </a:rPr>
                        <a:t>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a:latin typeface="Arial"/>
                        </a:rPr>
                        <a:t>6,861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a:latin typeface="Arial"/>
                        </a:rPr>
                        <a:t>12,067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a:latin typeface="Arial"/>
                        </a:rPr>
                        <a:t>11,309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dirty="0">
                          <a:latin typeface="Arial"/>
                        </a:rPr>
                        <a:t>9,674</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39209">
                <a:tc>
                  <a:txBody>
                    <a:bodyPr/>
                    <a:lstStyle/>
                    <a:p>
                      <a:pPr algn="ctr" rtl="0" fontAlgn="ctr"/>
                      <a:r>
                        <a:rPr lang="en-US" sz="1600" b="1" i="0" u="none" strike="noStrike">
                          <a:latin typeface="Arial"/>
                        </a:rPr>
                        <a:t>12</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fa-IR" sz="1600" b="1" i="0" u="none" strike="noStrike">
                          <a:latin typeface="Arial"/>
                        </a:rPr>
                        <a:t>فرودگاه ها</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a:latin typeface="Arial"/>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a:latin typeface="Arial"/>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a:latin typeface="Arial"/>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a:latin typeface="Arial"/>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dirty="0">
                          <a:latin typeface="Arial"/>
                        </a:rPr>
                        <a:t>0</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39209">
                <a:tc>
                  <a:txBody>
                    <a:bodyPr/>
                    <a:lstStyle/>
                    <a:p>
                      <a:pPr algn="ctr" rtl="0" fontAlgn="ctr"/>
                      <a:r>
                        <a:rPr lang="en-US" sz="1600" b="1" i="0" u="none" strike="noStrike">
                          <a:latin typeface="Arial"/>
                        </a:rPr>
                        <a:t>13</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fa-IR" sz="1600" b="1" i="0" u="none" strike="noStrike">
                          <a:latin typeface="Arial"/>
                        </a:rPr>
                        <a:t>وزارت بهداشت</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a:latin typeface="Arial"/>
                        </a:rPr>
                        <a:t>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a:latin typeface="Arial"/>
                        </a:rPr>
                        <a:t>4,423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a:latin typeface="Arial"/>
                        </a:rPr>
                        <a:t>20,540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a:latin typeface="Arial"/>
                        </a:rPr>
                        <a:t>23,324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a:latin typeface="Arial"/>
                        </a:rPr>
                        <a:t>5,115</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239209">
                <a:tc>
                  <a:txBody>
                    <a:bodyPr/>
                    <a:lstStyle/>
                    <a:p>
                      <a:pPr algn="ctr" rtl="0" fontAlgn="ctr"/>
                      <a:r>
                        <a:rPr lang="en-US" sz="1600" b="1" i="0" u="none" strike="noStrike">
                          <a:latin typeface="Arial"/>
                        </a:rPr>
                        <a:t>14</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fa-IR" sz="1600" b="1" i="0" u="none" strike="noStrike">
                          <a:latin typeface="Arial"/>
                        </a:rPr>
                        <a:t>قوه قضائیه</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a:latin typeface="Arial"/>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a:latin typeface="Arial"/>
                        </a:rPr>
                        <a:t>23,169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a:latin typeface="Arial"/>
                        </a:rPr>
                        <a:t>6,753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a:latin typeface="Arial"/>
                        </a:rPr>
                        <a:t>3,345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dirty="0">
                          <a:latin typeface="Arial"/>
                        </a:rPr>
                        <a:t>27,728</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239209">
                <a:tc>
                  <a:txBody>
                    <a:bodyPr/>
                    <a:lstStyle/>
                    <a:p>
                      <a:pPr algn="ctr" rtl="0" fontAlgn="ctr"/>
                      <a:r>
                        <a:rPr lang="en-US" sz="1600" b="1" i="0" u="none" strike="noStrike">
                          <a:latin typeface="Arial"/>
                        </a:rPr>
                        <a:t>15</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fa-IR" sz="1600" b="1" i="0" u="none" strike="noStrike">
                          <a:latin typeface="Arial"/>
                        </a:rPr>
                        <a:t>صداو سیما</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a:latin typeface="Arial"/>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a:latin typeface="Arial"/>
                        </a:rPr>
                        <a:t>156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a:latin typeface="Arial"/>
                        </a:rPr>
                        <a:t>4,216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a:latin typeface="Arial"/>
                        </a:rPr>
                        <a:t>4,901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dirty="0">
                          <a:latin typeface="Arial"/>
                        </a:rPr>
                        <a:t>210</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239209">
                <a:tc>
                  <a:txBody>
                    <a:bodyPr/>
                    <a:lstStyle/>
                    <a:p>
                      <a:pPr algn="ctr" rtl="0" fontAlgn="ctr"/>
                      <a:r>
                        <a:rPr lang="en-US" sz="1600" b="1" i="0" u="none" strike="noStrike">
                          <a:latin typeface="Arial"/>
                        </a:rPr>
                        <a:t>16</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fa-IR" sz="1600" b="1" i="0" u="none" strike="noStrike">
                          <a:latin typeface="Arial"/>
                        </a:rPr>
                        <a:t>آموزش وپرورش</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a:latin typeface="Arial"/>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a:latin typeface="Arial"/>
                        </a:rPr>
                        <a:t>1,643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a:latin typeface="Arial"/>
                        </a:rPr>
                        <a:t>25,792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a:latin typeface="Arial"/>
                        </a:rPr>
                        <a:t>31,256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dirty="0">
                          <a:latin typeface="Arial"/>
                        </a:rPr>
                        <a:t>441</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239209">
                <a:tc>
                  <a:txBody>
                    <a:bodyPr/>
                    <a:lstStyle/>
                    <a:p>
                      <a:pPr algn="ctr" rtl="0" fontAlgn="ctr"/>
                      <a:r>
                        <a:rPr lang="en-US" sz="1600" b="1" i="0" u="none" strike="noStrike">
                          <a:latin typeface="Arial"/>
                        </a:rPr>
                        <a:t>17</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fa-IR" sz="1600" b="1" i="0" u="none" strike="noStrike">
                          <a:latin typeface="Arial"/>
                        </a:rPr>
                        <a:t>مخابرات</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a:latin typeface="Arial"/>
                        </a:rPr>
                        <a:t>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a:latin typeface="Arial"/>
                        </a:rPr>
                        <a:t>3,573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a:latin typeface="Arial"/>
                        </a:rPr>
                        <a:t>157,044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a:latin typeface="Arial"/>
                        </a:rPr>
                        <a:t>176,461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dirty="0">
                          <a:latin typeface="Arial"/>
                        </a:rPr>
                        <a:t>8,997</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253280">
                <a:tc gridSpan="2">
                  <a:txBody>
                    <a:bodyPr/>
                    <a:lstStyle/>
                    <a:p>
                      <a:pPr algn="ctr" rtl="1" fontAlgn="ctr"/>
                      <a:r>
                        <a:rPr lang="fa-IR" sz="1600" b="1" i="0" u="none" strike="noStrike">
                          <a:latin typeface="Arial"/>
                        </a:rPr>
                        <a:t>جمع کل مانده بدهی شرکت</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rtl="0" fontAlgn="ctr"/>
                      <a:r>
                        <a:rPr lang="en-US" sz="1600" b="1" i="0" u="none" strike="noStrike">
                          <a:latin typeface="Arial"/>
                        </a:rPr>
                        <a:t>895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rtl="0" fontAlgn="ctr"/>
                      <a:r>
                        <a:rPr lang="en-US" sz="1600" b="1" i="0" u="none" strike="noStrike">
                          <a:latin typeface="Arial"/>
                        </a:rPr>
                        <a:t>1,596,079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rtl="0" fontAlgn="ctr"/>
                      <a:r>
                        <a:rPr lang="en-US" sz="1600" b="1" i="0" u="none" strike="noStrike">
                          <a:latin typeface="Arial"/>
                        </a:rPr>
                        <a:t>629,531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rtl="0" fontAlgn="ctr"/>
                      <a:r>
                        <a:rPr lang="en-US" sz="1600" b="1" i="0" u="none" strike="noStrike">
                          <a:latin typeface="Arial"/>
                        </a:rPr>
                        <a:t>465,819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rtl="0" fontAlgn="ctr"/>
                      <a:r>
                        <a:rPr lang="en-US" sz="1600" b="1" i="0" u="none" strike="noStrike" dirty="0">
                          <a:latin typeface="Arial"/>
                        </a:rPr>
                        <a:t>1,862,641</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bl>
          </a:graphicData>
        </a:graphic>
      </p:graphicFrame>
    </p:spTree>
    <p:extLst>
      <p:ext uri="{BB962C8B-B14F-4D97-AF65-F5344CB8AC3E}">
        <p14:creationId xmlns:p14="http://schemas.microsoft.com/office/powerpoint/2010/main" val="356572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strips(downLeft)">
                                      <p:cBhvr>
                                        <p:cTn id="7" dur="500"/>
                                        <p:tgtEl>
                                          <p:spTgt spid="3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7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p:cNvSpPr>
            <a:spLocks noGrp="1"/>
          </p:cNvSpPr>
          <p:nvPr>
            <p:ph type="title"/>
          </p:nvPr>
        </p:nvSpPr>
        <p:spPr>
          <a:xfrm>
            <a:off x="500034" y="142852"/>
            <a:ext cx="8229600" cy="796908"/>
          </a:xfrm>
        </p:spPr>
        <p:txBody>
          <a:bodyPr>
            <a:normAutofit/>
          </a:bodyPr>
          <a:lstStyle/>
          <a:p>
            <a:pPr algn="r"/>
            <a:r>
              <a:rPr lang="fa-IR" sz="2600" dirty="0" smtClean="0">
                <a:solidFill>
                  <a:schemeClr val="accent2">
                    <a:lumMod val="75000"/>
                  </a:schemeClr>
                </a:solidFill>
                <a:effectLst>
                  <a:outerShdw blurRad="38100" dist="38100" dir="2700000" algn="tl">
                    <a:srgbClr val="000000">
                      <a:alpha val="43137"/>
                    </a:srgbClr>
                  </a:outerShdw>
                </a:effectLst>
                <a:cs typeface="B Titr" pitchFamily="2" charset="-78"/>
              </a:rPr>
              <a:t>برآورد هزینه واقعی انشعاب برق</a:t>
            </a:r>
            <a:endParaRPr lang="en-US" sz="2600" dirty="0">
              <a:solidFill>
                <a:schemeClr val="accent2">
                  <a:lumMod val="75000"/>
                </a:schemeClr>
              </a:solidFill>
              <a:effectLst>
                <a:outerShdw blurRad="38100" dist="38100" dir="2700000" algn="tl">
                  <a:srgbClr val="000000">
                    <a:alpha val="43137"/>
                  </a:srgbClr>
                </a:outerShdw>
              </a:effectLst>
              <a:cs typeface="B Titr" pitchFamily="2" charset="-78"/>
            </a:endParaRPr>
          </a:p>
        </p:txBody>
      </p:sp>
      <p:sp>
        <p:nvSpPr>
          <p:cNvPr id="39" name="Rounded Rectangle 38"/>
          <p:cNvSpPr/>
          <p:nvPr/>
        </p:nvSpPr>
        <p:spPr>
          <a:xfrm>
            <a:off x="1357290" y="857232"/>
            <a:ext cx="7632000" cy="142876"/>
          </a:xfrm>
          <a:prstGeom prst="roundRect">
            <a:avLst/>
          </a:prstGeom>
          <a:gradFill flip="none" rotWithShape="1">
            <a:gsLst>
              <a:gs pos="100000">
                <a:schemeClr val="accent2">
                  <a:lumMod val="20000"/>
                  <a:lumOff val="80000"/>
                  <a:alpha val="0"/>
                </a:schemeClr>
              </a:gs>
              <a:gs pos="100000">
                <a:schemeClr val="bg1">
                  <a:lumMod val="85000"/>
                </a:schemeClr>
              </a:gs>
              <a:gs pos="81000">
                <a:schemeClr val="accent2">
                  <a:lumMod val="40000"/>
                  <a:lumOff val="60000"/>
                </a:schemeClr>
              </a:gs>
              <a:gs pos="60000">
                <a:schemeClr val="accent2">
                  <a:lumMod val="60000"/>
                  <a:lumOff val="40000"/>
                </a:schemeClr>
              </a:gs>
              <a:gs pos="32000">
                <a:schemeClr val="accent2">
                  <a:lumMod val="75000"/>
                </a:schemeClr>
              </a:gs>
            </a:gsLst>
            <a:path path="circle">
              <a:fillToRect l="100000" t="100000"/>
            </a:path>
            <a:tileRect r="-100000" b="-100000"/>
          </a:gradFill>
          <a:ln>
            <a:noFill/>
          </a:ln>
          <a:effectLst>
            <a:outerShdw blurRad="149987" dist="250190" dir="8460000" algn="ctr">
              <a:srgbClr val="000000">
                <a:alpha val="28000"/>
              </a:srgbClr>
            </a:outerShdw>
          </a:effectLst>
        </p:spPr>
        <p:style>
          <a:lnRef idx="1">
            <a:schemeClr val="dk1"/>
          </a:lnRef>
          <a:fillRef idx="2">
            <a:schemeClr val="dk1"/>
          </a:fillRef>
          <a:effectRef idx="1">
            <a:schemeClr val="dk1"/>
          </a:effectRef>
          <a:fontRef idx="minor">
            <a:schemeClr val="dk1"/>
          </a:fontRef>
        </p:style>
        <p:txBody>
          <a:bodyPr rtlCol="0" anchor="ctr"/>
          <a:lstStyle/>
          <a:p>
            <a:r>
              <a:rPr lang="fa-IR" sz="2400" dirty="0" smtClean="0">
                <a:solidFill>
                  <a:schemeClr val="bg1"/>
                </a:solidFill>
                <a:cs typeface="B Titr" pitchFamily="2" charset="-78"/>
              </a:rPr>
              <a:t>  </a:t>
            </a:r>
            <a:endParaRPr lang="en-US" sz="2400" dirty="0">
              <a:solidFill>
                <a:schemeClr val="bg1"/>
              </a:solidFill>
              <a:cs typeface="B Titr" pitchFamily="2" charset="-78"/>
            </a:endParaRPr>
          </a:p>
        </p:txBody>
      </p:sp>
      <p:graphicFrame>
        <p:nvGraphicFramePr>
          <p:cNvPr id="6" name="Table 5"/>
          <p:cNvGraphicFramePr>
            <a:graphicFrameLocks noGrp="1"/>
          </p:cNvGraphicFramePr>
          <p:nvPr/>
        </p:nvGraphicFramePr>
        <p:xfrm>
          <a:off x="142844" y="1071540"/>
          <a:ext cx="8858312" cy="5572167"/>
        </p:xfrm>
        <a:graphic>
          <a:graphicData uri="http://schemas.openxmlformats.org/drawingml/2006/table">
            <a:tbl>
              <a:tblPr rtl="1"/>
              <a:tblGrid>
                <a:gridCol w="500122">
                  <a:extLst>
                    <a:ext uri="{9D8B030D-6E8A-4147-A177-3AD203B41FA5}">
                      <a16:colId xmlns:a16="http://schemas.microsoft.com/office/drawing/2014/main" val="20000"/>
                    </a:ext>
                  </a:extLst>
                </a:gridCol>
                <a:gridCol w="1235390">
                  <a:extLst>
                    <a:ext uri="{9D8B030D-6E8A-4147-A177-3AD203B41FA5}">
                      <a16:colId xmlns:a16="http://schemas.microsoft.com/office/drawing/2014/main" val="20001"/>
                    </a:ext>
                  </a:extLst>
                </a:gridCol>
                <a:gridCol w="1214332">
                  <a:extLst>
                    <a:ext uri="{9D8B030D-6E8A-4147-A177-3AD203B41FA5}">
                      <a16:colId xmlns:a16="http://schemas.microsoft.com/office/drawing/2014/main" val="20002"/>
                    </a:ext>
                  </a:extLst>
                </a:gridCol>
                <a:gridCol w="942336">
                  <a:extLst>
                    <a:ext uri="{9D8B030D-6E8A-4147-A177-3AD203B41FA5}">
                      <a16:colId xmlns:a16="http://schemas.microsoft.com/office/drawing/2014/main" val="20003"/>
                    </a:ext>
                  </a:extLst>
                </a:gridCol>
                <a:gridCol w="659810">
                  <a:extLst>
                    <a:ext uri="{9D8B030D-6E8A-4147-A177-3AD203B41FA5}">
                      <a16:colId xmlns:a16="http://schemas.microsoft.com/office/drawing/2014/main" val="20004"/>
                    </a:ext>
                  </a:extLst>
                </a:gridCol>
                <a:gridCol w="563297">
                  <a:extLst>
                    <a:ext uri="{9D8B030D-6E8A-4147-A177-3AD203B41FA5}">
                      <a16:colId xmlns:a16="http://schemas.microsoft.com/office/drawing/2014/main" val="20005"/>
                    </a:ext>
                  </a:extLst>
                </a:gridCol>
                <a:gridCol w="647527">
                  <a:extLst>
                    <a:ext uri="{9D8B030D-6E8A-4147-A177-3AD203B41FA5}">
                      <a16:colId xmlns:a16="http://schemas.microsoft.com/office/drawing/2014/main" val="20006"/>
                    </a:ext>
                  </a:extLst>
                </a:gridCol>
                <a:gridCol w="582599">
                  <a:extLst>
                    <a:ext uri="{9D8B030D-6E8A-4147-A177-3AD203B41FA5}">
                      <a16:colId xmlns:a16="http://schemas.microsoft.com/office/drawing/2014/main" val="20007"/>
                    </a:ext>
                  </a:extLst>
                </a:gridCol>
                <a:gridCol w="603658">
                  <a:extLst>
                    <a:ext uri="{9D8B030D-6E8A-4147-A177-3AD203B41FA5}">
                      <a16:colId xmlns:a16="http://schemas.microsoft.com/office/drawing/2014/main" val="20008"/>
                    </a:ext>
                  </a:extLst>
                </a:gridCol>
                <a:gridCol w="722984">
                  <a:extLst>
                    <a:ext uri="{9D8B030D-6E8A-4147-A177-3AD203B41FA5}">
                      <a16:colId xmlns:a16="http://schemas.microsoft.com/office/drawing/2014/main" val="20009"/>
                    </a:ext>
                  </a:extLst>
                </a:gridCol>
                <a:gridCol w="603658">
                  <a:extLst>
                    <a:ext uri="{9D8B030D-6E8A-4147-A177-3AD203B41FA5}">
                      <a16:colId xmlns:a16="http://schemas.microsoft.com/office/drawing/2014/main" val="20010"/>
                    </a:ext>
                  </a:extLst>
                </a:gridCol>
                <a:gridCol w="582599">
                  <a:extLst>
                    <a:ext uri="{9D8B030D-6E8A-4147-A177-3AD203B41FA5}">
                      <a16:colId xmlns:a16="http://schemas.microsoft.com/office/drawing/2014/main" val="20011"/>
                    </a:ext>
                  </a:extLst>
                </a:gridCol>
              </a:tblGrid>
              <a:tr h="587681">
                <a:tc>
                  <a:txBody>
                    <a:bodyPr/>
                    <a:lstStyle/>
                    <a:p>
                      <a:pPr algn="ctr" rtl="1" fontAlgn="ctr"/>
                      <a:r>
                        <a:rPr lang="fa-IR" sz="900" b="1" i="0" u="none" strike="noStrike" dirty="0">
                          <a:solidFill>
                            <a:srgbClr val="000000"/>
                          </a:solidFill>
                          <a:latin typeface="B Titr"/>
                        </a:rPr>
                        <a:t>ردیف</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C"/>
                    </a:solidFill>
                  </a:tcPr>
                </a:tc>
                <a:tc>
                  <a:txBody>
                    <a:bodyPr/>
                    <a:lstStyle/>
                    <a:p>
                      <a:pPr algn="ctr" rtl="1" fontAlgn="ctr"/>
                      <a:r>
                        <a:rPr lang="fa-IR" sz="900" b="1" i="0" u="none" strike="noStrike" dirty="0">
                          <a:solidFill>
                            <a:srgbClr val="000000"/>
                          </a:solidFill>
                          <a:latin typeface="B Titr"/>
                        </a:rPr>
                        <a:t>عنوان هزینه</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C"/>
                    </a:solidFill>
                  </a:tcPr>
                </a:tc>
                <a:tc>
                  <a:txBody>
                    <a:bodyPr/>
                    <a:lstStyle/>
                    <a:p>
                      <a:pPr algn="ctr" rtl="1" fontAlgn="ctr"/>
                      <a:r>
                        <a:rPr lang="fa-IR" sz="900" b="1" i="0" u="none" strike="noStrike" dirty="0">
                          <a:solidFill>
                            <a:srgbClr val="000000"/>
                          </a:solidFill>
                          <a:latin typeface="B Titr"/>
                        </a:rPr>
                        <a:t>عوامل موثر بر هزینه انشعاب</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C"/>
                    </a:solidFill>
                  </a:tcPr>
                </a:tc>
                <a:tc>
                  <a:txBody>
                    <a:bodyPr/>
                    <a:lstStyle/>
                    <a:p>
                      <a:pPr algn="ctr" rtl="1" fontAlgn="ctr"/>
                      <a:r>
                        <a:rPr lang="fa-IR" sz="900" b="1" i="0" u="none" strike="noStrike" dirty="0">
                          <a:solidFill>
                            <a:srgbClr val="000000"/>
                          </a:solidFill>
                          <a:latin typeface="B Titr"/>
                        </a:rPr>
                        <a:t>شاخص های برآورد هزینه</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C"/>
                    </a:solidFill>
                  </a:tcPr>
                </a:tc>
                <a:tc>
                  <a:txBody>
                    <a:bodyPr/>
                    <a:lstStyle/>
                    <a:p>
                      <a:pPr algn="ctr" rtl="1" fontAlgn="ctr"/>
                      <a:r>
                        <a:rPr lang="fa-IR" sz="900" b="1" i="0" u="none" strike="noStrike" dirty="0">
                          <a:solidFill>
                            <a:srgbClr val="000000"/>
                          </a:solidFill>
                          <a:latin typeface="B Titr"/>
                        </a:rPr>
                        <a:t>واحد</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C"/>
                    </a:solidFill>
                  </a:tcPr>
                </a:tc>
                <a:tc>
                  <a:txBody>
                    <a:bodyPr/>
                    <a:lstStyle/>
                    <a:p>
                      <a:pPr algn="ctr" rtl="1" fontAlgn="ctr"/>
                      <a:r>
                        <a:rPr lang="fa-IR" sz="900" b="1" i="0" u="none" strike="noStrike" dirty="0">
                          <a:solidFill>
                            <a:srgbClr val="000000"/>
                          </a:solidFill>
                          <a:latin typeface="B Titr"/>
                        </a:rPr>
                        <a:t>مقدار موجود شاخص  (سناریو1)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C"/>
                    </a:solidFill>
                  </a:tcPr>
                </a:tc>
                <a:tc>
                  <a:txBody>
                    <a:bodyPr/>
                    <a:lstStyle/>
                    <a:p>
                      <a:pPr algn="ctr" rtl="1" fontAlgn="ctr"/>
                      <a:r>
                        <a:rPr lang="fa-IR" sz="900" b="1" i="0" u="none" strike="noStrike" dirty="0">
                          <a:solidFill>
                            <a:srgbClr val="000000"/>
                          </a:solidFill>
                          <a:latin typeface="B Titr"/>
                        </a:rPr>
                        <a:t>مقدار هدف شاخص   (سناریو2)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C"/>
                    </a:solidFill>
                  </a:tcPr>
                </a:tc>
                <a:tc>
                  <a:txBody>
                    <a:bodyPr/>
                    <a:lstStyle/>
                    <a:p>
                      <a:pPr algn="ctr" rtl="1" fontAlgn="ctr"/>
                      <a:r>
                        <a:rPr lang="fa-IR" sz="900" b="1" i="0" u="none" strike="noStrike" dirty="0">
                          <a:solidFill>
                            <a:srgbClr val="000000"/>
                          </a:solidFill>
                          <a:latin typeface="B Titr"/>
                        </a:rPr>
                        <a:t>مقدار جدید شاخص (سناریو3)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C"/>
                    </a:solidFill>
                  </a:tcPr>
                </a:tc>
                <a:tc>
                  <a:txBody>
                    <a:bodyPr/>
                    <a:lstStyle/>
                    <a:p>
                      <a:pPr algn="ctr" rtl="1" fontAlgn="ctr"/>
                      <a:r>
                        <a:rPr lang="fa-IR" sz="900" b="1" i="0" u="none" strike="noStrike" dirty="0">
                          <a:solidFill>
                            <a:srgbClr val="000000"/>
                          </a:solidFill>
                          <a:latin typeface="B Titr"/>
                        </a:rPr>
                        <a:t>هزینه واحد شاخص  (هزارریال)</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C"/>
                    </a:solidFill>
                  </a:tcPr>
                </a:tc>
                <a:tc>
                  <a:txBody>
                    <a:bodyPr/>
                    <a:lstStyle/>
                    <a:p>
                      <a:pPr algn="ctr" rtl="1" fontAlgn="ctr"/>
                      <a:r>
                        <a:rPr lang="fa-IR" sz="900" b="1" i="0" u="none" strike="noStrike" dirty="0">
                          <a:solidFill>
                            <a:srgbClr val="000000"/>
                          </a:solidFill>
                          <a:latin typeface="B Titr"/>
                        </a:rPr>
                        <a:t>هزینه مقدار موجود شاخص  (سناریو1) (هزارریال)</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C"/>
                    </a:solidFill>
                  </a:tcPr>
                </a:tc>
                <a:tc>
                  <a:txBody>
                    <a:bodyPr/>
                    <a:lstStyle/>
                    <a:p>
                      <a:pPr algn="ctr" rtl="1" fontAlgn="ctr"/>
                      <a:r>
                        <a:rPr lang="fa-IR" sz="900" b="1" i="0" u="none" strike="noStrike" dirty="0">
                          <a:solidFill>
                            <a:srgbClr val="000000"/>
                          </a:solidFill>
                          <a:latin typeface="B Titr"/>
                        </a:rPr>
                        <a:t>هزینه مقدار هدف شاخص  (سناریو2) (هزارریال)</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C"/>
                    </a:solidFill>
                  </a:tcPr>
                </a:tc>
                <a:tc>
                  <a:txBody>
                    <a:bodyPr/>
                    <a:lstStyle/>
                    <a:p>
                      <a:pPr algn="ctr" rtl="1" fontAlgn="ctr"/>
                      <a:r>
                        <a:rPr lang="fa-IR" sz="900" b="1" i="0" u="none" strike="noStrike" dirty="0">
                          <a:solidFill>
                            <a:srgbClr val="000000"/>
                          </a:solidFill>
                          <a:latin typeface="B Titr"/>
                        </a:rPr>
                        <a:t>هزینه مقدار جدید شاخص (سناریو3) (هزارریال)</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C"/>
                    </a:solidFill>
                  </a:tcPr>
                </a:tc>
                <a:extLst>
                  <a:ext uri="{0D108BD9-81ED-4DB2-BD59-A6C34878D82A}">
                    <a16:rowId xmlns:a16="http://schemas.microsoft.com/office/drawing/2014/main" val="10000"/>
                  </a:ext>
                </a:extLst>
              </a:tr>
              <a:tr h="293840">
                <a:tc>
                  <a:txBody>
                    <a:bodyPr/>
                    <a:lstStyle/>
                    <a:p>
                      <a:pPr algn="ctr" rtl="0" fontAlgn="ctr"/>
                      <a:r>
                        <a:rPr lang="en-US" sz="900" b="1" i="0" u="none" strike="noStrike">
                          <a:solidFill>
                            <a:srgbClr val="000000"/>
                          </a:solidFill>
                          <a:latin typeface="B Nazanin"/>
                        </a:rPr>
                        <a:t>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1" fontAlgn="ctr"/>
                      <a:r>
                        <a:rPr lang="fa-IR" sz="900" b="1" i="0" u="none" strike="noStrike">
                          <a:solidFill>
                            <a:srgbClr val="000000"/>
                          </a:solidFill>
                          <a:latin typeface="B Nazanin"/>
                        </a:rPr>
                        <a:t>هزینه های عمومی برقراری انشعاب</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1" fontAlgn="ctr"/>
                      <a:r>
                        <a:rPr lang="fa-IR" sz="900" b="1" i="0" u="none" strike="noStrike">
                          <a:solidFill>
                            <a:srgbClr val="000000"/>
                          </a:solidFill>
                          <a:latin typeface="B Nazanin"/>
                        </a:rPr>
                        <a:t>هزینه های عمومی برقراری انشعاب</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1" fontAlgn="ctr"/>
                      <a:r>
                        <a:rPr lang="fa-IR" sz="900" b="1" i="0" u="none" strike="noStrike">
                          <a:solidFill>
                            <a:srgbClr val="000000"/>
                          </a:solidFill>
                          <a:latin typeface="B Nazanin"/>
                        </a:rPr>
                        <a:t>هزینه های عمومی</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fa-IR" sz="900" b="1" i="0" u="none" strike="noStrike">
                          <a:solidFill>
                            <a:srgbClr val="000000"/>
                          </a:solidFill>
                          <a:latin typeface="B Nazanin"/>
                        </a:rPr>
                        <a:t>هزار ریال</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500" b="1" i="0" u="none" strike="noStrike" dirty="0">
                          <a:solidFill>
                            <a:srgbClr val="000000"/>
                          </a:solidFill>
                          <a:latin typeface="B Nazanin"/>
                        </a:rPr>
                        <a:t>2,000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500" b="1" i="0" u="none" strike="noStrike" dirty="0">
                          <a:solidFill>
                            <a:srgbClr val="000000"/>
                          </a:solidFill>
                          <a:latin typeface="B Nazanin"/>
                        </a:rPr>
                        <a:t>2,000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500" b="1" i="0" u="none" strike="noStrike" dirty="0">
                          <a:solidFill>
                            <a:srgbClr val="000000"/>
                          </a:solidFill>
                          <a:latin typeface="B Nazanin"/>
                        </a:rPr>
                        <a:t>2,000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500" b="1" i="0" u="none" strike="noStrike" dirty="0">
                          <a:solidFill>
                            <a:srgbClr val="000000"/>
                          </a:solidFill>
                          <a:latin typeface="B Nazanin"/>
                        </a:rPr>
                        <a:t>2,000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500" b="1" i="0" u="none" strike="noStrike">
                          <a:solidFill>
                            <a:srgbClr val="000000"/>
                          </a:solidFill>
                          <a:latin typeface="B Nazanin"/>
                        </a:rPr>
                        <a:t>2,000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500" b="1" i="0" u="none" strike="noStrike">
                          <a:solidFill>
                            <a:srgbClr val="000000"/>
                          </a:solidFill>
                          <a:latin typeface="B Nazanin"/>
                        </a:rPr>
                        <a:t>2,000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500" b="1" i="0" u="none" strike="noStrike">
                          <a:solidFill>
                            <a:srgbClr val="000000"/>
                          </a:solidFill>
                          <a:latin typeface="B Nazanin"/>
                        </a:rPr>
                        <a:t>2,000</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93840">
                <a:tc gridSpan="2">
                  <a:txBody>
                    <a:bodyPr/>
                    <a:lstStyle/>
                    <a:p>
                      <a:pPr algn="ctr" rtl="1" fontAlgn="ctr"/>
                      <a:r>
                        <a:rPr lang="fa-IR" sz="900" b="0" i="0" u="none" strike="noStrike">
                          <a:solidFill>
                            <a:srgbClr val="000000"/>
                          </a:solidFill>
                          <a:latin typeface="B Titr"/>
                        </a:rPr>
                        <a:t>جمع هزینه های ستون اول</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4D5"/>
                    </a:solidFill>
                  </a:tcPr>
                </a:tc>
                <a:tc hMerge="1">
                  <a:txBody>
                    <a:bodyPr/>
                    <a:lstStyle/>
                    <a:p>
                      <a:endParaRPr lang="en-US"/>
                    </a:p>
                  </a:txBody>
                  <a:tcPr/>
                </a:tc>
                <a:tc>
                  <a:txBody>
                    <a:bodyPr/>
                    <a:lstStyle/>
                    <a:p>
                      <a:pPr algn="r" rtl="1" fontAlgn="ctr"/>
                      <a:r>
                        <a:rPr lang="fa-IR" sz="900" b="1" i="0" u="none" strike="noStrike">
                          <a:solidFill>
                            <a:srgbClr val="000000"/>
                          </a:solidFill>
                          <a:latin typeface="B Nazanin"/>
                        </a:rPr>
                        <a:t>هزینه های عمومی برقراری انشعاب</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4D5"/>
                    </a:solidFill>
                  </a:tcPr>
                </a:tc>
                <a:tc>
                  <a:txBody>
                    <a:bodyPr/>
                    <a:lstStyle/>
                    <a:p>
                      <a:pPr algn="r" rtl="1" fontAlgn="ctr"/>
                      <a:r>
                        <a:rPr lang="fa-IR" sz="900" b="1" i="0" u="none" strike="noStrike">
                          <a:solidFill>
                            <a:srgbClr val="000000"/>
                          </a:solidFill>
                          <a:latin typeface="B Nazanin"/>
                        </a:rPr>
                        <a:t>هزینه های عمومی</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4D5"/>
                    </a:solidFill>
                  </a:tcPr>
                </a:tc>
                <a:tc>
                  <a:txBody>
                    <a:bodyPr/>
                    <a:lstStyle/>
                    <a:p>
                      <a:pPr algn="ctr" rtl="1" fontAlgn="ctr"/>
                      <a:r>
                        <a:rPr lang="fa-IR" sz="900" b="1" i="0" u="none" strike="noStrike">
                          <a:solidFill>
                            <a:srgbClr val="000000"/>
                          </a:solidFill>
                          <a:latin typeface="B Nazanin"/>
                        </a:rPr>
                        <a:t>هزار ریال</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4D5"/>
                    </a:solidFill>
                  </a:tcPr>
                </a:tc>
                <a:tc>
                  <a:txBody>
                    <a:bodyPr/>
                    <a:lstStyle/>
                    <a:p>
                      <a:pPr algn="ctr" rtl="0" fontAlgn="ctr"/>
                      <a:r>
                        <a:rPr lang="en-US" sz="1500" b="1" i="0" u="none" strike="noStrike">
                          <a:solidFill>
                            <a:srgbClr val="000000"/>
                          </a:solidFill>
                          <a:latin typeface="B Nazani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2"/>
                    </a:solidFill>
                  </a:tcPr>
                </a:tc>
                <a:tc>
                  <a:txBody>
                    <a:bodyPr/>
                    <a:lstStyle/>
                    <a:p>
                      <a:pPr algn="ctr" rtl="0" fontAlgn="ctr"/>
                      <a:r>
                        <a:rPr lang="en-US" sz="1500" b="1" i="0" u="none" strike="noStrike" dirty="0">
                          <a:solidFill>
                            <a:srgbClr val="000000"/>
                          </a:solidFill>
                          <a:latin typeface="B Nazani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2"/>
                    </a:solidFill>
                  </a:tcPr>
                </a:tc>
                <a:tc>
                  <a:txBody>
                    <a:bodyPr/>
                    <a:lstStyle/>
                    <a:p>
                      <a:pPr algn="ctr" rtl="0" fontAlgn="ctr"/>
                      <a:r>
                        <a:rPr lang="en-US" sz="1500" b="1" i="0" u="none" strike="noStrike" dirty="0">
                          <a:solidFill>
                            <a:srgbClr val="000000"/>
                          </a:solidFill>
                          <a:latin typeface="B Nazani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2"/>
                    </a:solidFill>
                  </a:tcPr>
                </a:tc>
                <a:tc>
                  <a:txBody>
                    <a:bodyPr/>
                    <a:lstStyle/>
                    <a:p>
                      <a:pPr algn="ctr" rtl="0" fontAlgn="ctr"/>
                      <a:r>
                        <a:rPr lang="en-US" sz="1500" b="1" i="0" u="none" strike="noStrike" dirty="0">
                          <a:solidFill>
                            <a:srgbClr val="000000"/>
                          </a:solidFill>
                          <a:latin typeface="B Nazani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2"/>
                    </a:solidFill>
                  </a:tcPr>
                </a:tc>
                <a:tc>
                  <a:txBody>
                    <a:bodyPr/>
                    <a:lstStyle/>
                    <a:p>
                      <a:pPr algn="ctr" rtl="0" fontAlgn="ctr"/>
                      <a:r>
                        <a:rPr lang="en-US" sz="1500" b="1" i="0" u="none" strike="noStrike">
                          <a:solidFill>
                            <a:srgbClr val="000000"/>
                          </a:solidFill>
                          <a:latin typeface="B Nazanin"/>
                        </a:rPr>
                        <a:t>2,000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4D5"/>
                    </a:solidFill>
                  </a:tcPr>
                </a:tc>
                <a:tc>
                  <a:txBody>
                    <a:bodyPr/>
                    <a:lstStyle/>
                    <a:p>
                      <a:pPr algn="ctr" rtl="0" fontAlgn="ctr"/>
                      <a:r>
                        <a:rPr lang="en-US" sz="1500" b="1" i="0" u="none" strike="noStrike">
                          <a:solidFill>
                            <a:srgbClr val="000000"/>
                          </a:solidFill>
                          <a:latin typeface="B Nazanin"/>
                        </a:rPr>
                        <a:t>2,000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4D5"/>
                    </a:solidFill>
                  </a:tcPr>
                </a:tc>
                <a:tc>
                  <a:txBody>
                    <a:bodyPr/>
                    <a:lstStyle/>
                    <a:p>
                      <a:pPr algn="ctr" rtl="0" fontAlgn="ctr"/>
                      <a:r>
                        <a:rPr lang="en-US" sz="1500" b="1" i="0" u="none" strike="noStrike">
                          <a:solidFill>
                            <a:srgbClr val="000000"/>
                          </a:solidFill>
                          <a:latin typeface="B Nazanin"/>
                        </a:rPr>
                        <a:t>2,000</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10002"/>
                  </a:ext>
                </a:extLst>
              </a:tr>
              <a:tr h="293840">
                <a:tc rowSpan="6">
                  <a:txBody>
                    <a:bodyPr/>
                    <a:lstStyle/>
                    <a:p>
                      <a:pPr algn="ctr" rtl="1" fontAlgn="ctr"/>
                      <a:r>
                        <a:rPr lang="en-US" sz="900" b="1" i="0" u="none" strike="noStrike">
                          <a:solidFill>
                            <a:srgbClr val="000000"/>
                          </a:solidFill>
                          <a:latin typeface="B Nazanin"/>
                        </a:rPr>
                        <a:t>1-2</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6">
                  <a:txBody>
                    <a:bodyPr/>
                    <a:lstStyle/>
                    <a:p>
                      <a:pPr algn="r" rtl="1" fontAlgn="ctr"/>
                      <a:r>
                        <a:rPr lang="fa-IR" sz="900" b="1" i="0" u="none" strike="noStrike">
                          <a:solidFill>
                            <a:srgbClr val="000000"/>
                          </a:solidFill>
                          <a:latin typeface="B Nazanin"/>
                        </a:rPr>
                        <a:t>سرشکن نیرو رسانی</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r" rtl="1" fontAlgn="ctr"/>
                      <a:r>
                        <a:rPr lang="fa-IR" sz="900" b="1" i="0" u="none" strike="noStrike">
                          <a:solidFill>
                            <a:srgbClr val="000000"/>
                          </a:solidFill>
                          <a:latin typeface="B Nazanin"/>
                        </a:rPr>
                        <a:t>طول شبکه فشار متوسط به ازای مشترک</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1" fontAlgn="ctr"/>
                      <a:r>
                        <a:rPr lang="fa-IR" sz="900" b="1" i="0" u="none" strike="noStrike">
                          <a:solidFill>
                            <a:srgbClr val="000000"/>
                          </a:solidFill>
                          <a:latin typeface="B Nazanin"/>
                        </a:rPr>
                        <a:t>شبکه فشار متوسط هوایی</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fa-IR" sz="900" b="1" i="0" u="none" strike="noStrike">
                          <a:solidFill>
                            <a:srgbClr val="000000"/>
                          </a:solidFill>
                          <a:latin typeface="B Nazanin"/>
                        </a:rPr>
                        <a:t>متر/مشترک</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500" b="1" i="0" u="none" strike="noStrike">
                          <a:solidFill>
                            <a:srgbClr val="000000"/>
                          </a:solidFill>
                          <a:latin typeface="B Nazanin"/>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500" b="1" i="0" u="none" strike="noStrike">
                          <a:solidFill>
                            <a:srgbClr val="000000"/>
                          </a:solidFill>
                          <a:latin typeface="B Nazanin"/>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500" b="1" i="0" u="none" strike="noStrike" dirty="0">
                          <a:solidFill>
                            <a:srgbClr val="000000"/>
                          </a:solidFill>
                          <a:latin typeface="B Nazanin"/>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500" b="1" i="0" u="none" strike="noStrike" dirty="0">
                          <a:solidFill>
                            <a:srgbClr val="000000"/>
                          </a:solidFill>
                          <a:latin typeface="B Nazanin"/>
                        </a:rPr>
                        <a:t>1,320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500" b="1" i="0" u="none" strike="noStrike">
                          <a:solidFill>
                            <a:srgbClr val="000000"/>
                          </a:solidFill>
                          <a:latin typeface="B Nazanin"/>
                        </a:rPr>
                        <a:t>8,700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500" b="1" i="0" u="none" strike="noStrike">
                          <a:solidFill>
                            <a:srgbClr val="000000"/>
                          </a:solidFill>
                          <a:latin typeface="B Nazanin"/>
                        </a:rPr>
                        <a:t>4,448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500" b="1" i="0" u="none" strike="noStrike">
                          <a:solidFill>
                            <a:srgbClr val="000000"/>
                          </a:solidFill>
                          <a:latin typeface="B Nazanin"/>
                        </a:rPr>
                        <a:t>5,693</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9384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r" rtl="1" fontAlgn="ctr"/>
                      <a:r>
                        <a:rPr lang="fa-IR" sz="900" b="1" i="0" u="none" strike="noStrike">
                          <a:solidFill>
                            <a:srgbClr val="000000"/>
                          </a:solidFill>
                          <a:latin typeface="B Nazanin"/>
                        </a:rPr>
                        <a:t>شبکه فشار متوسط زمینی</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fa-IR" sz="900" b="1" i="0" u="none" strike="noStrike">
                          <a:solidFill>
                            <a:srgbClr val="000000"/>
                          </a:solidFill>
                          <a:latin typeface="B Nazanin"/>
                        </a:rPr>
                        <a:t>متر/مشترک</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500" b="1" i="0" u="none" strike="noStrike">
                          <a:solidFill>
                            <a:srgbClr val="000000"/>
                          </a:solidFill>
                          <a:latin typeface="B Nazanin"/>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500" b="1" i="0" u="none" strike="noStrike">
                          <a:solidFill>
                            <a:srgbClr val="000000"/>
                          </a:solidFill>
                          <a:latin typeface="B Nazanin"/>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500" b="1" i="0" u="none" strike="noStrike" dirty="0">
                          <a:solidFill>
                            <a:srgbClr val="000000"/>
                          </a:solidFill>
                          <a:latin typeface="B Nazanin"/>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500" b="1" i="0" u="none" strike="noStrike" dirty="0">
                          <a:solidFill>
                            <a:srgbClr val="000000"/>
                          </a:solidFill>
                          <a:latin typeface="B Nazanin"/>
                        </a:rPr>
                        <a:t>3,000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500" b="1" i="0" u="none" strike="noStrike">
                          <a:solidFill>
                            <a:srgbClr val="000000"/>
                          </a:solidFill>
                          <a:latin typeface="B Nazanin"/>
                        </a:rPr>
                        <a:t>1,432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500" b="1" i="0" u="none" strike="noStrike">
                          <a:solidFill>
                            <a:srgbClr val="000000"/>
                          </a:solidFill>
                          <a:latin typeface="B Nazanin"/>
                        </a:rPr>
                        <a:t>1,410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500" b="1" i="0" u="none" strike="noStrike">
                          <a:solidFill>
                            <a:srgbClr val="000000"/>
                          </a:solidFill>
                          <a:latin typeface="B Nazanin"/>
                        </a:rPr>
                        <a:t>937</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93840">
                <a:tc vMerge="1">
                  <a:txBody>
                    <a:bodyPr/>
                    <a:lstStyle/>
                    <a:p>
                      <a:endParaRPr lang="en-US"/>
                    </a:p>
                  </a:txBody>
                  <a:tcPr/>
                </a:tc>
                <a:tc vMerge="1">
                  <a:txBody>
                    <a:bodyPr/>
                    <a:lstStyle/>
                    <a:p>
                      <a:endParaRPr lang="en-US"/>
                    </a:p>
                  </a:txBody>
                  <a:tcPr/>
                </a:tc>
                <a:tc rowSpan="2">
                  <a:txBody>
                    <a:bodyPr/>
                    <a:lstStyle/>
                    <a:p>
                      <a:pPr algn="r" rtl="1" fontAlgn="ctr"/>
                      <a:r>
                        <a:rPr lang="fa-IR" sz="900" b="1" i="0" u="none" strike="noStrike">
                          <a:solidFill>
                            <a:srgbClr val="000000"/>
                          </a:solidFill>
                          <a:latin typeface="B Nazanin"/>
                        </a:rPr>
                        <a:t>ظرفیت منصوبه به ازای هر مشترک</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1" fontAlgn="ctr"/>
                      <a:r>
                        <a:rPr lang="fa-IR" sz="900" b="1" i="0" u="none" strike="noStrike" dirty="0">
                          <a:solidFill>
                            <a:srgbClr val="000000"/>
                          </a:solidFill>
                          <a:latin typeface="B Nazanin"/>
                        </a:rPr>
                        <a:t>پست هوایی</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fa-IR" sz="900" b="1" i="0" u="none" strike="noStrike">
                          <a:solidFill>
                            <a:srgbClr val="000000"/>
                          </a:solidFill>
                          <a:latin typeface="B Nazanin"/>
                        </a:rPr>
                        <a:t>کیلوولت آمپر/مشترک</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500" b="1" i="0" u="none" strike="noStrike">
                          <a:solidFill>
                            <a:srgbClr val="000000"/>
                          </a:solidFill>
                          <a:latin typeface="B Nazanin"/>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500" b="1" i="0" u="none" strike="noStrike">
                          <a:solidFill>
                            <a:srgbClr val="000000"/>
                          </a:solidFill>
                          <a:latin typeface="B Nazanin"/>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500" b="1" i="0" u="none" strike="noStrike" dirty="0">
                          <a:solidFill>
                            <a:srgbClr val="000000"/>
                          </a:solidFill>
                          <a:latin typeface="B Nazanin"/>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500" b="1" i="0" u="none" strike="noStrike" dirty="0">
                          <a:solidFill>
                            <a:srgbClr val="000000"/>
                          </a:solidFill>
                          <a:latin typeface="B Nazanin"/>
                        </a:rPr>
                        <a:t>3,000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500" b="1" i="0" u="none" strike="noStrike">
                          <a:solidFill>
                            <a:srgbClr val="000000"/>
                          </a:solidFill>
                          <a:latin typeface="B Nazanin"/>
                        </a:rPr>
                        <a:t>20,032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500" b="1" i="0" u="none" strike="noStrike">
                          <a:solidFill>
                            <a:srgbClr val="000000"/>
                          </a:solidFill>
                          <a:latin typeface="B Nazanin"/>
                        </a:rPr>
                        <a:t>13,355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500" b="1" i="0" u="none" strike="noStrike">
                          <a:solidFill>
                            <a:srgbClr val="000000"/>
                          </a:solidFill>
                          <a:latin typeface="B Nazanin"/>
                        </a:rPr>
                        <a:t>8,700</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9384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r" rtl="1" fontAlgn="ctr"/>
                      <a:r>
                        <a:rPr lang="fa-IR" sz="900" b="1" i="0" u="none" strike="noStrike" dirty="0">
                          <a:solidFill>
                            <a:srgbClr val="000000"/>
                          </a:solidFill>
                          <a:latin typeface="B Nazanin"/>
                        </a:rPr>
                        <a:t>پست زمینی</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fa-IR" sz="900" b="1" i="0" u="none" strike="noStrike">
                          <a:solidFill>
                            <a:srgbClr val="000000"/>
                          </a:solidFill>
                          <a:latin typeface="B Nazanin"/>
                        </a:rPr>
                        <a:t>کیلوولت آمپر/مشترک</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500" b="1" i="0" u="none" strike="noStrike">
                          <a:solidFill>
                            <a:srgbClr val="000000"/>
                          </a:solidFill>
                          <a:latin typeface="B Nazanin"/>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500" b="1" i="0" u="none" strike="noStrike">
                          <a:solidFill>
                            <a:srgbClr val="000000"/>
                          </a:solidFill>
                          <a:latin typeface="B Nazanin"/>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500" b="1" i="0" u="none" strike="noStrike">
                          <a:solidFill>
                            <a:srgbClr val="000000"/>
                          </a:solidFill>
                          <a:latin typeface="B Nazanin"/>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500" b="1" i="0" u="none" strike="noStrike" dirty="0">
                          <a:solidFill>
                            <a:srgbClr val="000000"/>
                          </a:solidFill>
                          <a:latin typeface="B Nazanin"/>
                        </a:rPr>
                        <a:t>6,250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500" b="1" i="0" u="none" strike="noStrike" dirty="0">
                          <a:solidFill>
                            <a:srgbClr val="000000"/>
                          </a:solidFill>
                          <a:latin typeface="B Nazanin"/>
                        </a:rPr>
                        <a:t>1,669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500" b="1" i="0" u="none" strike="noStrike" dirty="0">
                          <a:solidFill>
                            <a:srgbClr val="000000"/>
                          </a:solidFill>
                          <a:latin typeface="B Nazanin"/>
                        </a:rPr>
                        <a:t>1,113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500" b="1" i="0" u="none" strike="noStrike">
                          <a:solidFill>
                            <a:srgbClr val="000000"/>
                          </a:solidFill>
                          <a:latin typeface="B Nazanin"/>
                        </a:rPr>
                        <a:t>625</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93840">
                <a:tc vMerge="1">
                  <a:txBody>
                    <a:bodyPr/>
                    <a:lstStyle/>
                    <a:p>
                      <a:endParaRPr lang="en-US"/>
                    </a:p>
                  </a:txBody>
                  <a:tcPr/>
                </a:tc>
                <a:tc vMerge="1">
                  <a:txBody>
                    <a:bodyPr/>
                    <a:lstStyle/>
                    <a:p>
                      <a:endParaRPr lang="en-US"/>
                    </a:p>
                  </a:txBody>
                  <a:tcPr/>
                </a:tc>
                <a:tc rowSpan="2">
                  <a:txBody>
                    <a:bodyPr/>
                    <a:lstStyle/>
                    <a:p>
                      <a:pPr algn="r" rtl="1" fontAlgn="ctr"/>
                      <a:r>
                        <a:rPr lang="fa-IR" sz="900" b="1" i="0" u="none" strike="noStrike">
                          <a:solidFill>
                            <a:srgbClr val="000000"/>
                          </a:solidFill>
                          <a:latin typeface="B Nazanin"/>
                        </a:rPr>
                        <a:t>طول شبکه فشار ضعیف به ازای هر مشترک</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1" fontAlgn="ctr"/>
                      <a:r>
                        <a:rPr lang="fa-IR" sz="900" b="1" i="0" u="none" strike="noStrike">
                          <a:solidFill>
                            <a:srgbClr val="000000"/>
                          </a:solidFill>
                          <a:latin typeface="B Nazanin"/>
                        </a:rPr>
                        <a:t>شبکه فشار ضعیف هوایی</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fa-IR" sz="900" b="1" i="0" u="none" strike="noStrike">
                          <a:solidFill>
                            <a:srgbClr val="000000"/>
                          </a:solidFill>
                          <a:latin typeface="B Nazanin"/>
                        </a:rPr>
                        <a:t>متر/مشترک</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500" b="1" i="0" u="none" strike="noStrike">
                          <a:solidFill>
                            <a:srgbClr val="000000"/>
                          </a:solidFill>
                          <a:latin typeface="B Nazanin"/>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500" b="1" i="0" u="none" strike="noStrike">
                          <a:solidFill>
                            <a:srgbClr val="000000"/>
                          </a:solidFill>
                          <a:latin typeface="B Nazanin"/>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500" b="1" i="0" u="none" strike="noStrike">
                          <a:solidFill>
                            <a:srgbClr val="000000"/>
                          </a:solidFill>
                          <a:latin typeface="B Nazanin"/>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500" b="1" i="0" u="none" strike="noStrike" dirty="0">
                          <a:solidFill>
                            <a:srgbClr val="000000"/>
                          </a:solidFill>
                          <a:latin typeface="B Nazanin"/>
                        </a:rPr>
                        <a:t>1,100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500" b="1" i="0" u="none" strike="noStrike" dirty="0">
                          <a:solidFill>
                            <a:srgbClr val="000000"/>
                          </a:solidFill>
                          <a:latin typeface="B Nazanin"/>
                        </a:rPr>
                        <a:t>7,792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500" b="1" i="0" u="none" strike="noStrike">
                          <a:solidFill>
                            <a:srgbClr val="000000"/>
                          </a:solidFill>
                          <a:latin typeface="B Nazanin"/>
                        </a:rPr>
                        <a:t>4,620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500" b="1" i="0" u="none" strike="noStrike">
                          <a:solidFill>
                            <a:srgbClr val="000000"/>
                          </a:solidFill>
                          <a:latin typeface="B Nazanin"/>
                        </a:rPr>
                        <a:t>3,208</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9384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r" rtl="1" fontAlgn="ctr"/>
                      <a:r>
                        <a:rPr lang="fa-IR" sz="900" b="1" i="0" u="none" strike="noStrike">
                          <a:solidFill>
                            <a:srgbClr val="000000"/>
                          </a:solidFill>
                          <a:latin typeface="B Nazanin"/>
                        </a:rPr>
                        <a:t>شبکه فشار ضعیف زمینی</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fa-IR" sz="900" b="1" i="0" u="none" strike="noStrike">
                          <a:solidFill>
                            <a:srgbClr val="000000"/>
                          </a:solidFill>
                          <a:latin typeface="B Nazanin"/>
                        </a:rPr>
                        <a:t>متر/مشترک</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500" b="1" i="0" u="none" strike="noStrike">
                          <a:solidFill>
                            <a:srgbClr val="000000"/>
                          </a:solidFill>
                          <a:latin typeface="B Nazanin"/>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500" b="1" i="0" u="none" strike="noStrike">
                          <a:solidFill>
                            <a:srgbClr val="000000"/>
                          </a:solidFill>
                          <a:latin typeface="B Nazanin"/>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500" b="1" i="0" u="none" strike="noStrike">
                          <a:solidFill>
                            <a:srgbClr val="000000"/>
                          </a:solidFill>
                          <a:latin typeface="B Nazanin"/>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500" b="1" i="0" u="none" strike="noStrike" dirty="0">
                          <a:solidFill>
                            <a:srgbClr val="000000"/>
                          </a:solidFill>
                          <a:latin typeface="B Nazanin"/>
                        </a:rPr>
                        <a:t>1,500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500" b="1" i="0" u="none" strike="noStrike" dirty="0">
                          <a:solidFill>
                            <a:srgbClr val="000000"/>
                          </a:solidFill>
                          <a:latin typeface="B Nazanin"/>
                        </a:rPr>
                        <a:t>2,125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500" b="1" i="0" u="none" strike="noStrike">
                          <a:solidFill>
                            <a:srgbClr val="000000"/>
                          </a:solidFill>
                          <a:latin typeface="B Nazanin"/>
                        </a:rPr>
                        <a:t>875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500" b="1" i="0" u="none" strike="noStrike">
                          <a:solidFill>
                            <a:srgbClr val="000000"/>
                          </a:solidFill>
                          <a:latin typeface="B Nazanin"/>
                        </a:rPr>
                        <a:t>875</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92298">
                <a:tc gridSpan="2">
                  <a:txBody>
                    <a:bodyPr/>
                    <a:lstStyle/>
                    <a:p>
                      <a:pPr algn="ctr" rtl="1" fontAlgn="ctr"/>
                      <a:r>
                        <a:rPr lang="fa-IR" sz="900" b="1" i="0" u="none" strike="noStrike">
                          <a:solidFill>
                            <a:srgbClr val="000000"/>
                          </a:solidFill>
                          <a:latin typeface="B Nazanin"/>
                        </a:rPr>
                        <a:t>جمع سرشکن نیرو رسانی</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4D5"/>
                    </a:solidFill>
                  </a:tcPr>
                </a:tc>
                <a:tc hMerge="1">
                  <a:txBody>
                    <a:bodyPr/>
                    <a:lstStyle/>
                    <a:p>
                      <a:endParaRPr lang="en-US"/>
                    </a:p>
                  </a:txBody>
                  <a:tcPr/>
                </a:tc>
                <a:tc>
                  <a:txBody>
                    <a:bodyPr/>
                    <a:lstStyle/>
                    <a:p>
                      <a:pPr algn="r" rtl="1" fontAlgn="ctr"/>
                      <a:r>
                        <a:rPr lang="fa-IR" sz="900" b="1" i="0" u="none" strike="noStrike">
                          <a:solidFill>
                            <a:srgbClr val="000000"/>
                          </a:solidFill>
                          <a:latin typeface="B Nazanin"/>
                        </a:rPr>
                        <a:t>سرشکن قدر السهم نیرورسانی</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4D5"/>
                    </a:solidFill>
                  </a:tcPr>
                </a:tc>
                <a:tc>
                  <a:txBody>
                    <a:bodyPr/>
                    <a:lstStyle/>
                    <a:p>
                      <a:pPr algn="r" rtl="1" fontAlgn="ctr"/>
                      <a:r>
                        <a:rPr lang="fa-IR" sz="900" b="1" i="0" u="none" strike="noStrike">
                          <a:solidFill>
                            <a:srgbClr val="000000"/>
                          </a:solidFill>
                          <a:latin typeface="B Nazanin"/>
                        </a:rPr>
                        <a:t>قدرالسهم نیرورسانی</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4D5"/>
                    </a:solidFill>
                  </a:tcPr>
                </a:tc>
                <a:tc>
                  <a:txBody>
                    <a:bodyPr/>
                    <a:lstStyle/>
                    <a:p>
                      <a:pPr algn="ctr" rtl="1" fontAlgn="ctr"/>
                      <a:r>
                        <a:rPr lang="fa-IR" sz="900" b="1" i="0" u="none" strike="noStrike">
                          <a:solidFill>
                            <a:srgbClr val="000000"/>
                          </a:solidFill>
                          <a:latin typeface="B Nazanin"/>
                        </a:rPr>
                        <a:t>هزارریال</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4D5"/>
                    </a:solidFill>
                  </a:tcPr>
                </a:tc>
                <a:tc>
                  <a:txBody>
                    <a:bodyPr/>
                    <a:lstStyle/>
                    <a:p>
                      <a:pPr algn="ctr" rtl="0" fontAlgn="ctr"/>
                      <a:r>
                        <a:rPr lang="en-US" sz="1500" b="1" i="0" u="none" strike="noStrike">
                          <a:solidFill>
                            <a:srgbClr val="000000"/>
                          </a:solidFill>
                          <a:latin typeface="B Nazani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2"/>
                    </a:solidFill>
                  </a:tcPr>
                </a:tc>
                <a:tc>
                  <a:txBody>
                    <a:bodyPr/>
                    <a:lstStyle/>
                    <a:p>
                      <a:pPr algn="ctr" rtl="0" fontAlgn="ctr"/>
                      <a:r>
                        <a:rPr lang="en-US" sz="1500" b="1" i="0" u="none" strike="noStrike">
                          <a:solidFill>
                            <a:srgbClr val="000000"/>
                          </a:solidFill>
                          <a:latin typeface="B Nazani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2"/>
                    </a:solidFill>
                  </a:tcPr>
                </a:tc>
                <a:tc>
                  <a:txBody>
                    <a:bodyPr/>
                    <a:lstStyle/>
                    <a:p>
                      <a:pPr algn="ctr" rtl="0" fontAlgn="ctr"/>
                      <a:r>
                        <a:rPr lang="en-US" sz="1500" b="1" i="0" u="none" strike="noStrike">
                          <a:solidFill>
                            <a:srgbClr val="000000"/>
                          </a:solidFill>
                          <a:latin typeface="B Nazani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2"/>
                    </a:solidFill>
                  </a:tcPr>
                </a:tc>
                <a:tc>
                  <a:txBody>
                    <a:bodyPr/>
                    <a:lstStyle/>
                    <a:p>
                      <a:pPr algn="ctr" rtl="0" fontAlgn="ctr"/>
                      <a:r>
                        <a:rPr lang="en-US" sz="1500" b="1" i="0" u="none" strike="noStrike">
                          <a:solidFill>
                            <a:srgbClr val="000000"/>
                          </a:solidFill>
                          <a:latin typeface="B Nazani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2"/>
                    </a:solidFill>
                  </a:tcPr>
                </a:tc>
                <a:tc>
                  <a:txBody>
                    <a:bodyPr/>
                    <a:lstStyle/>
                    <a:p>
                      <a:pPr algn="ctr" rtl="0" fontAlgn="ctr"/>
                      <a:r>
                        <a:rPr lang="en-US" sz="1500" b="1" i="0" u="none" strike="noStrike" dirty="0">
                          <a:solidFill>
                            <a:srgbClr val="000000"/>
                          </a:solidFill>
                          <a:latin typeface="B Nazanin"/>
                        </a:rPr>
                        <a:t>41,750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4D5"/>
                    </a:solidFill>
                  </a:tcPr>
                </a:tc>
                <a:tc>
                  <a:txBody>
                    <a:bodyPr/>
                    <a:lstStyle/>
                    <a:p>
                      <a:pPr algn="ctr" rtl="0" fontAlgn="ctr"/>
                      <a:r>
                        <a:rPr lang="en-US" sz="1500" b="1" i="0" u="none" strike="noStrike" dirty="0">
                          <a:solidFill>
                            <a:srgbClr val="000000"/>
                          </a:solidFill>
                          <a:latin typeface="B Nazanin"/>
                        </a:rPr>
                        <a:t>25,821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4D5"/>
                    </a:solidFill>
                  </a:tcPr>
                </a:tc>
                <a:tc>
                  <a:txBody>
                    <a:bodyPr/>
                    <a:lstStyle/>
                    <a:p>
                      <a:pPr algn="ctr" rtl="0" fontAlgn="ctr"/>
                      <a:r>
                        <a:rPr lang="en-US" sz="1500" b="1" i="0" u="none" strike="noStrike">
                          <a:solidFill>
                            <a:srgbClr val="000000"/>
                          </a:solidFill>
                          <a:latin typeface="B Nazanin"/>
                        </a:rPr>
                        <a:t>20,038</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10009"/>
                  </a:ext>
                </a:extLst>
              </a:tr>
              <a:tr h="292298">
                <a:tc>
                  <a:txBody>
                    <a:bodyPr/>
                    <a:lstStyle/>
                    <a:p>
                      <a:pPr algn="ctr" rtl="1" fontAlgn="ctr"/>
                      <a:r>
                        <a:rPr lang="en-US" sz="900" b="1" i="0" u="none" strike="noStrike">
                          <a:solidFill>
                            <a:srgbClr val="000000"/>
                          </a:solidFill>
                          <a:latin typeface="B Nazanin"/>
                        </a:rPr>
                        <a:t>2-2</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1" fontAlgn="ctr"/>
                      <a:r>
                        <a:rPr lang="fa-IR" sz="900" b="1" i="0" u="none" strike="noStrike">
                          <a:solidFill>
                            <a:srgbClr val="000000"/>
                          </a:solidFill>
                          <a:latin typeface="B Nazanin"/>
                        </a:rPr>
                        <a:t>سرشکن قدرالسهم زمین</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1" fontAlgn="ctr"/>
                      <a:r>
                        <a:rPr lang="fa-IR" sz="900" b="1" i="0" u="none" strike="noStrike">
                          <a:solidFill>
                            <a:srgbClr val="000000"/>
                          </a:solidFill>
                          <a:latin typeface="B Nazanin"/>
                        </a:rPr>
                        <a:t>هزینه قدرالسهم زمین</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1" fontAlgn="ctr"/>
                      <a:r>
                        <a:rPr lang="fa-IR" sz="900" b="1" i="0" u="none" strike="noStrike">
                          <a:solidFill>
                            <a:srgbClr val="000000"/>
                          </a:solidFill>
                          <a:latin typeface="B Nazanin"/>
                        </a:rPr>
                        <a:t>مقدار زمین پست زمینی</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fa-IR" sz="900" b="1" i="0" u="none" strike="noStrike">
                          <a:solidFill>
                            <a:srgbClr val="000000"/>
                          </a:solidFill>
                          <a:latin typeface="B Nazanin"/>
                        </a:rPr>
                        <a:t>مترمربع</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500" b="1" i="0" u="none" strike="noStrike">
                          <a:solidFill>
                            <a:srgbClr val="000000"/>
                          </a:solidFill>
                          <a:latin typeface="B Nazanin"/>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500" b="1" i="0" u="none" strike="noStrike">
                          <a:solidFill>
                            <a:srgbClr val="000000"/>
                          </a:solidFill>
                          <a:latin typeface="B Nazanin"/>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500" b="1" i="0" u="none" strike="noStrike">
                          <a:solidFill>
                            <a:srgbClr val="000000"/>
                          </a:solidFill>
                          <a:latin typeface="B Nazanin"/>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500" b="1" i="0" u="none" strike="noStrike">
                          <a:solidFill>
                            <a:srgbClr val="000000"/>
                          </a:solidFill>
                          <a:latin typeface="B Nazanin"/>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500" b="1" i="0" u="none" strike="noStrike" dirty="0">
                          <a:solidFill>
                            <a:srgbClr val="000000"/>
                          </a:solidFill>
                          <a:latin typeface="B Nazanin"/>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500" b="1" i="0" u="none" strike="noStrike" dirty="0">
                          <a:solidFill>
                            <a:srgbClr val="000000"/>
                          </a:solidFill>
                          <a:latin typeface="B Nazanin"/>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500" b="1" i="0" u="none" strike="noStrike">
                          <a:solidFill>
                            <a:srgbClr val="000000"/>
                          </a:solidFill>
                          <a:latin typeface="B Nazanin"/>
                        </a:rPr>
                        <a:t>0</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92298">
                <a:tc gridSpan="2">
                  <a:txBody>
                    <a:bodyPr/>
                    <a:lstStyle/>
                    <a:p>
                      <a:pPr algn="ctr" rtl="1" fontAlgn="ctr"/>
                      <a:r>
                        <a:rPr lang="fa-IR" sz="900" b="1" i="0" u="none" strike="noStrike">
                          <a:solidFill>
                            <a:srgbClr val="000000"/>
                          </a:solidFill>
                          <a:latin typeface="B Nazanin"/>
                        </a:rPr>
                        <a:t>جمع سرشکن قدرالسهم زمین</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4D5"/>
                    </a:solidFill>
                  </a:tcPr>
                </a:tc>
                <a:tc hMerge="1">
                  <a:txBody>
                    <a:bodyPr/>
                    <a:lstStyle/>
                    <a:p>
                      <a:endParaRPr lang="en-US"/>
                    </a:p>
                  </a:txBody>
                  <a:tcPr/>
                </a:tc>
                <a:tc>
                  <a:txBody>
                    <a:bodyPr/>
                    <a:lstStyle/>
                    <a:p>
                      <a:pPr algn="r" rtl="1" fontAlgn="ctr"/>
                      <a:r>
                        <a:rPr lang="fa-IR" sz="900" b="1" i="0" u="none" strike="noStrike">
                          <a:solidFill>
                            <a:srgbClr val="000000"/>
                          </a:solidFill>
                          <a:latin typeface="B Nazanin"/>
                        </a:rPr>
                        <a:t>جمع هزینه قدرالسهم زمین</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4D5"/>
                    </a:solidFill>
                  </a:tcPr>
                </a:tc>
                <a:tc>
                  <a:txBody>
                    <a:bodyPr/>
                    <a:lstStyle/>
                    <a:p>
                      <a:pPr algn="r" rtl="1" fontAlgn="ctr"/>
                      <a:r>
                        <a:rPr lang="fa-IR" sz="900" b="1" i="0" u="none" strike="noStrike">
                          <a:solidFill>
                            <a:srgbClr val="000000"/>
                          </a:solidFill>
                          <a:latin typeface="B Nazanin"/>
                        </a:rPr>
                        <a:t>قدرالسهم زمین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4D5"/>
                    </a:solidFill>
                  </a:tcPr>
                </a:tc>
                <a:tc>
                  <a:txBody>
                    <a:bodyPr/>
                    <a:lstStyle/>
                    <a:p>
                      <a:pPr algn="ctr" rtl="1" fontAlgn="ctr"/>
                      <a:r>
                        <a:rPr lang="fa-IR" sz="900" b="1" i="0" u="none" strike="noStrike">
                          <a:solidFill>
                            <a:srgbClr val="000000"/>
                          </a:solidFill>
                          <a:latin typeface="B Nazanin"/>
                        </a:rPr>
                        <a:t>هزارریال</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4D5"/>
                    </a:solidFill>
                  </a:tcPr>
                </a:tc>
                <a:tc>
                  <a:txBody>
                    <a:bodyPr/>
                    <a:lstStyle/>
                    <a:p>
                      <a:pPr algn="ctr" rtl="0" fontAlgn="ctr"/>
                      <a:r>
                        <a:rPr lang="en-US" sz="1500" b="1" i="0" u="none" strike="noStrike">
                          <a:solidFill>
                            <a:srgbClr val="000000"/>
                          </a:solidFill>
                          <a:latin typeface="B Nazani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2"/>
                    </a:solidFill>
                  </a:tcPr>
                </a:tc>
                <a:tc>
                  <a:txBody>
                    <a:bodyPr/>
                    <a:lstStyle/>
                    <a:p>
                      <a:pPr algn="ctr" rtl="0" fontAlgn="ctr"/>
                      <a:r>
                        <a:rPr lang="en-US" sz="1500" b="1" i="0" u="none" strike="noStrike">
                          <a:solidFill>
                            <a:srgbClr val="000000"/>
                          </a:solidFill>
                          <a:latin typeface="B Nazani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2"/>
                    </a:solidFill>
                  </a:tcPr>
                </a:tc>
                <a:tc>
                  <a:txBody>
                    <a:bodyPr/>
                    <a:lstStyle/>
                    <a:p>
                      <a:pPr algn="ctr" rtl="0" fontAlgn="ctr"/>
                      <a:r>
                        <a:rPr lang="en-US" sz="1500" b="1" i="0" u="none" strike="noStrike">
                          <a:solidFill>
                            <a:srgbClr val="000000"/>
                          </a:solidFill>
                          <a:latin typeface="B Nazani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2"/>
                    </a:solidFill>
                  </a:tcPr>
                </a:tc>
                <a:tc>
                  <a:txBody>
                    <a:bodyPr/>
                    <a:lstStyle/>
                    <a:p>
                      <a:pPr algn="ctr" rtl="0" fontAlgn="ctr"/>
                      <a:r>
                        <a:rPr lang="en-US" sz="1500" b="1" i="0" u="none" strike="noStrike">
                          <a:solidFill>
                            <a:srgbClr val="000000"/>
                          </a:solidFill>
                          <a:latin typeface="B Nazani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2"/>
                    </a:solidFill>
                  </a:tcPr>
                </a:tc>
                <a:tc>
                  <a:txBody>
                    <a:bodyPr/>
                    <a:lstStyle/>
                    <a:p>
                      <a:pPr algn="ctr" rtl="0" fontAlgn="ctr"/>
                      <a:r>
                        <a:rPr lang="en-US" sz="1500" b="1" i="0" u="none" strike="noStrike">
                          <a:solidFill>
                            <a:srgbClr val="000000"/>
                          </a:solidFill>
                          <a:latin typeface="B Nazanin"/>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4D5"/>
                    </a:solidFill>
                  </a:tcPr>
                </a:tc>
                <a:tc>
                  <a:txBody>
                    <a:bodyPr/>
                    <a:lstStyle/>
                    <a:p>
                      <a:pPr algn="ctr" rtl="0" fontAlgn="ctr"/>
                      <a:r>
                        <a:rPr lang="en-US" sz="1500" b="1" i="0" u="none" strike="noStrike" dirty="0">
                          <a:solidFill>
                            <a:srgbClr val="000000"/>
                          </a:solidFill>
                          <a:latin typeface="B Nazanin"/>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4D5"/>
                    </a:solidFill>
                  </a:tcPr>
                </a:tc>
                <a:tc>
                  <a:txBody>
                    <a:bodyPr/>
                    <a:lstStyle/>
                    <a:p>
                      <a:pPr algn="ctr" rtl="0" fontAlgn="ctr"/>
                      <a:r>
                        <a:rPr lang="en-US" sz="1500" b="1" i="0" u="none" strike="noStrike">
                          <a:solidFill>
                            <a:srgbClr val="000000"/>
                          </a:solidFill>
                          <a:latin typeface="B Nazanin"/>
                        </a:rPr>
                        <a:t>0</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10011"/>
                  </a:ext>
                </a:extLst>
              </a:tr>
              <a:tr h="293840">
                <a:tc gridSpan="2">
                  <a:txBody>
                    <a:bodyPr/>
                    <a:lstStyle/>
                    <a:p>
                      <a:pPr algn="ctr" rtl="1" fontAlgn="ctr"/>
                      <a:r>
                        <a:rPr lang="fa-IR" sz="900" b="0" i="0" u="none" strike="noStrike">
                          <a:solidFill>
                            <a:srgbClr val="000000"/>
                          </a:solidFill>
                          <a:latin typeface="B Titr"/>
                        </a:rPr>
                        <a:t>جمع هزینه های ستون دوم</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4D5"/>
                    </a:solidFill>
                  </a:tcPr>
                </a:tc>
                <a:tc hMerge="1">
                  <a:txBody>
                    <a:bodyPr/>
                    <a:lstStyle/>
                    <a:p>
                      <a:endParaRPr lang="en-US"/>
                    </a:p>
                  </a:txBody>
                  <a:tcPr/>
                </a:tc>
                <a:tc>
                  <a:txBody>
                    <a:bodyPr/>
                    <a:lstStyle/>
                    <a:p>
                      <a:pPr algn="r" rtl="1" fontAlgn="ctr"/>
                      <a:r>
                        <a:rPr lang="fa-IR" sz="900" b="1" i="0" u="none" strike="noStrike">
                          <a:solidFill>
                            <a:srgbClr val="000000"/>
                          </a:solidFill>
                          <a:latin typeface="B Nazanin"/>
                        </a:rPr>
                        <a:t> مجموع قدر السهم نیرورسانی و  زمین</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4D5"/>
                    </a:solidFill>
                  </a:tcPr>
                </a:tc>
                <a:tc>
                  <a:txBody>
                    <a:bodyPr/>
                    <a:lstStyle/>
                    <a:p>
                      <a:pPr algn="r" rtl="1" fontAlgn="ctr"/>
                      <a:r>
                        <a:rPr lang="fa-IR" sz="900" b="1" i="0" u="none" strike="noStrike">
                          <a:solidFill>
                            <a:srgbClr val="000000"/>
                          </a:solidFill>
                          <a:latin typeface="B Nazanin"/>
                        </a:rPr>
                        <a:t> قدر السهم نیرورسانی و  زمین</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4D5"/>
                    </a:solidFill>
                  </a:tcPr>
                </a:tc>
                <a:tc>
                  <a:txBody>
                    <a:bodyPr/>
                    <a:lstStyle/>
                    <a:p>
                      <a:pPr algn="ctr" rtl="1" fontAlgn="ctr"/>
                      <a:r>
                        <a:rPr lang="fa-IR" sz="900" b="1" i="0" u="none" strike="noStrike">
                          <a:solidFill>
                            <a:srgbClr val="000000"/>
                          </a:solidFill>
                          <a:latin typeface="B Nazanin"/>
                        </a:rPr>
                        <a:t>هزارریال</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4D5"/>
                    </a:solidFill>
                  </a:tcPr>
                </a:tc>
                <a:tc>
                  <a:txBody>
                    <a:bodyPr/>
                    <a:lstStyle/>
                    <a:p>
                      <a:pPr algn="ctr" rtl="0" fontAlgn="ctr"/>
                      <a:r>
                        <a:rPr lang="en-US" sz="1500" b="1" i="0" u="none" strike="noStrike">
                          <a:solidFill>
                            <a:srgbClr val="000000"/>
                          </a:solidFill>
                          <a:latin typeface="B Nazani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2"/>
                    </a:solidFill>
                  </a:tcPr>
                </a:tc>
                <a:tc>
                  <a:txBody>
                    <a:bodyPr/>
                    <a:lstStyle/>
                    <a:p>
                      <a:pPr algn="ctr" rtl="0" fontAlgn="ctr"/>
                      <a:r>
                        <a:rPr lang="en-US" sz="1500" b="1" i="0" u="none" strike="noStrike">
                          <a:solidFill>
                            <a:srgbClr val="000000"/>
                          </a:solidFill>
                          <a:latin typeface="B Nazani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2"/>
                    </a:solidFill>
                  </a:tcPr>
                </a:tc>
                <a:tc>
                  <a:txBody>
                    <a:bodyPr/>
                    <a:lstStyle/>
                    <a:p>
                      <a:pPr algn="ctr" rtl="0" fontAlgn="ctr"/>
                      <a:r>
                        <a:rPr lang="en-US" sz="1500" b="1" i="0" u="none" strike="noStrike">
                          <a:solidFill>
                            <a:srgbClr val="000000"/>
                          </a:solidFill>
                          <a:latin typeface="B Nazani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2"/>
                    </a:solidFill>
                  </a:tcPr>
                </a:tc>
                <a:tc>
                  <a:txBody>
                    <a:bodyPr/>
                    <a:lstStyle/>
                    <a:p>
                      <a:pPr algn="ctr" rtl="0" fontAlgn="ctr"/>
                      <a:r>
                        <a:rPr lang="en-US" sz="1500" b="1" i="0" u="none" strike="noStrike">
                          <a:solidFill>
                            <a:srgbClr val="000000"/>
                          </a:solidFill>
                          <a:latin typeface="B Nazani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2"/>
                    </a:solidFill>
                  </a:tcPr>
                </a:tc>
                <a:tc>
                  <a:txBody>
                    <a:bodyPr/>
                    <a:lstStyle/>
                    <a:p>
                      <a:pPr algn="ctr" rtl="0" fontAlgn="ctr"/>
                      <a:r>
                        <a:rPr lang="en-US" sz="1500" b="1" i="0" u="none" strike="noStrike">
                          <a:solidFill>
                            <a:srgbClr val="000000"/>
                          </a:solidFill>
                          <a:latin typeface="B Nazanin"/>
                        </a:rPr>
                        <a:t>41,750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4D5"/>
                    </a:solidFill>
                  </a:tcPr>
                </a:tc>
                <a:tc>
                  <a:txBody>
                    <a:bodyPr/>
                    <a:lstStyle/>
                    <a:p>
                      <a:pPr algn="ctr" rtl="0" fontAlgn="ctr"/>
                      <a:r>
                        <a:rPr lang="en-US" sz="1500" b="1" i="0" u="none" strike="noStrike" dirty="0">
                          <a:solidFill>
                            <a:srgbClr val="000000"/>
                          </a:solidFill>
                          <a:latin typeface="B Nazanin"/>
                        </a:rPr>
                        <a:t>25,821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4D5"/>
                    </a:solidFill>
                  </a:tcPr>
                </a:tc>
                <a:tc>
                  <a:txBody>
                    <a:bodyPr/>
                    <a:lstStyle/>
                    <a:p>
                      <a:pPr algn="ctr" rtl="0" fontAlgn="ctr"/>
                      <a:r>
                        <a:rPr lang="en-US" sz="1500" b="1" i="0" u="none" strike="noStrike" dirty="0">
                          <a:solidFill>
                            <a:srgbClr val="000000"/>
                          </a:solidFill>
                          <a:latin typeface="B Nazanin"/>
                        </a:rPr>
                        <a:t>20,038</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10012"/>
                  </a:ext>
                </a:extLst>
              </a:tr>
              <a:tr h="292298">
                <a:tc>
                  <a:txBody>
                    <a:bodyPr/>
                    <a:lstStyle/>
                    <a:p>
                      <a:pPr algn="ctr" rtl="1" fontAlgn="ctr"/>
                      <a:r>
                        <a:rPr lang="en-US" sz="900" b="1" i="0" u="none" strike="noStrike">
                          <a:solidFill>
                            <a:srgbClr val="000000"/>
                          </a:solidFill>
                          <a:latin typeface="B Nazanin"/>
                        </a:rPr>
                        <a:t>3</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1" fontAlgn="ctr"/>
                      <a:r>
                        <a:rPr lang="fa-IR" sz="900" b="1" i="0" u="none" strike="noStrike">
                          <a:solidFill>
                            <a:srgbClr val="000000"/>
                          </a:solidFill>
                          <a:latin typeface="B Nazanin"/>
                        </a:rPr>
                        <a:t>هزینه لوازم اندازه گیری</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1" fontAlgn="ctr"/>
                      <a:r>
                        <a:rPr lang="fa-IR" sz="900" b="1" i="0" u="none" strike="noStrike">
                          <a:solidFill>
                            <a:srgbClr val="000000"/>
                          </a:solidFill>
                          <a:latin typeface="B Nazanin"/>
                        </a:rPr>
                        <a:t>هزینه لوازم اندازه گیری</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1" fontAlgn="ctr"/>
                      <a:r>
                        <a:rPr lang="fa-IR" sz="900" b="1" i="0" u="none" strike="noStrike">
                          <a:solidFill>
                            <a:srgbClr val="000000"/>
                          </a:solidFill>
                          <a:latin typeface="B Nazanin"/>
                        </a:rPr>
                        <a:t>هزینه لوازم اندازه گیری</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1" fontAlgn="ctr"/>
                      <a:r>
                        <a:rPr lang="fa-IR" sz="900" b="1" i="0" u="none" strike="noStrike">
                          <a:solidFill>
                            <a:srgbClr val="000000"/>
                          </a:solidFill>
                          <a:latin typeface="B Nazanin"/>
                        </a:rPr>
                        <a:t>هزارریال</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500" b="1" i="0" u="none" strike="noStrike">
                          <a:solidFill>
                            <a:srgbClr val="000000"/>
                          </a:solidFill>
                          <a:latin typeface="B Nazanin"/>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500" b="1" i="0" u="none" strike="noStrike">
                          <a:solidFill>
                            <a:srgbClr val="000000"/>
                          </a:solidFill>
                          <a:latin typeface="B Nazanin"/>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500" b="1" i="0" u="none" strike="noStrike">
                          <a:solidFill>
                            <a:srgbClr val="000000"/>
                          </a:solidFill>
                          <a:latin typeface="B Nazanin"/>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500" b="1" i="0" u="none" strike="noStrike">
                          <a:solidFill>
                            <a:srgbClr val="000000"/>
                          </a:solidFill>
                          <a:latin typeface="B Nazanin"/>
                        </a:rPr>
                        <a:t>3,480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500" b="1" i="0" u="none" strike="noStrike">
                          <a:solidFill>
                            <a:srgbClr val="000000"/>
                          </a:solidFill>
                          <a:latin typeface="B Nazanin"/>
                        </a:rPr>
                        <a:t>3,480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500" b="1" i="0" u="none" strike="noStrike" dirty="0">
                          <a:solidFill>
                            <a:srgbClr val="000000"/>
                          </a:solidFill>
                          <a:latin typeface="B Nazanin"/>
                        </a:rPr>
                        <a:t>3,480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500" b="1" i="0" u="none" strike="noStrike" dirty="0">
                          <a:solidFill>
                            <a:srgbClr val="000000"/>
                          </a:solidFill>
                          <a:latin typeface="B Nazanin"/>
                        </a:rPr>
                        <a:t>3,480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93840">
                <a:tc gridSpan="2">
                  <a:txBody>
                    <a:bodyPr/>
                    <a:lstStyle/>
                    <a:p>
                      <a:pPr algn="ctr" rtl="1" fontAlgn="ctr"/>
                      <a:r>
                        <a:rPr lang="fa-IR" sz="900" b="0" i="0" u="none" strike="noStrike">
                          <a:solidFill>
                            <a:srgbClr val="000000"/>
                          </a:solidFill>
                          <a:latin typeface="B Titr"/>
                        </a:rPr>
                        <a:t>جمع هزینه های ستون سوم</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4D5"/>
                    </a:solidFill>
                  </a:tcPr>
                </a:tc>
                <a:tc hMerge="1">
                  <a:txBody>
                    <a:bodyPr/>
                    <a:lstStyle/>
                    <a:p>
                      <a:endParaRPr lang="en-US"/>
                    </a:p>
                  </a:txBody>
                  <a:tcPr/>
                </a:tc>
                <a:tc>
                  <a:txBody>
                    <a:bodyPr/>
                    <a:lstStyle/>
                    <a:p>
                      <a:pPr algn="r" rtl="1" fontAlgn="ctr"/>
                      <a:r>
                        <a:rPr lang="fa-IR" sz="900" b="1" i="0" u="none" strike="noStrike">
                          <a:solidFill>
                            <a:srgbClr val="000000"/>
                          </a:solidFill>
                          <a:latin typeface="B Nazanin"/>
                        </a:rPr>
                        <a:t>هزینه لوازم اندازه گیری(ستون سوم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4D5"/>
                    </a:solidFill>
                  </a:tcPr>
                </a:tc>
                <a:tc>
                  <a:txBody>
                    <a:bodyPr/>
                    <a:lstStyle/>
                    <a:p>
                      <a:pPr algn="r" rtl="1" fontAlgn="ctr"/>
                      <a:r>
                        <a:rPr lang="fa-IR" sz="900" b="1" i="0" u="none" strike="noStrike">
                          <a:solidFill>
                            <a:srgbClr val="000000"/>
                          </a:solidFill>
                          <a:latin typeface="B Nazanin"/>
                        </a:rPr>
                        <a:t>هزینه لوازم اندازه گیری</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4D5"/>
                    </a:solidFill>
                  </a:tcPr>
                </a:tc>
                <a:tc>
                  <a:txBody>
                    <a:bodyPr/>
                    <a:lstStyle/>
                    <a:p>
                      <a:pPr algn="ctr" rtl="1" fontAlgn="ctr"/>
                      <a:r>
                        <a:rPr lang="fa-IR" sz="900" b="1" i="0" u="none" strike="noStrike">
                          <a:solidFill>
                            <a:srgbClr val="000000"/>
                          </a:solidFill>
                          <a:latin typeface="B Nazanin"/>
                        </a:rPr>
                        <a:t>هزارریال</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4D5"/>
                    </a:solidFill>
                  </a:tcPr>
                </a:tc>
                <a:tc>
                  <a:txBody>
                    <a:bodyPr/>
                    <a:lstStyle/>
                    <a:p>
                      <a:pPr algn="ctr" rtl="0" fontAlgn="ctr"/>
                      <a:r>
                        <a:rPr lang="en-US" sz="1500" b="1" i="0" u="none" strike="noStrike">
                          <a:solidFill>
                            <a:srgbClr val="000000"/>
                          </a:solidFill>
                          <a:latin typeface="B Nazani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2"/>
                    </a:solidFill>
                  </a:tcPr>
                </a:tc>
                <a:tc>
                  <a:txBody>
                    <a:bodyPr/>
                    <a:lstStyle/>
                    <a:p>
                      <a:pPr algn="ctr" rtl="0" fontAlgn="ctr"/>
                      <a:r>
                        <a:rPr lang="en-US" sz="1500" b="1" i="0" u="none" strike="noStrike">
                          <a:solidFill>
                            <a:srgbClr val="000000"/>
                          </a:solidFill>
                          <a:latin typeface="B Nazani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2"/>
                    </a:solidFill>
                  </a:tcPr>
                </a:tc>
                <a:tc>
                  <a:txBody>
                    <a:bodyPr/>
                    <a:lstStyle/>
                    <a:p>
                      <a:pPr algn="ctr" rtl="0" fontAlgn="ctr"/>
                      <a:r>
                        <a:rPr lang="en-US" sz="1500" b="1" i="0" u="none" strike="noStrike">
                          <a:solidFill>
                            <a:srgbClr val="000000"/>
                          </a:solidFill>
                          <a:latin typeface="B Nazani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2"/>
                    </a:solidFill>
                  </a:tcPr>
                </a:tc>
                <a:tc>
                  <a:txBody>
                    <a:bodyPr/>
                    <a:lstStyle/>
                    <a:p>
                      <a:pPr algn="ctr" rtl="0" fontAlgn="ctr"/>
                      <a:r>
                        <a:rPr lang="en-US" sz="1500" b="1" i="0" u="none" strike="noStrike">
                          <a:solidFill>
                            <a:srgbClr val="000000"/>
                          </a:solidFill>
                          <a:latin typeface="B Nazani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2"/>
                    </a:solidFill>
                  </a:tcPr>
                </a:tc>
                <a:tc>
                  <a:txBody>
                    <a:bodyPr/>
                    <a:lstStyle/>
                    <a:p>
                      <a:pPr algn="ctr" rtl="0" fontAlgn="ctr"/>
                      <a:r>
                        <a:rPr lang="en-US" sz="1500" b="1" i="0" u="none" strike="noStrike">
                          <a:solidFill>
                            <a:srgbClr val="000000"/>
                          </a:solidFill>
                          <a:latin typeface="B Nazanin"/>
                        </a:rPr>
                        <a:t>3,480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4D5"/>
                    </a:solidFill>
                  </a:tcPr>
                </a:tc>
                <a:tc>
                  <a:txBody>
                    <a:bodyPr/>
                    <a:lstStyle/>
                    <a:p>
                      <a:pPr algn="ctr" rtl="0" fontAlgn="ctr"/>
                      <a:r>
                        <a:rPr lang="en-US" sz="1500" b="1" i="0" u="none" strike="noStrike">
                          <a:solidFill>
                            <a:srgbClr val="000000"/>
                          </a:solidFill>
                          <a:latin typeface="B Nazanin"/>
                        </a:rPr>
                        <a:t>3,480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4D5"/>
                    </a:solidFill>
                  </a:tcPr>
                </a:tc>
                <a:tc>
                  <a:txBody>
                    <a:bodyPr/>
                    <a:lstStyle/>
                    <a:p>
                      <a:pPr algn="ctr" rtl="0" fontAlgn="ctr"/>
                      <a:r>
                        <a:rPr lang="en-US" sz="1500" b="1" i="0" u="none" strike="noStrike" dirty="0">
                          <a:solidFill>
                            <a:srgbClr val="000000"/>
                          </a:solidFill>
                          <a:latin typeface="B Nazanin"/>
                        </a:rPr>
                        <a:t>3,480</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10014"/>
                  </a:ext>
                </a:extLst>
              </a:tr>
              <a:tr h="292298">
                <a:tc gridSpan="3">
                  <a:txBody>
                    <a:bodyPr/>
                    <a:lstStyle/>
                    <a:p>
                      <a:pPr algn="ctr" rtl="1" fontAlgn="ctr"/>
                      <a:r>
                        <a:rPr lang="fa-IR" sz="900" b="0" i="0" u="none" strike="noStrike">
                          <a:solidFill>
                            <a:srgbClr val="000000"/>
                          </a:solidFill>
                          <a:latin typeface="B Titr"/>
                        </a:rPr>
                        <a:t>مجموع هزینه های انشعاب  سهم توزیع برق   </a:t>
                      </a:r>
                      <a:r>
                        <a:rPr lang="fa-IR" sz="900" b="1" i="0" u="none" strike="noStrike">
                          <a:solidFill>
                            <a:srgbClr val="000000"/>
                          </a:solidFill>
                          <a:latin typeface="B Titr"/>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4D5"/>
                    </a:solidFill>
                  </a:tcPr>
                </a:tc>
                <a:tc hMerge="1">
                  <a:txBody>
                    <a:bodyPr/>
                    <a:lstStyle/>
                    <a:p>
                      <a:endParaRPr lang="en-US"/>
                    </a:p>
                  </a:txBody>
                  <a:tcPr/>
                </a:tc>
                <a:tc hMerge="1">
                  <a:txBody>
                    <a:bodyPr/>
                    <a:lstStyle/>
                    <a:p>
                      <a:endParaRPr lang="en-US"/>
                    </a:p>
                  </a:txBody>
                  <a:tcPr/>
                </a:tc>
                <a:tc>
                  <a:txBody>
                    <a:bodyPr/>
                    <a:lstStyle/>
                    <a:p>
                      <a:pPr algn="ctr" rtl="0" fontAlgn="ctr"/>
                      <a:r>
                        <a:rPr lang="en-US" sz="900" b="1" i="0" u="none" strike="noStrike">
                          <a:solidFill>
                            <a:srgbClr val="000000"/>
                          </a:solidFill>
                          <a:latin typeface="B Nazani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4D5"/>
                    </a:solidFill>
                  </a:tcPr>
                </a:tc>
                <a:tc>
                  <a:txBody>
                    <a:bodyPr/>
                    <a:lstStyle/>
                    <a:p>
                      <a:pPr algn="ctr" rtl="0" fontAlgn="ctr"/>
                      <a:r>
                        <a:rPr lang="en-US" sz="900" b="1" i="0" u="none" strike="noStrike">
                          <a:solidFill>
                            <a:srgbClr val="000000"/>
                          </a:solidFill>
                          <a:latin typeface="B Nazani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4D5"/>
                    </a:solidFill>
                  </a:tcPr>
                </a:tc>
                <a:tc>
                  <a:txBody>
                    <a:bodyPr/>
                    <a:lstStyle/>
                    <a:p>
                      <a:pPr algn="ctr" rtl="0" fontAlgn="ctr"/>
                      <a:r>
                        <a:rPr lang="en-US" sz="1500" b="1" i="0" u="none" strike="noStrike">
                          <a:solidFill>
                            <a:srgbClr val="000000"/>
                          </a:solidFill>
                          <a:latin typeface="B Nazani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2"/>
                    </a:solidFill>
                  </a:tcPr>
                </a:tc>
                <a:tc>
                  <a:txBody>
                    <a:bodyPr/>
                    <a:lstStyle/>
                    <a:p>
                      <a:pPr algn="ctr" rtl="0" fontAlgn="ctr"/>
                      <a:r>
                        <a:rPr lang="en-US" sz="1500" b="1" i="0" u="none" strike="noStrike">
                          <a:solidFill>
                            <a:srgbClr val="000000"/>
                          </a:solidFill>
                          <a:latin typeface="B Nazani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2"/>
                    </a:solidFill>
                  </a:tcPr>
                </a:tc>
                <a:tc>
                  <a:txBody>
                    <a:bodyPr/>
                    <a:lstStyle/>
                    <a:p>
                      <a:pPr algn="ctr" rtl="0" fontAlgn="ctr"/>
                      <a:r>
                        <a:rPr lang="en-US" sz="1500" b="1" i="0" u="none" strike="noStrike">
                          <a:solidFill>
                            <a:srgbClr val="000000"/>
                          </a:solidFill>
                          <a:latin typeface="B Nazani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2"/>
                    </a:solidFill>
                  </a:tcPr>
                </a:tc>
                <a:tc>
                  <a:txBody>
                    <a:bodyPr/>
                    <a:lstStyle/>
                    <a:p>
                      <a:pPr algn="ctr" rtl="0" fontAlgn="ctr"/>
                      <a:r>
                        <a:rPr lang="en-US" sz="1500" b="1" i="0" u="none" strike="noStrike">
                          <a:solidFill>
                            <a:srgbClr val="000000"/>
                          </a:solidFill>
                          <a:latin typeface="B Nazani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2"/>
                    </a:solidFill>
                  </a:tcPr>
                </a:tc>
                <a:tc>
                  <a:txBody>
                    <a:bodyPr/>
                    <a:lstStyle/>
                    <a:p>
                      <a:pPr algn="ctr" rtl="0" fontAlgn="ctr"/>
                      <a:r>
                        <a:rPr lang="en-US" sz="1500" b="1" i="0" u="none" strike="noStrike">
                          <a:solidFill>
                            <a:srgbClr val="000000"/>
                          </a:solidFill>
                          <a:latin typeface="B Nazanin"/>
                        </a:rPr>
                        <a:t>47,230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4D5"/>
                    </a:solidFill>
                  </a:tcPr>
                </a:tc>
                <a:tc>
                  <a:txBody>
                    <a:bodyPr/>
                    <a:lstStyle/>
                    <a:p>
                      <a:pPr algn="ctr" rtl="0" fontAlgn="ctr"/>
                      <a:r>
                        <a:rPr lang="en-US" sz="1500" b="1" i="0" u="none" strike="noStrike">
                          <a:solidFill>
                            <a:srgbClr val="000000"/>
                          </a:solidFill>
                          <a:latin typeface="B Nazanin"/>
                        </a:rPr>
                        <a:t>31,301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4D5"/>
                    </a:solidFill>
                  </a:tcPr>
                </a:tc>
                <a:tc>
                  <a:txBody>
                    <a:bodyPr/>
                    <a:lstStyle/>
                    <a:p>
                      <a:pPr algn="ctr" rtl="0" fontAlgn="ctr"/>
                      <a:r>
                        <a:rPr lang="en-US" sz="1500" b="1" i="0" u="none" strike="noStrike" dirty="0">
                          <a:solidFill>
                            <a:srgbClr val="000000"/>
                          </a:solidFill>
                          <a:latin typeface="B Nazanin"/>
                        </a:rPr>
                        <a:t>25,518</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10015"/>
                  </a:ext>
                </a:extLst>
              </a:tr>
              <a:tr h="292298">
                <a:tc gridSpan="3">
                  <a:txBody>
                    <a:bodyPr/>
                    <a:lstStyle/>
                    <a:p>
                      <a:pPr algn="ctr" rtl="1" fontAlgn="ctr"/>
                      <a:r>
                        <a:rPr lang="fa-IR" sz="900" b="0" i="0" u="none" strike="noStrike">
                          <a:solidFill>
                            <a:srgbClr val="000000"/>
                          </a:solidFill>
                          <a:latin typeface="B Titr"/>
                        </a:rPr>
                        <a:t>مجموع هزینه های انشعاب  سهم  برق منطقه ای   </a:t>
                      </a:r>
                      <a:r>
                        <a:rPr lang="fa-IR" sz="900" b="1" i="0" u="none" strike="noStrike">
                          <a:solidFill>
                            <a:srgbClr val="000000"/>
                          </a:solidFill>
                          <a:latin typeface="B Titr"/>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4D5"/>
                    </a:solidFill>
                  </a:tcPr>
                </a:tc>
                <a:tc hMerge="1">
                  <a:txBody>
                    <a:bodyPr/>
                    <a:lstStyle/>
                    <a:p>
                      <a:endParaRPr lang="en-US"/>
                    </a:p>
                  </a:txBody>
                  <a:tcPr/>
                </a:tc>
                <a:tc hMerge="1">
                  <a:txBody>
                    <a:bodyPr/>
                    <a:lstStyle/>
                    <a:p>
                      <a:endParaRPr lang="en-US"/>
                    </a:p>
                  </a:txBody>
                  <a:tcPr/>
                </a:tc>
                <a:tc>
                  <a:txBody>
                    <a:bodyPr/>
                    <a:lstStyle/>
                    <a:p>
                      <a:pPr algn="ctr" rtl="0" fontAlgn="ctr"/>
                      <a:r>
                        <a:rPr lang="en-US" sz="900" b="1" i="0" u="none" strike="noStrike">
                          <a:solidFill>
                            <a:srgbClr val="000000"/>
                          </a:solidFill>
                          <a:latin typeface="B Nazani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4D5"/>
                    </a:solidFill>
                  </a:tcPr>
                </a:tc>
                <a:tc>
                  <a:txBody>
                    <a:bodyPr/>
                    <a:lstStyle/>
                    <a:p>
                      <a:pPr algn="ctr" rtl="0" fontAlgn="ctr"/>
                      <a:r>
                        <a:rPr lang="en-US" sz="900" b="1" i="0" u="none" strike="noStrike">
                          <a:solidFill>
                            <a:srgbClr val="000000"/>
                          </a:solidFill>
                          <a:latin typeface="B Nazani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4D5"/>
                    </a:solidFill>
                  </a:tcPr>
                </a:tc>
                <a:tc>
                  <a:txBody>
                    <a:bodyPr/>
                    <a:lstStyle/>
                    <a:p>
                      <a:pPr algn="ctr" rtl="0" fontAlgn="ctr"/>
                      <a:r>
                        <a:rPr lang="en-US" sz="1500" b="1" i="0" u="none" strike="noStrike">
                          <a:solidFill>
                            <a:srgbClr val="000000"/>
                          </a:solidFill>
                          <a:latin typeface="B Nazani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2"/>
                    </a:solidFill>
                  </a:tcPr>
                </a:tc>
                <a:tc>
                  <a:txBody>
                    <a:bodyPr/>
                    <a:lstStyle/>
                    <a:p>
                      <a:pPr algn="ctr" rtl="0" fontAlgn="ctr"/>
                      <a:r>
                        <a:rPr lang="en-US" sz="1500" b="1" i="0" u="none" strike="noStrike">
                          <a:solidFill>
                            <a:srgbClr val="000000"/>
                          </a:solidFill>
                          <a:latin typeface="B Nazani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2"/>
                    </a:solidFill>
                  </a:tcPr>
                </a:tc>
                <a:tc>
                  <a:txBody>
                    <a:bodyPr/>
                    <a:lstStyle/>
                    <a:p>
                      <a:pPr algn="ctr" rtl="0" fontAlgn="ctr"/>
                      <a:r>
                        <a:rPr lang="en-US" sz="1500" b="1" i="0" u="none" strike="noStrike">
                          <a:solidFill>
                            <a:srgbClr val="000000"/>
                          </a:solidFill>
                          <a:latin typeface="B Nazani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2"/>
                    </a:solidFill>
                  </a:tcPr>
                </a:tc>
                <a:tc>
                  <a:txBody>
                    <a:bodyPr/>
                    <a:lstStyle/>
                    <a:p>
                      <a:pPr algn="ctr" rtl="0" fontAlgn="ctr"/>
                      <a:r>
                        <a:rPr lang="en-US" sz="1500" b="1" i="0" u="none" strike="noStrike">
                          <a:solidFill>
                            <a:srgbClr val="000000"/>
                          </a:solidFill>
                          <a:latin typeface="B Nazani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2"/>
                    </a:solidFill>
                  </a:tcPr>
                </a:tc>
                <a:tc>
                  <a:txBody>
                    <a:bodyPr/>
                    <a:lstStyle/>
                    <a:p>
                      <a:pPr algn="ctr" rtl="0" fontAlgn="ctr"/>
                      <a:r>
                        <a:rPr lang="en-US" sz="1500" b="1" i="0" u="none" strike="noStrike">
                          <a:solidFill>
                            <a:srgbClr val="000000"/>
                          </a:solidFill>
                          <a:latin typeface="B Nazanin"/>
                        </a:rPr>
                        <a:t>6,612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4D5"/>
                    </a:solidFill>
                  </a:tcPr>
                </a:tc>
                <a:tc>
                  <a:txBody>
                    <a:bodyPr/>
                    <a:lstStyle/>
                    <a:p>
                      <a:pPr algn="ctr" rtl="0" fontAlgn="ctr"/>
                      <a:r>
                        <a:rPr lang="en-US" sz="1500" b="1" i="0" u="none" strike="noStrike">
                          <a:solidFill>
                            <a:srgbClr val="000000"/>
                          </a:solidFill>
                          <a:latin typeface="B Nazanin"/>
                        </a:rPr>
                        <a:t>4,382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4D5"/>
                    </a:solidFill>
                  </a:tcPr>
                </a:tc>
                <a:tc>
                  <a:txBody>
                    <a:bodyPr/>
                    <a:lstStyle/>
                    <a:p>
                      <a:pPr algn="ctr" rtl="0" fontAlgn="ctr"/>
                      <a:r>
                        <a:rPr lang="en-US" sz="1500" b="1" i="0" u="none" strike="noStrike" dirty="0">
                          <a:solidFill>
                            <a:srgbClr val="000000"/>
                          </a:solidFill>
                          <a:latin typeface="B Nazanin"/>
                        </a:rPr>
                        <a:t>3,573</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10016"/>
                  </a:ext>
                </a:extLst>
              </a:tr>
              <a:tr h="292298">
                <a:tc gridSpan="3">
                  <a:txBody>
                    <a:bodyPr/>
                    <a:lstStyle/>
                    <a:p>
                      <a:pPr algn="ctr" rtl="1" fontAlgn="ctr"/>
                      <a:r>
                        <a:rPr lang="fa-IR" sz="900" b="0" i="0" u="none" strike="noStrike">
                          <a:solidFill>
                            <a:srgbClr val="000000"/>
                          </a:solidFill>
                          <a:latin typeface="B Titr"/>
                        </a:rPr>
                        <a:t>مجموع کل هزینه های انشعاب    </a:t>
                      </a:r>
                      <a:r>
                        <a:rPr lang="fa-IR" sz="900" b="1" i="0" u="none" strike="noStrike">
                          <a:solidFill>
                            <a:srgbClr val="000000"/>
                          </a:solidFill>
                          <a:latin typeface="B Titr"/>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4D5"/>
                    </a:solidFill>
                  </a:tcPr>
                </a:tc>
                <a:tc hMerge="1">
                  <a:txBody>
                    <a:bodyPr/>
                    <a:lstStyle/>
                    <a:p>
                      <a:endParaRPr lang="en-US"/>
                    </a:p>
                  </a:txBody>
                  <a:tcPr/>
                </a:tc>
                <a:tc hMerge="1">
                  <a:txBody>
                    <a:bodyPr/>
                    <a:lstStyle/>
                    <a:p>
                      <a:endParaRPr lang="en-US"/>
                    </a:p>
                  </a:txBody>
                  <a:tcPr/>
                </a:tc>
                <a:tc>
                  <a:txBody>
                    <a:bodyPr/>
                    <a:lstStyle/>
                    <a:p>
                      <a:pPr algn="ctr" rtl="0" fontAlgn="ctr"/>
                      <a:r>
                        <a:rPr lang="en-US" sz="900" b="1" i="0" u="none" strike="noStrike">
                          <a:solidFill>
                            <a:srgbClr val="000000"/>
                          </a:solidFill>
                          <a:latin typeface="B Nazani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4D5"/>
                    </a:solidFill>
                  </a:tcPr>
                </a:tc>
                <a:tc>
                  <a:txBody>
                    <a:bodyPr/>
                    <a:lstStyle/>
                    <a:p>
                      <a:pPr algn="ctr" rtl="0" fontAlgn="ctr"/>
                      <a:r>
                        <a:rPr lang="en-US" sz="900" b="1" i="0" u="none" strike="noStrike">
                          <a:solidFill>
                            <a:srgbClr val="000000"/>
                          </a:solidFill>
                          <a:latin typeface="B Nazani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4D5"/>
                    </a:solidFill>
                  </a:tcPr>
                </a:tc>
                <a:tc>
                  <a:txBody>
                    <a:bodyPr/>
                    <a:lstStyle/>
                    <a:p>
                      <a:pPr algn="ctr" rtl="0" fontAlgn="ctr"/>
                      <a:r>
                        <a:rPr lang="en-US" sz="1500" b="1" i="0" u="none" strike="noStrike">
                          <a:solidFill>
                            <a:srgbClr val="000000"/>
                          </a:solidFill>
                          <a:latin typeface="B Nazani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2"/>
                    </a:solidFill>
                  </a:tcPr>
                </a:tc>
                <a:tc>
                  <a:txBody>
                    <a:bodyPr/>
                    <a:lstStyle/>
                    <a:p>
                      <a:pPr algn="ctr" rtl="0" fontAlgn="ctr"/>
                      <a:r>
                        <a:rPr lang="en-US" sz="1500" b="1" i="0" u="none" strike="noStrike">
                          <a:solidFill>
                            <a:srgbClr val="000000"/>
                          </a:solidFill>
                          <a:latin typeface="B Nazani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2"/>
                    </a:solidFill>
                  </a:tcPr>
                </a:tc>
                <a:tc>
                  <a:txBody>
                    <a:bodyPr/>
                    <a:lstStyle/>
                    <a:p>
                      <a:pPr algn="ctr" rtl="0" fontAlgn="ctr"/>
                      <a:r>
                        <a:rPr lang="en-US" sz="1500" b="1" i="0" u="none" strike="noStrike">
                          <a:solidFill>
                            <a:srgbClr val="000000"/>
                          </a:solidFill>
                          <a:latin typeface="B Nazani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2"/>
                    </a:solidFill>
                  </a:tcPr>
                </a:tc>
                <a:tc>
                  <a:txBody>
                    <a:bodyPr/>
                    <a:lstStyle/>
                    <a:p>
                      <a:pPr algn="ctr" rtl="0" fontAlgn="ctr"/>
                      <a:r>
                        <a:rPr lang="en-US" sz="1500" b="1" i="0" u="none" strike="noStrike">
                          <a:solidFill>
                            <a:srgbClr val="000000"/>
                          </a:solidFill>
                          <a:latin typeface="B Nazani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2"/>
                    </a:solidFill>
                  </a:tcPr>
                </a:tc>
                <a:tc>
                  <a:txBody>
                    <a:bodyPr/>
                    <a:lstStyle/>
                    <a:p>
                      <a:pPr algn="ctr" rtl="0" fontAlgn="ctr"/>
                      <a:r>
                        <a:rPr lang="en-US" sz="1500" b="1" i="0" u="none" strike="noStrike">
                          <a:solidFill>
                            <a:srgbClr val="000000"/>
                          </a:solidFill>
                          <a:latin typeface="B Nazanin"/>
                        </a:rPr>
                        <a:t>53,842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4D5"/>
                    </a:solidFill>
                  </a:tcPr>
                </a:tc>
                <a:tc>
                  <a:txBody>
                    <a:bodyPr/>
                    <a:lstStyle/>
                    <a:p>
                      <a:pPr algn="ctr" rtl="0" fontAlgn="ctr"/>
                      <a:r>
                        <a:rPr lang="en-US" sz="1500" b="1" i="0" u="none" strike="noStrike">
                          <a:solidFill>
                            <a:srgbClr val="000000"/>
                          </a:solidFill>
                          <a:latin typeface="B Nazanin"/>
                        </a:rPr>
                        <a:t>35,683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4D5"/>
                    </a:solidFill>
                  </a:tcPr>
                </a:tc>
                <a:tc>
                  <a:txBody>
                    <a:bodyPr/>
                    <a:lstStyle/>
                    <a:p>
                      <a:pPr algn="ctr" rtl="0" fontAlgn="ctr"/>
                      <a:r>
                        <a:rPr lang="en-US" sz="1500" b="1" i="0" u="none" strike="noStrike" dirty="0">
                          <a:solidFill>
                            <a:srgbClr val="000000"/>
                          </a:solidFill>
                          <a:latin typeface="B Nazanin"/>
                        </a:rPr>
                        <a:t>29,091</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10017"/>
                  </a:ext>
                </a:extLst>
              </a:tr>
            </a:tbl>
          </a:graphicData>
        </a:graphic>
      </p:graphicFrame>
    </p:spTree>
    <p:extLst>
      <p:ext uri="{BB962C8B-B14F-4D97-AF65-F5344CB8AC3E}">
        <p14:creationId xmlns:p14="http://schemas.microsoft.com/office/powerpoint/2010/main" val="356572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strips(downLeft)">
                                      <p:cBhvr>
                                        <p:cTn id="7" dur="500"/>
                                        <p:tgtEl>
                                          <p:spTgt spid="3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7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06.jpg"/>
          <p:cNvPicPr>
            <a:picLocks noChangeAspect="1"/>
          </p:cNvPicPr>
          <p:nvPr/>
        </p:nvPicPr>
        <p:blipFill>
          <a:blip r:embed="rId2" cstate="print">
            <a:grayscl/>
          </a:blip>
          <a:stretch>
            <a:fillRect/>
          </a:stretch>
        </p:blipFill>
        <p:spPr>
          <a:xfrm flipV="1">
            <a:off x="0" y="0"/>
            <a:ext cx="9144000" cy="6858000"/>
          </a:xfrm>
          <a:prstGeom prst="rect">
            <a:avLst/>
          </a:prstGeom>
        </p:spPr>
      </p:pic>
      <p:sp>
        <p:nvSpPr>
          <p:cNvPr id="38" name="Title 1"/>
          <p:cNvSpPr>
            <a:spLocks noGrp="1"/>
          </p:cNvSpPr>
          <p:nvPr>
            <p:ph type="title"/>
          </p:nvPr>
        </p:nvSpPr>
        <p:spPr>
          <a:xfrm>
            <a:off x="500034" y="142852"/>
            <a:ext cx="8229600" cy="796908"/>
          </a:xfrm>
        </p:spPr>
        <p:txBody>
          <a:bodyPr>
            <a:normAutofit/>
          </a:bodyPr>
          <a:lstStyle/>
          <a:p>
            <a:pPr algn="r"/>
            <a:r>
              <a:rPr lang="fa-IR" sz="1800" dirty="0" smtClean="0">
                <a:solidFill>
                  <a:schemeClr val="accent2">
                    <a:lumMod val="75000"/>
                  </a:schemeClr>
                </a:solidFill>
                <a:effectLst>
                  <a:outerShdw blurRad="38100" dist="38100" dir="2700000" algn="tl">
                    <a:srgbClr val="000000">
                      <a:alpha val="43137"/>
                    </a:srgbClr>
                  </a:outerShdw>
                </a:effectLst>
                <a:cs typeface="B Titr" pitchFamily="2" charset="-78"/>
              </a:rPr>
              <a:t>مقایسه درآمد (فروش) و قیمت تمام شده انشعاب تکفاز 25 آمپر</a:t>
            </a:r>
            <a:endParaRPr lang="en-US" sz="1800" dirty="0">
              <a:solidFill>
                <a:schemeClr val="accent2">
                  <a:lumMod val="75000"/>
                </a:schemeClr>
              </a:solidFill>
              <a:effectLst>
                <a:outerShdw blurRad="38100" dist="38100" dir="2700000" algn="tl">
                  <a:srgbClr val="000000">
                    <a:alpha val="43137"/>
                  </a:srgbClr>
                </a:outerShdw>
              </a:effectLst>
              <a:cs typeface="B Titr" pitchFamily="2" charset="-78"/>
            </a:endParaRPr>
          </a:p>
        </p:txBody>
      </p:sp>
      <p:sp>
        <p:nvSpPr>
          <p:cNvPr id="39" name="Rounded Rectangle 38"/>
          <p:cNvSpPr/>
          <p:nvPr/>
        </p:nvSpPr>
        <p:spPr>
          <a:xfrm>
            <a:off x="1357290" y="857232"/>
            <a:ext cx="7632000" cy="142876"/>
          </a:xfrm>
          <a:prstGeom prst="roundRect">
            <a:avLst/>
          </a:prstGeom>
          <a:gradFill flip="none" rotWithShape="1">
            <a:gsLst>
              <a:gs pos="100000">
                <a:schemeClr val="accent2">
                  <a:lumMod val="20000"/>
                  <a:lumOff val="80000"/>
                  <a:alpha val="0"/>
                </a:schemeClr>
              </a:gs>
              <a:gs pos="100000">
                <a:schemeClr val="bg1">
                  <a:lumMod val="85000"/>
                </a:schemeClr>
              </a:gs>
              <a:gs pos="81000">
                <a:schemeClr val="accent2">
                  <a:lumMod val="40000"/>
                  <a:lumOff val="60000"/>
                </a:schemeClr>
              </a:gs>
              <a:gs pos="60000">
                <a:schemeClr val="accent2">
                  <a:lumMod val="60000"/>
                  <a:lumOff val="40000"/>
                </a:schemeClr>
              </a:gs>
              <a:gs pos="32000">
                <a:schemeClr val="accent2">
                  <a:lumMod val="75000"/>
                </a:schemeClr>
              </a:gs>
            </a:gsLst>
            <a:path path="circle">
              <a:fillToRect l="100000" t="100000"/>
            </a:path>
            <a:tileRect r="-100000" b="-100000"/>
          </a:gradFill>
          <a:ln>
            <a:noFill/>
          </a:ln>
          <a:effectLst>
            <a:outerShdw blurRad="149987" dist="250190" dir="8460000" algn="ctr">
              <a:srgbClr val="000000">
                <a:alpha val="28000"/>
              </a:srgbClr>
            </a:outerShdw>
          </a:effectLst>
        </p:spPr>
        <p:style>
          <a:lnRef idx="1">
            <a:schemeClr val="dk1"/>
          </a:lnRef>
          <a:fillRef idx="2">
            <a:schemeClr val="dk1"/>
          </a:fillRef>
          <a:effectRef idx="1">
            <a:schemeClr val="dk1"/>
          </a:effectRef>
          <a:fontRef idx="minor">
            <a:schemeClr val="dk1"/>
          </a:fontRef>
        </p:style>
        <p:txBody>
          <a:bodyPr rtlCol="0" anchor="ctr"/>
          <a:lstStyle/>
          <a:p>
            <a:r>
              <a:rPr lang="fa-IR" sz="2400" dirty="0" smtClean="0">
                <a:solidFill>
                  <a:schemeClr val="bg1"/>
                </a:solidFill>
                <a:cs typeface="B Titr" pitchFamily="2" charset="-78"/>
              </a:rPr>
              <a:t>  </a:t>
            </a:r>
            <a:endParaRPr lang="en-US" sz="2400" dirty="0">
              <a:solidFill>
                <a:schemeClr val="bg1"/>
              </a:solidFill>
              <a:cs typeface="B Titr" pitchFamily="2" charset="-78"/>
            </a:endParaRPr>
          </a:p>
        </p:txBody>
      </p:sp>
      <p:graphicFrame>
        <p:nvGraphicFramePr>
          <p:cNvPr id="7" name="Content Placeholder 3"/>
          <p:cNvGraphicFramePr>
            <a:graphicFrameLocks noGrp="1"/>
          </p:cNvGraphicFramePr>
          <p:nvPr>
            <p:ph idx="1"/>
          </p:nvPr>
        </p:nvGraphicFramePr>
        <p:xfrm>
          <a:off x="457200" y="1214422"/>
          <a:ext cx="8229600" cy="491174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6572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strips(downLeft)">
                                      <p:cBhvr>
                                        <p:cTn id="7" dur="500"/>
                                        <p:tgtEl>
                                          <p:spTgt spid="3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7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06.jpg"/>
          <p:cNvPicPr>
            <a:picLocks noChangeAspect="1"/>
          </p:cNvPicPr>
          <p:nvPr/>
        </p:nvPicPr>
        <p:blipFill>
          <a:blip r:embed="rId2" cstate="print">
            <a:grayscl/>
          </a:blip>
          <a:stretch>
            <a:fillRect/>
          </a:stretch>
        </p:blipFill>
        <p:spPr>
          <a:xfrm flipV="1">
            <a:off x="0" y="0"/>
            <a:ext cx="9144000" cy="6858000"/>
          </a:xfrm>
          <a:prstGeom prst="rect">
            <a:avLst/>
          </a:prstGeom>
        </p:spPr>
      </p:pic>
      <p:sp>
        <p:nvSpPr>
          <p:cNvPr id="38" name="Title 1"/>
          <p:cNvSpPr>
            <a:spLocks noGrp="1"/>
          </p:cNvSpPr>
          <p:nvPr>
            <p:ph type="title"/>
          </p:nvPr>
        </p:nvSpPr>
        <p:spPr>
          <a:xfrm>
            <a:off x="500034" y="142852"/>
            <a:ext cx="8229600" cy="796908"/>
          </a:xfrm>
        </p:spPr>
        <p:txBody>
          <a:bodyPr>
            <a:normAutofit/>
          </a:bodyPr>
          <a:lstStyle/>
          <a:p>
            <a:pPr algn="r"/>
            <a:r>
              <a:rPr lang="fa-IR" sz="1800" dirty="0" smtClean="0">
                <a:solidFill>
                  <a:schemeClr val="accent2">
                    <a:lumMod val="75000"/>
                  </a:schemeClr>
                </a:solidFill>
                <a:effectLst>
                  <a:outerShdw blurRad="38100" dist="38100" dir="2700000" algn="tl">
                    <a:srgbClr val="000000">
                      <a:alpha val="43137"/>
                    </a:srgbClr>
                  </a:outerShdw>
                </a:effectLst>
                <a:cs typeface="B Titr" pitchFamily="2" charset="-78"/>
              </a:rPr>
              <a:t>مقایسه درآمد (فروش) و قیمت تمام شده انشعاب تکفاز 25 آمپر</a:t>
            </a:r>
            <a:endParaRPr lang="en-US" sz="1800" dirty="0">
              <a:solidFill>
                <a:schemeClr val="accent2">
                  <a:lumMod val="75000"/>
                </a:schemeClr>
              </a:solidFill>
              <a:effectLst>
                <a:outerShdw blurRad="38100" dist="38100" dir="2700000" algn="tl">
                  <a:srgbClr val="000000">
                    <a:alpha val="43137"/>
                  </a:srgbClr>
                </a:outerShdw>
              </a:effectLst>
              <a:cs typeface="B Titr" pitchFamily="2" charset="-78"/>
            </a:endParaRPr>
          </a:p>
        </p:txBody>
      </p:sp>
      <p:sp>
        <p:nvSpPr>
          <p:cNvPr id="39" name="Rounded Rectangle 38"/>
          <p:cNvSpPr/>
          <p:nvPr/>
        </p:nvSpPr>
        <p:spPr>
          <a:xfrm>
            <a:off x="1357290" y="857232"/>
            <a:ext cx="7632000" cy="142876"/>
          </a:xfrm>
          <a:prstGeom prst="roundRect">
            <a:avLst/>
          </a:prstGeom>
          <a:gradFill flip="none" rotWithShape="1">
            <a:gsLst>
              <a:gs pos="100000">
                <a:schemeClr val="accent2">
                  <a:lumMod val="20000"/>
                  <a:lumOff val="80000"/>
                  <a:alpha val="0"/>
                </a:schemeClr>
              </a:gs>
              <a:gs pos="100000">
                <a:schemeClr val="bg1">
                  <a:lumMod val="85000"/>
                </a:schemeClr>
              </a:gs>
              <a:gs pos="81000">
                <a:schemeClr val="accent2">
                  <a:lumMod val="40000"/>
                  <a:lumOff val="60000"/>
                </a:schemeClr>
              </a:gs>
              <a:gs pos="60000">
                <a:schemeClr val="accent2">
                  <a:lumMod val="60000"/>
                  <a:lumOff val="40000"/>
                </a:schemeClr>
              </a:gs>
              <a:gs pos="32000">
                <a:schemeClr val="accent2">
                  <a:lumMod val="75000"/>
                </a:schemeClr>
              </a:gs>
            </a:gsLst>
            <a:path path="circle">
              <a:fillToRect l="100000" t="100000"/>
            </a:path>
            <a:tileRect r="-100000" b="-100000"/>
          </a:gradFill>
          <a:ln>
            <a:noFill/>
          </a:ln>
          <a:effectLst>
            <a:outerShdw blurRad="149987" dist="250190" dir="8460000" algn="ctr">
              <a:srgbClr val="000000">
                <a:alpha val="28000"/>
              </a:srgbClr>
            </a:outerShdw>
          </a:effectLst>
        </p:spPr>
        <p:style>
          <a:lnRef idx="1">
            <a:schemeClr val="dk1"/>
          </a:lnRef>
          <a:fillRef idx="2">
            <a:schemeClr val="dk1"/>
          </a:fillRef>
          <a:effectRef idx="1">
            <a:schemeClr val="dk1"/>
          </a:effectRef>
          <a:fontRef idx="minor">
            <a:schemeClr val="dk1"/>
          </a:fontRef>
        </p:style>
        <p:txBody>
          <a:bodyPr rtlCol="0" anchor="ctr"/>
          <a:lstStyle/>
          <a:p>
            <a:r>
              <a:rPr lang="fa-IR" sz="2400" dirty="0" smtClean="0">
                <a:solidFill>
                  <a:schemeClr val="bg1"/>
                </a:solidFill>
                <a:cs typeface="B Titr" pitchFamily="2" charset="-78"/>
              </a:rPr>
              <a:t>  </a:t>
            </a:r>
            <a:endParaRPr lang="en-US" sz="2400" dirty="0">
              <a:solidFill>
                <a:schemeClr val="bg1"/>
              </a:solidFill>
              <a:cs typeface="B Titr" pitchFamily="2" charset="-78"/>
            </a:endParaRPr>
          </a:p>
        </p:txBody>
      </p:sp>
      <p:graphicFrame>
        <p:nvGraphicFramePr>
          <p:cNvPr id="7" name="Content Placeholder 3"/>
          <p:cNvGraphicFramePr>
            <a:graphicFrameLocks noGrp="1"/>
          </p:cNvGraphicFramePr>
          <p:nvPr>
            <p:ph idx="1"/>
          </p:nvPr>
        </p:nvGraphicFramePr>
        <p:xfrm>
          <a:off x="457200" y="1214422"/>
          <a:ext cx="8229600" cy="491174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6572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strips(downLeft)">
                                      <p:cBhvr>
                                        <p:cTn id="7" dur="500"/>
                                        <p:tgtEl>
                                          <p:spTgt spid="3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7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ellipse">
            <a:avLst/>
          </a:prstGeom>
          <a:ln>
            <a:noFill/>
          </a:ln>
          <a:effectLst>
            <a:softEdge rad="112500"/>
          </a:effectLst>
        </p:spPr>
      </p:pic>
      <p:sp>
        <p:nvSpPr>
          <p:cNvPr id="5" name="Rectangle 4"/>
          <p:cNvSpPr/>
          <p:nvPr/>
        </p:nvSpPr>
        <p:spPr>
          <a:xfrm>
            <a:off x="609600" y="2057400"/>
            <a:ext cx="8077200" cy="1905000"/>
          </a:xfrm>
          <a:prstGeom prst="rect">
            <a:avLst/>
          </a:prstGeom>
          <a:noFill/>
          <a:ln>
            <a:noFill/>
          </a:ln>
        </p:spPr>
        <p:style>
          <a:lnRef idx="0">
            <a:schemeClr val="accent6"/>
          </a:lnRef>
          <a:fillRef idx="3">
            <a:schemeClr val="accent6"/>
          </a:fillRef>
          <a:effectRef idx="3">
            <a:schemeClr val="accent6"/>
          </a:effectRef>
          <a:fontRef idx="minor">
            <a:schemeClr val="lt1"/>
          </a:fontRef>
        </p:style>
        <p:txBody>
          <a:bodyPr>
            <a:prstTxWarp prst="textChevron">
              <a:avLst/>
            </a:prstTxWarp>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defRPr/>
            </a:pPr>
            <a:r>
              <a:rPr lang="fa-IR" sz="5400" b="1" dirty="0">
                <a:ln w="11430">
                  <a:solidFill>
                    <a:srgbClr val="FF0000"/>
                  </a:solidFill>
                </a:ln>
                <a:solidFill>
                  <a:schemeClr val="bg1"/>
                </a:solidFill>
                <a:effectLst>
                  <a:outerShdw blurRad="50800" dist="39000" dir="5460000" algn="tl">
                    <a:srgbClr val="000000">
                      <a:alpha val="38000"/>
                    </a:srgbClr>
                  </a:outerShdw>
                </a:effectLst>
              </a:rPr>
              <a:t>باسپاس وتشکر از توجه شما </a:t>
            </a:r>
            <a:endParaRPr lang="en-US" sz="5400" b="1" dirty="0">
              <a:ln w="11430">
                <a:solidFill>
                  <a:srgbClr val="FF0000"/>
                </a:solidFill>
              </a:ln>
              <a:solidFill>
                <a:schemeClr val="bg1"/>
              </a:solidFill>
              <a:effectLst>
                <a:outerShdw blurRad="50800" dist="39000" dir="5460000" algn="tl">
                  <a:srgbClr val="000000">
                    <a:alpha val="38000"/>
                  </a:srgbClr>
                </a:outerShdw>
              </a:effectLst>
            </a:endParaRPr>
          </a:p>
        </p:txBody>
      </p:sp>
      <p:sp>
        <p:nvSpPr>
          <p:cNvPr id="8" name="Slide Number Placeholder 7"/>
          <p:cNvSpPr>
            <a:spLocks noGrp="1"/>
          </p:cNvSpPr>
          <p:nvPr>
            <p:ph type="sldNum" sz="quarter" idx="12"/>
          </p:nvPr>
        </p:nvSpPr>
        <p:spPr/>
        <p:txBody>
          <a:bodyPr>
            <a:norm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33B8A5B-0866-48F9-90AB-58B0912AE5E6}" type="slidenum">
              <a:rPr lang="ar-SA" altLang="en-US">
                <a:solidFill>
                  <a:srgbClr val="FFFFFF"/>
                </a:solidFill>
                <a:latin typeface="Franklin Gothic Book" panose="020B0503020102020204" pitchFamily="34" charset="0"/>
                <a:cs typeface="Tahoma" panose="020B0604030504040204" pitchFamily="34" charset="0"/>
              </a:rPr>
              <a:pPr eaLnBrk="1" hangingPunct="1"/>
              <a:t>95</a:t>
            </a:fld>
            <a:endParaRPr lang="en-US" altLang="en-US">
              <a:solidFill>
                <a:srgbClr val="FFFFFF"/>
              </a:solidFill>
              <a:latin typeface="Franklin Gothic Book" panose="020B0503020102020204" pitchFamily="34" charset="0"/>
            </a:endParaRPr>
          </a:p>
        </p:txBody>
      </p:sp>
    </p:spTree>
    <p:extLst>
      <p:ext uri="{BB962C8B-B14F-4D97-AF65-F5344CB8AC3E}">
        <p14:creationId xmlns:p14="http://schemas.microsoft.com/office/powerpoint/2010/main" val="1711110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4196</TotalTime>
  <Words>18634</Words>
  <Application>Microsoft Office PowerPoint</Application>
  <PresentationFormat>On-screen Show (4:3)</PresentationFormat>
  <Paragraphs>4029</Paragraphs>
  <Slides>95</Slides>
  <Notes>6</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95</vt:i4>
      </vt:variant>
    </vt:vector>
  </HeadingPairs>
  <TitlesOfParts>
    <vt:vector size="114" baseType="lpstr">
      <vt:lpstr>Arial</vt:lpstr>
      <vt:lpstr>B Homa</vt:lpstr>
      <vt:lpstr>B Jadid</vt:lpstr>
      <vt:lpstr>B Koodak</vt:lpstr>
      <vt:lpstr>B Mehr</vt:lpstr>
      <vt:lpstr>B Mitra</vt:lpstr>
      <vt:lpstr>B Nazanin</vt:lpstr>
      <vt:lpstr>B Titr</vt:lpstr>
      <vt:lpstr>B Zar</vt:lpstr>
      <vt:lpstr>Calibri</vt:lpstr>
      <vt:lpstr>Franklin Gothic Book</vt:lpstr>
      <vt:lpstr>Lato</vt:lpstr>
      <vt:lpstr>Tahoma</vt:lpstr>
      <vt:lpstr>Times New Roman</vt:lpstr>
      <vt:lpstr>Titr</vt:lpstr>
      <vt:lpstr>Verdana</vt:lpstr>
      <vt:lpstr>Wingdings</vt:lpstr>
      <vt:lpstr>Zar</vt:lpstr>
      <vt:lpstr>Office Theme</vt:lpstr>
      <vt:lpstr>بودجه پیشنهادی سال 1398   شرکت توزیع نیروی برق استان تهران   </vt:lpstr>
      <vt:lpstr>PowerPoint Presentation</vt:lpstr>
      <vt:lpstr>PowerPoint Presentation</vt:lpstr>
      <vt:lpstr>PowerPoint Presentation</vt:lpstr>
      <vt:lpstr>مقدمه</vt:lpstr>
      <vt:lpstr>PowerPoint Presentation</vt:lpstr>
      <vt:lpstr>ساختار عملياتي معاونت بهره برداری و دیسپاچینگ بهمراه بودجه پيشنهادي سال 98</vt:lpstr>
      <vt:lpstr>وضعیت پرسنل در حوزه معاونت بهره برداری</vt:lpstr>
      <vt:lpstr> میزان جذب اعتبار در 8 ماه سال 97 و پیش بینی سال 98</vt:lpstr>
      <vt:lpstr>PowerPoint Presentation</vt:lpstr>
      <vt:lpstr>اهداف کمی معاونت بهره برداری و دیسپاچینگ در سال 1398</vt:lpstr>
      <vt:lpstr>كاهش شاخص متوسط طول فيدر  كاهش فيدرهاي پربار</vt:lpstr>
      <vt:lpstr>PowerPoint Presentation</vt:lpstr>
      <vt:lpstr>PowerPoint Presentation</vt:lpstr>
      <vt:lpstr>پست ها و خطوط فوق توزيع مورد نیاز در چشم انداز سال 1402</vt:lpstr>
      <vt:lpstr>ساختار عملیاتی معاونت خدمات مشترکین</vt:lpstr>
      <vt:lpstr>تعداد مشترکین</vt:lpstr>
      <vt:lpstr>هدف گذاري شاخصهاي برنامه اي و كيفيتي حوزه خدمات مشترکین</vt:lpstr>
      <vt:lpstr> برنامه فعالیتهای جاری خدمات مشترکین</vt:lpstr>
      <vt:lpstr>برنامه فعالیتهای جاری خدمات مشترکین</vt:lpstr>
      <vt:lpstr>برنامه فعالیت‌های جاري مدیریت مصرف</vt:lpstr>
      <vt:lpstr>برنامه فعالیت‌های جاري کاهش پیک</vt:lpstr>
      <vt:lpstr>برنامه فعالیت‌های سرمایه‌ای در حوزه مدیریت مصرف و خدمات مشترکین</vt:lpstr>
      <vt:lpstr>بودجه پیشنهادی جاری و سرمایه ای خدمات مشترکین</vt:lpstr>
      <vt:lpstr>روند کاهش تلفات</vt:lpstr>
      <vt:lpstr>مسکن مهر   آمار پیش دریافتها</vt:lpstr>
      <vt:lpstr>نموداروضعیت انشعابات مسکن مهر</vt:lpstr>
      <vt:lpstr>خدمات  غیر حضوری</vt:lpstr>
      <vt:lpstr>چالشهای معاونت خدمات مشترکین</vt:lpstr>
      <vt:lpstr>معاونت مهندسی و نظارت</vt:lpstr>
      <vt:lpstr>PowerPoint Presentation</vt:lpstr>
      <vt:lpstr>استقرار و توسعه سیستم اطلاعات مکانی(GIS)</vt:lpstr>
      <vt:lpstr>مطالعات سیستم، طراحی و اجرای پروژه ها</vt:lpstr>
      <vt:lpstr>کنترل کیفیت تجهیزات</vt:lpstr>
      <vt:lpstr>مدیریت فناوری و دانش</vt:lpstr>
      <vt:lpstr>توانمندسازی مشاوران و پیمانکاران</vt:lpstr>
      <vt:lpstr>اقدامات</vt:lpstr>
      <vt:lpstr>برنامه ها</vt:lpstr>
      <vt:lpstr>چالشها</vt:lpstr>
      <vt:lpstr>پیشنهادها</vt:lpstr>
      <vt:lpstr>اقدامات انجام شده در خصوص خروجی پست های 63 </vt:lpstr>
      <vt:lpstr>PowerPoint Presentation</vt:lpstr>
      <vt:lpstr>PowerPoint Presentation</vt:lpstr>
      <vt:lpstr>PowerPoint Presentation</vt:lpstr>
      <vt:lpstr>پست 63 پرند</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پست 63 پرند</vt:lpstr>
      <vt:lpstr>پست 63 پرند</vt:lpstr>
      <vt:lpstr>پست 63 پرند</vt:lpstr>
      <vt:lpstr>پست 63 پرند</vt:lpstr>
      <vt:lpstr>وضعیت کل پست ها در 6 منطقه:</vt:lpstr>
      <vt:lpstr>برآورد هزینه بازسازی مناطق به ترتیب :</vt:lpstr>
      <vt:lpstr>PowerPoint Presentation</vt:lpstr>
      <vt:lpstr>PowerPoint Presentation</vt:lpstr>
      <vt:lpstr>اطلاعات مورد نیاز  نیروی انسانی</vt:lpstr>
      <vt:lpstr>PowerPoint Presentation</vt:lpstr>
      <vt:lpstr>جشنواره شهید رجایی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جمع بندی </vt:lpstr>
      <vt:lpstr>هزینه ودرآمدحاصل ازخريد و فروش انرژي ودرآمدهای متفرقه</vt:lpstr>
      <vt:lpstr>بودجه پیشنهادی هزینه های جاری و استهلاک </vt:lpstr>
      <vt:lpstr>منابع بودجه سرمایه ای</vt:lpstr>
      <vt:lpstr>مصارف بودجه سرمایه ای</vt:lpstr>
      <vt:lpstr>نتیجه گیری</vt:lpstr>
      <vt:lpstr>اهم چالشهای شرکت وراه حل پیشنهادی</vt:lpstr>
      <vt:lpstr>اهم چالشهای شرکت وراه حل پیشنهادی</vt:lpstr>
      <vt:lpstr>اهم چالشهای شرکت وراه حل پیشنهادی</vt:lpstr>
      <vt:lpstr>خلاصه وضعیت اعتبارات کالا وخدمات طبق اظهارنامه مالیاتی سالهای 92لغایت 31/06/97 </vt:lpstr>
      <vt:lpstr>مانده بدهی برق مصرفی مشترکین عمده شرکت تاتاریخ 97/08/30</vt:lpstr>
      <vt:lpstr>برآورد هزینه واقعی انشعاب برق</vt:lpstr>
      <vt:lpstr>مقایسه درآمد (فروش) و قیمت تمام شده انشعاب تکفاز 25 آمپر</vt:lpstr>
      <vt:lpstr>مقایسه درآمد (فروش) و قیمت تمام شده انشعاب تکفاز 25 آمپر</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Shiva</dc:creator>
  <cp:lastModifiedBy>Nader Javid</cp:lastModifiedBy>
  <cp:revision>500</cp:revision>
  <dcterms:modified xsi:type="dcterms:W3CDTF">2019-01-12T05:01:23Z</dcterms:modified>
</cp:coreProperties>
</file>